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6" r:id="rId4"/>
  </p:sldMasterIdLst>
  <p:notesMasterIdLst>
    <p:notesMasterId r:id="rId102"/>
  </p:notesMasterIdLst>
  <p:handoutMasterIdLst>
    <p:handoutMasterId r:id="rId103"/>
  </p:handoutMasterIdLst>
  <p:sldIdLst>
    <p:sldId id="256" r:id="rId5"/>
    <p:sldId id="4869" r:id="rId6"/>
    <p:sldId id="4870" r:id="rId7"/>
    <p:sldId id="4918" r:id="rId8"/>
    <p:sldId id="4850" r:id="rId9"/>
    <p:sldId id="4851" r:id="rId10"/>
    <p:sldId id="4898" r:id="rId11"/>
    <p:sldId id="4899" r:id="rId12"/>
    <p:sldId id="4900" r:id="rId13"/>
    <p:sldId id="4814" r:id="rId14"/>
    <p:sldId id="4859" r:id="rId15"/>
    <p:sldId id="4872" r:id="rId16"/>
    <p:sldId id="4919" r:id="rId17"/>
    <p:sldId id="655" r:id="rId18"/>
    <p:sldId id="4860" r:id="rId19"/>
    <p:sldId id="4908" r:id="rId20"/>
    <p:sldId id="600" r:id="rId21"/>
    <p:sldId id="303" r:id="rId22"/>
    <p:sldId id="344" r:id="rId23"/>
    <p:sldId id="4861" r:id="rId24"/>
    <p:sldId id="4817" r:id="rId25"/>
    <p:sldId id="603" r:id="rId26"/>
    <p:sldId id="4901" r:id="rId27"/>
    <p:sldId id="4902" r:id="rId28"/>
    <p:sldId id="609" r:id="rId29"/>
    <p:sldId id="269" r:id="rId30"/>
    <p:sldId id="306" r:id="rId31"/>
    <p:sldId id="4881" r:id="rId32"/>
    <p:sldId id="4904" r:id="rId33"/>
    <p:sldId id="4842" r:id="rId34"/>
    <p:sldId id="4862" r:id="rId35"/>
    <p:sldId id="4735" r:id="rId36"/>
    <p:sldId id="4888" r:id="rId37"/>
    <p:sldId id="654" r:id="rId38"/>
    <p:sldId id="4907" r:id="rId39"/>
    <p:sldId id="631" r:id="rId40"/>
    <p:sldId id="4843" r:id="rId41"/>
    <p:sldId id="4889" r:id="rId42"/>
    <p:sldId id="4890" r:id="rId43"/>
    <p:sldId id="4808" r:id="rId44"/>
    <p:sldId id="4809" r:id="rId45"/>
    <p:sldId id="4844" r:id="rId46"/>
    <p:sldId id="258" r:id="rId47"/>
    <p:sldId id="4882" r:id="rId48"/>
    <p:sldId id="4845" r:id="rId49"/>
    <p:sldId id="4795" r:id="rId50"/>
    <p:sldId id="4871" r:id="rId51"/>
    <p:sldId id="309" r:id="rId52"/>
    <p:sldId id="4818" r:id="rId53"/>
    <p:sldId id="4910" r:id="rId54"/>
    <p:sldId id="573" r:id="rId55"/>
    <p:sldId id="574" r:id="rId56"/>
    <p:sldId id="4758" r:id="rId57"/>
    <p:sldId id="284" r:id="rId58"/>
    <p:sldId id="4829" r:id="rId59"/>
    <p:sldId id="4821" r:id="rId60"/>
    <p:sldId id="4822" r:id="rId61"/>
    <p:sldId id="4811" r:id="rId62"/>
    <p:sldId id="4891" r:id="rId63"/>
    <p:sldId id="4911" r:id="rId64"/>
    <p:sldId id="262" r:id="rId65"/>
    <p:sldId id="281" r:id="rId66"/>
    <p:sldId id="4865" r:id="rId67"/>
    <p:sldId id="4832" r:id="rId68"/>
    <p:sldId id="4740" r:id="rId69"/>
    <p:sldId id="4853" r:id="rId70"/>
    <p:sldId id="4866" r:id="rId71"/>
    <p:sldId id="4867" r:id="rId72"/>
    <p:sldId id="4868" r:id="rId73"/>
    <p:sldId id="4838" r:id="rId74"/>
    <p:sldId id="640" r:id="rId75"/>
    <p:sldId id="4892" r:id="rId76"/>
    <p:sldId id="4912" r:id="rId77"/>
    <p:sldId id="4893" r:id="rId78"/>
    <p:sldId id="4894" r:id="rId79"/>
    <p:sldId id="4895" r:id="rId80"/>
    <p:sldId id="4896" r:id="rId81"/>
    <p:sldId id="666" r:id="rId82"/>
    <p:sldId id="623" r:id="rId83"/>
    <p:sldId id="4751" r:id="rId84"/>
    <p:sldId id="280" r:id="rId85"/>
    <p:sldId id="4863" r:id="rId86"/>
    <p:sldId id="664" r:id="rId87"/>
    <p:sldId id="4876" r:id="rId88"/>
    <p:sldId id="579" r:id="rId89"/>
    <p:sldId id="4841" r:id="rId90"/>
    <p:sldId id="311" r:id="rId91"/>
    <p:sldId id="4815" r:id="rId92"/>
    <p:sldId id="313" r:id="rId93"/>
    <p:sldId id="312" r:id="rId94"/>
    <p:sldId id="4805" r:id="rId95"/>
    <p:sldId id="271" r:id="rId96"/>
    <p:sldId id="634" r:id="rId97"/>
    <p:sldId id="277" r:id="rId98"/>
    <p:sldId id="4761" r:id="rId99"/>
    <p:sldId id="4734" r:id="rId100"/>
    <p:sldId id="279" r:id="rId1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59" userDrawn="1">
          <p15:clr>
            <a:srgbClr val="A4A3A4"/>
          </p15:clr>
        </p15:guide>
        <p15:guide id="3" pos="347" userDrawn="1">
          <p15:clr>
            <a:srgbClr val="A4A3A4"/>
          </p15:clr>
        </p15:guide>
        <p15:guide id="4" pos="7333" userDrawn="1">
          <p15:clr>
            <a:srgbClr val="A4A3A4"/>
          </p15:clr>
        </p15:guide>
        <p15:guide id="5" orient="horz" pos="822" userDrawn="1">
          <p15:clr>
            <a:srgbClr val="A4A3A4"/>
          </p15:clr>
        </p15:guide>
        <p15:guide id="6" orient="horz" pos="3475" userDrawn="1">
          <p15:clr>
            <a:srgbClr val="A4A3A4"/>
          </p15:clr>
        </p15:guide>
        <p15:guide id="7" pos="402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C86B2C-93AD-F1B0-A95C-0E169227FD7C}" name="Bury2, Fran" initials="FB" userId="S::Fran.Bury2@islington.gov.uk::c74d82c2-59f7-4c5e-bcef-94e03615449a" providerId="AD"/>
  <p188:author id="{F4AEB13B-D116-5F6E-CC4F-CCC8CF35D2B5}" name="Mahmood Abdul" initials="MA" userId="S::Mahmood.Abdul@islington.gov.uk::931f5fbc-aa89-4056-9da2-66819273f6fd" providerId="AD"/>
  <p188:author id="{5E0AE656-5AC3-3A13-07EB-ECE3A0E8C516}" name="Emily Clarke" initials="EC" userId="S::emily.clarke@islington.gov.uk::130337cb-5c84-483e-a339-28755beb00f8" providerId="AD"/>
  <p188:author id="{585C617C-3011-16E1-B540-F0537F42585B}" name="Heer-Matiana, Baljinder" initials="HB" userId="S::baljinder.heer-matiana@islington.gov.uk::703684bb-2157-4815-aa72-2d60c82a4219" providerId="AD"/>
  <p188:author id="{EA73D883-8FCD-0DD7-68AB-5844201F6B49}" name="Emily Clarke" initials="EC" userId="S::Emily.Clarke@islington.gov.uk::130337cb-5c84-483e-a339-28755beb00f8" providerId="AD"/>
  <p188:author id="{93CC39BF-7529-9656-DB58-065C227B2441}" name="Emilia Bernecka" initials="EB" userId="S::emilia.bernecka@islington.gov.uk::ba3e3eae-fa3b-4202-b6bc-68b036eba02a" providerId="AD"/>
  <p188:author id="{CC02C0CE-6AAE-4389-3498-ECD09314D025}" name="Fran Bury2" initials="FB" userId="S::fran.bury2@islington.gov.uk::c74d82c2-59f7-4c5e-bcef-94e03615449a" providerId="AD"/>
  <p188:author id="{A53F96EB-27A8-2CCC-3855-BEBE5567AEFF}" name="HarringtonEdmans, Francesca" initials="FH" userId="S::Francesca.HarringtonEdmans@islington.gov.uk::14e60b1c-5c41-4777-9b4e-6e3b584b017c" providerId="AD"/>
  <p188:author id="{035B66F8-4467-3F27-358F-74CCB09ACC3A}" name="Emilia Bernecka" initials="EB" userId="S::Emilia.Bernecka@islington.gov.uk::ba3e3eae-fa3b-4202-b6bc-68b036eba0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C33"/>
    <a:srgbClr val="FFFFFF"/>
    <a:srgbClr val="008299"/>
    <a:srgbClr val="055164"/>
    <a:srgbClr val="EFBFBF"/>
    <a:srgbClr val="7030A0"/>
    <a:srgbClr val="BF4D4A"/>
    <a:srgbClr val="D68683"/>
    <a:srgbClr val="F9EEEE"/>
    <a:srgbClr val="BD9B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471D9-9D16-BB71-8CD6-45B03D8AE936}" v="25" dt="2026-01-13T11:35:17.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9" autoAdjust="0"/>
  </p:normalViewPr>
  <p:slideViewPr>
    <p:cSldViewPr snapToGrid="0">
      <p:cViewPr>
        <p:scale>
          <a:sx n="100" d="100"/>
          <a:sy n="100" d="100"/>
        </p:scale>
        <p:origin x="126" y="-102"/>
      </p:cViewPr>
      <p:guideLst>
        <p:guide orient="horz" pos="2160"/>
        <p:guide pos="3659"/>
        <p:guide pos="347"/>
        <p:guide pos="7333"/>
        <p:guide orient="horz" pos="822"/>
        <p:guide orient="horz" pos="3475"/>
        <p:guide pos="402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handoutMaster" Target="handoutMasters/handoutMaster1.xml"/><Relationship Id="rId108" Type="http://schemas.microsoft.com/office/2015/10/relationships/revisionInfo" Target="revisionInfo.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8/10/relationships/authors" Targe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rts/_rels/chart1.xml.rels><?xml version="1.0" encoding="UTF-8" standalone="yes"?>
<Relationships xmlns="http://schemas.openxmlformats.org/package/2006/relationships"><Relationship Id="rId3" Type="http://schemas.openxmlformats.org/officeDocument/2006/relationships/oleObject" Target="https://islingtoncouncil.sharepoint.com/sites/publichealth/Shared%20Documents/Healthy%20Environments,%20Healthy%20Ageing%20and%20LTC/Healthy%20Environments/Healthy%20weight/MoreLife/MoreLife%20trends_0724%20-%20Cop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MoreLife Performance Data </a:t>
            </a:r>
            <a:r>
              <a:rPr lang="en-GB" baseline="0"/>
              <a:t>- Islington Only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Referrals </c:v>
          </c:tx>
          <c:spPr>
            <a:ln w="28575" cap="rnd">
              <a:solidFill>
                <a:schemeClr val="accent1"/>
              </a:solidFill>
              <a:round/>
            </a:ln>
            <a:effectLst/>
          </c:spPr>
          <c:marker>
            <c:symbol val="none"/>
          </c:marker>
          <c:cat>
            <c:multiLvlStrRef>
              <c:f>'Non-cumulative '!$C$12:$L$13</c:f>
              <c:multiLvlStrCache>
                <c:ptCount val="10"/>
                <c:lvl>
                  <c:pt idx="0">
                    <c:v>Jan-Mar</c:v>
                  </c:pt>
                  <c:pt idx="1">
                    <c:v>Jan-Jun</c:v>
                  </c:pt>
                  <c:pt idx="2">
                    <c:v>Jul-Sep</c:v>
                  </c:pt>
                  <c:pt idx="3">
                    <c:v>Oct-Dec</c:v>
                  </c:pt>
                  <c:pt idx="4">
                    <c:v>Jan-March</c:v>
                  </c:pt>
                  <c:pt idx="5">
                    <c:v>March-Jun</c:v>
                  </c:pt>
                  <c:pt idx="6">
                    <c:v>Jul-Sep</c:v>
                  </c:pt>
                  <c:pt idx="7">
                    <c:v>Oct-Dec</c:v>
                  </c:pt>
                  <c:pt idx="8">
                    <c:v>Jan-March </c:v>
                  </c:pt>
                  <c:pt idx="9">
                    <c:v>April - June </c:v>
                  </c:pt>
                </c:lvl>
                <c:lvl>
                  <c:pt idx="0">
                    <c:v>2023</c:v>
                  </c:pt>
                  <c:pt idx="4">
                    <c:v>2024</c:v>
                  </c:pt>
                  <c:pt idx="8">
                    <c:v>2025</c:v>
                  </c:pt>
                </c:lvl>
              </c:multiLvlStrCache>
            </c:multiLvlStrRef>
          </c:cat>
          <c:val>
            <c:numRef>
              <c:f>'Non-cumulative '!$C$14:$L$14</c:f>
              <c:numCache>
                <c:formatCode>General</c:formatCode>
                <c:ptCount val="10"/>
                <c:pt idx="0">
                  <c:v>367</c:v>
                </c:pt>
                <c:pt idx="1">
                  <c:v>412</c:v>
                </c:pt>
                <c:pt idx="2">
                  <c:v>414</c:v>
                </c:pt>
                <c:pt idx="3">
                  <c:v>407</c:v>
                </c:pt>
                <c:pt idx="4">
                  <c:v>576</c:v>
                </c:pt>
                <c:pt idx="5">
                  <c:v>609</c:v>
                </c:pt>
                <c:pt idx="6">
                  <c:v>675</c:v>
                </c:pt>
                <c:pt idx="7">
                  <c:v>369</c:v>
                </c:pt>
                <c:pt idx="8">
                  <c:v>348</c:v>
                </c:pt>
                <c:pt idx="9">
                  <c:v>375</c:v>
                </c:pt>
              </c:numCache>
            </c:numRef>
          </c:val>
          <c:smooth val="0"/>
          <c:extLst>
            <c:ext xmlns:c16="http://schemas.microsoft.com/office/drawing/2014/chart" uri="{C3380CC4-5D6E-409C-BE32-E72D297353CC}">
              <c16:uniqueId val="{00000000-D699-4FCD-B340-073420ADDCAC}"/>
            </c:ext>
          </c:extLst>
        </c:ser>
        <c:ser>
          <c:idx val="1"/>
          <c:order val="1"/>
          <c:tx>
            <c:v>Starters</c:v>
          </c:tx>
          <c:spPr>
            <a:ln w="28575" cap="rnd">
              <a:solidFill>
                <a:schemeClr val="accent2"/>
              </a:solidFill>
              <a:round/>
            </a:ln>
            <a:effectLst/>
          </c:spPr>
          <c:marker>
            <c:symbol val="none"/>
          </c:marker>
          <c:val>
            <c:numRef>
              <c:f>'Non-cumulative '!$C$16:$L$16</c:f>
              <c:numCache>
                <c:formatCode>General</c:formatCode>
                <c:ptCount val="10"/>
                <c:pt idx="0">
                  <c:v>81</c:v>
                </c:pt>
                <c:pt idx="1">
                  <c:v>88</c:v>
                </c:pt>
                <c:pt idx="2">
                  <c:v>151</c:v>
                </c:pt>
                <c:pt idx="3">
                  <c:v>116</c:v>
                </c:pt>
                <c:pt idx="4">
                  <c:v>187</c:v>
                </c:pt>
                <c:pt idx="5">
                  <c:v>121</c:v>
                </c:pt>
                <c:pt idx="6">
                  <c:v>177</c:v>
                </c:pt>
                <c:pt idx="7" formatCode="0">
                  <c:v>130</c:v>
                </c:pt>
                <c:pt idx="8">
                  <c:v>102</c:v>
                </c:pt>
                <c:pt idx="9">
                  <c:v>107</c:v>
                </c:pt>
              </c:numCache>
            </c:numRef>
          </c:val>
          <c:smooth val="0"/>
          <c:extLst>
            <c:ext xmlns:c16="http://schemas.microsoft.com/office/drawing/2014/chart" uri="{C3380CC4-5D6E-409C-BE32-E72D297353CC}">
              <c16:uniqueId val="{00000001-D699-4FCD-B340-073420ADDCAC}"/>
            </c:ext>
          </c:extLst>
        </c:ser>
        <c:ser>
          <c:idx val="2"/>
          <c:order val="2"/>
          <c:tx>
            <c:v>Completers </c:v>
          </c:tx>
          <c:spPr>
            <a:ln w="28575" cap="rnd">
              <a:solidFill>
                <a:schemeClr val="accent3"/>
              </a:solidFill>
              <a:round/>
            </a:ln>
            <a:effectLst/>
          </c:spPr>
          <c:marker>
            <c:symbol val="none"/>
          </c:marker>
          <c:val>
            <c:numRef>
              <c:f>'Non-cumulative '!$C$17:$L$17</c:f>
              <c:numCache>
                <c:formatCode>General</c:formatCode>
                <c:ptCount val="10"/>
                <c:pt idx="0">
                  <c:v>9</c:v>
                </c:pt>
                <c:pt idx="1">
                  <c:v>22</c:v>
                </c:pt>
                <c:pt idx="2">
                  <c:v>45</c:v>
                </c:pt>
                <c:pt idx="3">
                  <c:v>76</c:v>
                </c:pt>
                <c:pt idx="4">
                  <c:v>25</c:v>
                </c:pt>
                <c:pt idx="5">
                  <c:v>65</c:v>
                </c:pt>
                <c:pt idx="6">
                  <c:v>50</c:v>
                </c:pt>
                <c:pt idx="7" formatCode="0">
                  <c:v>65</c:v>
                </c:pt>
                <c:pt idx="8">
                  <c:v>38</c:v>
                </c:pt>
                <c:pt idx="9">
                  <c:v>43</c:v>
                </c:pt>
              </c:numCache>
            </c:numRef>
          </c:val>
          <c:smooth val="0"/>
          <c:extLst>
            <c:ext xmlns:c16="http://schemas.microsoft.com/office/drawing/2014/chart" uri="{C3380CC4-5D6E-409C-BE32-E72D297353CC}">
              <c16:uniqueId val="{00000002-D699-4FCD-B340-073420ADDCAC}"/>
            </c:ext>
          </c:extLst>
        </c:ser>
        <c:ser>
          <c:idx val="3"/>
          <c:order val="3"/>
          <c:tx>
            <c:v>Referal target</c:v>
          </c:tx>
          <c:spPr>
            <a:ln w="28575" cap="rnd">
              <a:solidFill>
                <a:schemeClr val="accent1"/>
              </a:solidFill>
              <a:prstDash val="dash"/>
              <a:round/>
            </a:ln>
            <a:effectLst/>
          </c:spPr>
          <c:marker>
            <c:symbol val="none"/>
          </c:marker>
          <c:val>
            <c:numRef>
              <c:f>'Non-cumulative '!$C$37:$L$37</c:f>
              <c:numCache>
                <c:formatCode>General</c:formatCode>
                <c:ptCount val="10"/>
                <c:pt idx="0">
                  <c:v>900</c:v>
                </c:pt>
                <c:pt idx="1">
                  <c:v>900</c:v>
                </c:pt>
                <c:pt idx="2">
                  <c:v>900</c:v>
                </c:pt>
                <c:pt idx="3">
                  <c:v>900</c:v>
                </c:pt>
                <c:pt idx="4">
                  <c:v>900</c:v>
                </c:pt>
                <c:pt idx="5">
                  <c:v>900</c:v>
                </c:pt>
                <c:pt idx="6">
                  <c:v>900</c:v>
                </c:pt>
                <c:pt idx="7">
                  <c:v>900</c:v>
                </c:pt>
                <c:pt idx="8">
                  <c:v>900</c:v>
                </c:pt>
                <c:pt idx="9">
                  <c:v>900</c:v>
                </c:pt>
              </c:numCache>
            </c:numRef>
          </c:val>
          <c:smooth val="0"/>
          <c:extLst>
            <c:ext xmlns:c16="http://schemas.microsoft.com/office/drawing/2014/chart" uri="{C3380CC4-5D6E-409C-BE32-E72D297353CC}">
              <c16:uniqueId val="{00000003-D699-4FCD-B340-073420ADDCAC}"/>
            </c:ext>
          </c:extLst>
        </c:ser>
        <c:ser>
          <c:idx val="4"/>
          <c:order val="4"/>
          <c:tx>
            <c:v>Starter target</c:v>
          </c:tx>
          <c:spPr>
            <a:ln w="28575" cap="rnd">
              <a:solidFill>
                <a:schemeClr val="accent2"/>
              </a:solidFill>
              <a:prstDash val="dash"/>
              <a:round/>
            </a:ln>
            <a:effectLst/>
          </c:spPr>
          <c:marker>
            <c:symbol val="none"/>
          </c:marker>
          <c:val>
            <c:numRef>
              <c:f>'Non-cumulative '!$B$38:$K$38</c:f>
              <c:numCache>
                <c:formatCode>General</c:formatCode>
                <c:ptCount val="10"/>
                <c:pt idx="0">
                  <c:v>405</c:v>
                </c:pt>
                <c:pt idx="1">
                  <c:v>405</c:v>
                </c:pt>
                <c:pt idx="2">
                  <c:v>405</c:v>
                </c:pt>
                <c:pt idx="3">
                  <c:v>405</c:v>
                </c:pt>
                <c:pt idx="4">
                  <c:v>405</c:v>
                </c:pt>
                <c:pt idx="5">
                  <c:v>405</c:v>
                </c:pt>
                <c:pt idx="6">
                  <c:v>405</c:v>
                </c:pt>
                <c:pt idx="7">
                  <c:v>405</c:v>
                </c:pt>
                <c:pt idx="8">
                  <c:v>405</c:v>
                </c:pt>
                <c:pt idx="9">
                  <c:v>405</c:v>
                </c:pt>
              </c:numCache>
            </c:numRef>
          </c:val>
          <c:smooth val="0"/>
          <c:extLst>
            <c:ext xmlns:c16="http://schemas.microsoft.com/office/drawing/2014/chart" uri="{C3380CC4-5D6E-409C-BE32-E72D297353CC}">
              <c16:uniqueId val="{00000004-D699-4FCD-B340-073420ADDCAC}"/>
            </c:ext>
          </c:extLst>
        </c:ser>
        <c:ser>
          <c:idx val="5"/>
          <c:order val="5"/>
          <c:tx>
            <c:v>Completer target</c:v>
          </c:tx>
          <c:spPr>
            <a:ln w="28575" cap="rnd">
              <a:solidFill>
                <a:schemeClr val="accent3"/>
              </a:solidFill>
              <a:prstDash val="dash"/>
              <a:round/>
            </a:ln>
            <a:effectLst/>
          </c:spPr>
          <c:marker>
            <c:symbol val="none"/>
          </c:marker>
          <c:val>
            <c:numRef>
              <c:f>'Non-cumulative '!$B$39:$K$39</c:f>
              <c:numCache>
                <c:formatCode>General</c:formatCode>
                <c:ptCount val="10"/>
                <c:pt idx="0">
                  <c:v>149</c:v>
                </c:pt>
                <c:pt idx="1">
                  <c:v>149</c:v>
                </c:pt>
                <c:pt idx="2">
                  <c:v>149</c:v>
                </c:pt>
                <c:pt idx="3">
                  <c:v>149</c:v>
                </c:pt>
                <c:pt idx="4">
                  <c:v>149</c:v>
                </c:pt>
                <c:pt idx="5">
                  <c:v>149</c:v>
                </c:pt>
                <c:pt idx="6">
                  <c:v>149</c:v>
                </c:pt>
                <c:pt idx="7">
                  <c:v>149</c:v>
                </c:pt>
                <c:pt idx="8">
                  <c:v>149</c:v>
                </c:pt>
                <c:pt idx="9">
                  <c:v>149</c:v>
                </c:pt>
              </c:numCache>
            </c:numRef>
          </c:val>
          <c:smooth val="0"/>
          <c:extLst>
            <c:ext xmlns:c16="http://schemas.microsoft.com/office/drawing/2014/chart" uri="{C3380CC4-5D6E-409C-BE32-E72D297353CC}">
              <c16:uniqueId val="{00000005-D699-4FCD-B340-073420ADDCAC}"/>
            </c:ext>
          </c:extLst>
        </c:ser>
        <c:dLbls>
          <c:showLegendKey val="0"/>
          <c:showVal val="0"/>
          <c:showCatName val="0"/>
          <c:showSerName val="0"/>
          <c:showPercent val="0"/>
          <c:showBubbleSize val="0"/>
        </c:dLbls>
        <c:smooth val="0"/>
        <c:axId val="1346699104"/>
        <c:axId val="1346701984"/>
      </c:lineChart>
      <c:catAx>
        <c:axId val="13466991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 and Quarter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6701984"/>
        <c:crosses val="autoZero"/>
        <c:auto val="1"/>
        <c:lblAlgn val="ctr"/>
        <c:lblOffset val="100"/>
        <c:noMultiLvlLbl val="0"/>
      </c:catAx>
      <c:valAx>
        <c:axId val="1346701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clients</a:t>
                </a:r>
                <a:r>
                  <a:rPr lang="en-GB" baseline="0"/>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66991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88B4F-1055-44D1-B83B-C5EEFC6547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6BD9545-B0D3-4C56-B9D8-8448D2372487}">
      <dgm:prSet phldrT="[Text]" custT="1"/>
      <dgm:spPr>
        <a:xfrm>
          <a:off x="0" y="0"/>
          <a:ext cx="7254875" cy="431586"/>
        </a:xfrm>
        <a:prstGeom prst="roundRect">
          <a:avLst/>
        </a:prstGeom>
      </dgm:spPr>
      <dgm:t>
        <a:bodyPr/>
        <a:lstStyle/>
        <a:p>
          <a:pPr algn="ctr">
            <a:buNone/>
          </a:pPr>
          <a:r>
            <a:rPr lang="en-GB" sz="1200" b="1">
              <a:latin typeface="+mj-lt"/>
              <a:ea typeface="Tahoma" panose="020B0604030504040204" pitchFamily="34" charset="0"/>
              <a:cs typeface="Tahoma" panose="020B0604030504040204" pitchFamily="34" charset="0"/>
            </a:rPr>
            <a:t>Child Friendly Islington</a:t>
          </a:r>
        </a:p>
      </dgm:t>
    </dgm:pt>
    <dgm:pt modelId="{9354E183-B966-4650-9311-D1A664FD18F0}" type="parTrans" cxnId="{90821367-8517-46CB-8E14-C84009771190}">
      <dgm:prSet/>
      <dgm:spPr/>
      <dgm:t>
        <a:bodyPr/>
        <a:lstStyle/>
        <a:p>
          <a:endParaRPr lang="en-GB" sz="2000">
            <a:latin typeface="+mj-lt"/>
            <a:cs typeface="Poppins" panose="00000500000000000000" pitchFamily="2" charset="0"/>
          </a:endParaRPr>
        </a:p>
      </dgm:t>
    </dgm:pt>
    <dgm:pt modelId="{B6B1D35C-43B1-4D6E-84A6-0AEF63807A4D}" type="sibTrans" cxnId="{90821367-8517-46CB-8E14-C84009771190}">
      <dgm:prSet/>
      <dgm:spPr/>
      <dgm:t>
        <a:bodyPr/>
        <a:lstStyle/>
        <a:p>
          <a:endParaRPr lang="en-GB" sz="2000">
            <a:latin typeface="+mj-lt"/>
            <a:cs typeface="Poppins" panose="00000500000000000000" pitchFamily="2" charset="0"/>
          </a:endParaRPr>
        </a:p>
      </dgm:t>
    </dgm:pt>
    <dgm:pt modelId="{13B528DE-F8FD-49BD-A23C-FF097B3D817E}">
      <dgm:prSet phldrT="[Text]" custT="1"/>
      <dgm:spPr>
        <a:xfrm>
          <a:off x="0" y="434950"/>
          <a:ext cx="7254875" cy="683200"/>
        </a:xfrm>
        <a:prstGeom prst="rect">
          <a:avLst/>
        </a:prstGeom>
      </dgm:spPr>
      <dgm:t>
        <a:bodyPr/>
        <a:lstStyle/>
        <a:p>
          <a:pPr algn="l">
            <a:buFont typeface="Arial" panose="020B0604020202020204" pitchFamily="34" charset="0"/>
            <a:buNone/>
          </a:pPr>
          <a:r>
            <a:rPr lang="en-GB" sz="1200" b="0">
              <a:latin typeface="+mj-lt"/>
              <a:ea typeface="Tahoma" panose="020B0604030504040204" pitchFamily="34" charset="0"/>
              <a:cs typeface="Tahoma" panose="020B0604030504040204" pitchFamily="34" charset="0"/>
            </a:rPr>
            <a:t>Addressing the drivers of childhood obesity by investing in healthy eating at and around schools, promoting physical activity (including safe streets for scooting and cycling and play spaces) and building healthy habits from early life can promote a child friendly Islington.</a:t>
          </a:r>
        </a:p>
      </dgm:t>
    </dgm:pt>
    <dgm:pt modelId="{0032B3A2-FB7B-4325-9381-788D17DE5E26}" type="parTrans" cxnId="{C9CA2AC8-C6E4-4CC9-A4F3-62A3A82640FF}">
      <dgm:prSet/>
      <dgm:spPr/>
      <dgm:t>
        <a:bodyPr/>
        <a:lstStyle/>
        <a:p>
          <a:endParaRPr lang="en-GB" sz="2000">
            <a:latin typeface="+mj-lt"/>
            <a:cs typeface="Poppins" panose="00000500000000000000" pitchFamily="2" charset="0"/>
          </a:endParaRPr>
        </a:p>
      </dgm:t>
    </dgm:pt>
    <dgm:pt modelId="{83EEA146-E1A3-4162-891B-26D4EA1136DB}" type="sibTrans" cxnId="{C9CA2AC8-C6E4-4CC9-A4F3-62A3A82640FF}">
      <dgm:prSet/>
      <dgm:spPr/>
      <dgm:t>
        <a:bodyPr/>
        <a:lstStyle/>
        <a:p>
          <a:endParaRPr lang="en-GB" sz="2000">
            <a:latin typeface="+mj-lt"/>
            <a:cs typeface="Poppins" panose="00000500000000000000" pitchFamily="2" charset="0"/>
          </a:endParaRPr>
        </a:p>
      </dgm:t>
    </dgm:pt>
    <dgm:pt modelId="{6C1A1EC0-5CF8-43BB-8141-7077BFE5C0D1}">
      <dgm:prSet phldrT="[Text]" custT="1"/>
      <dgm:spPr>
        <a:xfrm>
          <a:off x="0" y="1118150"/>
          <a:ext cx="7254875" cy="431586"/>
        </a:xfrm>
        <a:prstGeom prst="roundRect">
          <a:avLst/>
        </a:prstGeom>
      </dgm:spPr>
      <dgm:t>
        <a:bodyPr/>
        <a:lstStyle/>
        <a:p>
          <a:pPr algn="ctr">
            <a:buNone/>
          </a:pPr>
          <a:r>
            <a:rPr lang="en-GB" sz="1200" b="1">
              <a:latin typeface="+mj-lt"/>
              <a:ea typeface="Tahoma" panose="020B0604030504040204" pitchFamily="34" charset="0"/>
              <a:cs typeface="Tahoma" panose="020B0604030504040204" pitchFamily="34" charset="0"/>
            </a:rPr>
            <a:t>Fairer Together</a:t>
          </a:r>
        </a:p>
      </dgm:t>
    </dgm:pt>
    <dgm:pt modelId="{ED108A80-8FA5-49D9-8337-EE03FBA6A064}" type="parTrans" cxnId="{771E50EC-EF0A-40A4-A5B7-0A30153A7CC4}">
      <dgm:prSet/>
      <dgm:spPr/>
      <dgm:t>
        <a:bodyPr/>
        <a:lstStyle/>
        <a:p>
          <a:endParaRPr lang="en-GB" sz="2000">
            <a:latin typeface="+mj-lt"/>
            <a:cs typeface="Poppins" panose="00000500000000000000" pitchFamily="2" charset="0"/>
          </a:endParaRPr>
        </a:p>
      </dgm:t>
    </dgm:pt>
    <dgm:pt modelId="{8CEDD819-7495-493D-9EA2-2ED0E08E002E}" type="sibTrans" cxnId="{771E50EC-EF0A-40A4-A5B7-0A30153A7CC4}">
      <dgm:prSet/>
      <dgm:spPr/>
      <dgm:t>
        <a:bodyPr/>
        <a:lstStyle/>
        <a:p>
          <a:endParaRPr lang="en-GB" sz="2000">
            <a:latin typeface="+mj-lt"/>
            <a:cs typeface="Poppins" panose="00000500000000000000" pitchFamily="2" charset="0"/>
          </a:endParaRPr>
        </a:p>
      </dgm:t>
    </dgm:pt>
    <dgm:pt modelId="{ADD39BEC-56FB-42BD-9689-89B4627734DD}">
      <dgm:prSet phldrT="[Text]" custT="1"/>
      <dgm:spPr>
        <a:xfrm>
          <a:off x="0" y="1549737"/>
          <a:ext cx="7254875" cy="432023"/>
        </a:xfrm>
        <a:prstGeom prst="rect">
          <a:avLst/>
        </a:prstGeom>
      </dgm:spPr>
      <dgm:t>
        <a:bodyPr/>
        <a:lstStyle/>
        <a:p>
          <a:pPr algn="l">
            <a:buNone/>
          </a:pPr>
          <a:r>
            <a:rPr lang="en-GB" sz="1200" b="0">
              <a:latin typeface="+mj-lt"/>
              <a:ea typeface="Tahoma" panose="020B0604030504040204" pitchFamily="34" charset="0"/>
              <a:cs typeface="Tahoma" panose="020B0604030504040204" pitchFamily="34" charset="0"/>
            </a:rPr>
            <a:t>Working with local community groups/organisations and linking up with Access Islington Hubs to empower our residents to make healthy decisions, whatever their age or background. Ensuring access to tailored interventions, affordable and culturally appropriate foods can address drivers of obesity and make Islington Fairer.</a:t>
          </a:r>
        </a:p>
      </dgm:t>
    </dgm:pt>
    <dgm:pt modelId="{64F0E5CC-03B5-43F8-82DE-EB30FFA15A97}" type="parTrans" cxnId="{507D3239-1240-41E0-8F68-DFBC4F664593}">
      <dgm:prSet/>
      <dgm:spPr/>
      <dgm:t>
        <a:bodyPr/>
        <a:lstStyle/>
        <a:p>
          <a:endParaRPr lang="en-GB" sz="2000">
            <a:latin typeface="+mj-lt"/>
            <a:cs typeface="Poppins" panose="00000500000000000000" pitchFamily="2" charset="0"/>
          </a:endParaRPr>
        </a:p>
      </dgm:t>
    </dgm:pt>
    <dgm:pt modelId="{9C8C3621-2137-4EAC-BEE1-B6E5CAC5EA96}" type="sibTrans" cxnId="{507D3239-1240-41E0-8F68-DFBC4F664593}">
      <dgm:prSet/>
      <dgm:spPr/>
      <dgm:t>
        <a:bodyPr/>
        <a:lstStyle/>
        <a:p>
          <a:endParaRPr lang="en-GB" sz="2000">
            <a:latin typeface="+mj-lt"/>
            <a:cs typeface="Poppins" panose="00000500000000000000" pitchFamily="2" charset="0"/>
          </a:endParaRPr>
        </a:p>
      </dgm:t>
    </dgm:pt>
    <dgm:pt modelId="{33D32C2D-4D88-40B0-B9BB-32C8B49F2999}">
      <dgm:prSet phldrT="[Text]" custT="1"/>
      <dgm:spPr>
        <a:xfrm>
          <a:off x="0" y="1981761"/>
          <a:ext cx="7254875" cy="431586"/>
        </a:xfrm>
        <a:prstGeom prst="roundRect">
          <a:avLst/>
        </a:prstGeom>
      </dgm:spPr>
      <dgm:t>
        <a:bodyPr/>
        <a:lstStyle/>
        <a:p>
          <a:pPr algn="ctr">
            <a:buNone/>
          </a:pPr>
          <a:r>
            <a:rPr lang="en-GB" sz="1200" b="1">
              <a:latin typeface="+mj-lt"/>
              <a:ea typeface="Tahoma" panose="020B0604030504040204" pitchFamily="34" charset="0"/>
              <a:cs typeface="Tahoma" panose="020B0604030504040204" pitchFamily="34" charset="0"/>
            </a:rPr>
            <a:t>Safe Place to Call Home</a:t>
          </a:r>
        </a:p>
      </dgm:t>
      <dgm:extLst>
        <a:ext uri="{E40237B7-FDA0-4F09-8148-C483321AD2D9}">
          <dgm14:cNvPr xmlns:dgm14="http://schemas.microsoft.com/office/drawing/2010/diagram" id="0" name="" descr="Description of how supporting residents to maintain a healthy weight can support the 5 missions in the Islington 2030 plan.">
            <a:extLst>
              <a:ext uri="{C183D7F6-B498-43B3-948B-1728B52AA6E4}">
                <adec:decorative xmlns:adec="http://schemas.microsoft.com/office/drawing/2017/decorative" val="0"/>
              </a:ext>
            </a:extLst>
          </dgm14:cNvPr>
        </a:ext>
      </dgm:extLst>
    </dgm:pt>
    <dgm:pt modelId="{F47A39C8-4156-4F82-B6D1-91E723FBCA9C}" type="parTrans" cxnId="{93082481-8E33-4EFE-B12E-65EB4BC0397B}">
      <dgm:prSet/>
      <dgm:spPr/>
      <dgm:t>
        <a:bodyPr/>
        <a:lstStyle/>
        <a:p>
          <a:endParaRPr lang="en-GB" sz="2000">
            <a:latin typeface="+mj-lt"/>
            <a:cs typeface="Poppins" panose="00000500000000000000" pitchFamily="2" charset="0"/>
          </a:endParaRPr>
        </a:p>
      </dgm:t>
    </dgm:pt>
    <dgm:pt modelId="{9CF8641B-E192-4562-B546-C8132A71E9E1}" type="sibTrans" cxnId="{93082481-8E33-4EFE-B12E-65EB4BC0397B}">
      <dgm:prSet/>
      <dgm:spPr/>
      <dgm:t>
        <a:bodyPr/>
        <a:lstStyle/>
        <a:p>
          <a:endParaRPr lang="en-GB" sz="2000">
            <a:latin typeface="+mj-lt"/>
            <a:cs typeface="Poppins" panose="00000500000000000000" pitchFamily="2" charset="0"/>
          </a:endParaRPr>
        </a:p>
      </dgm:t>
    </dgm:pt>
    <dgm:pt modelId="{4911CCB2-E10A-4326-B9C7-12CA8D502EE7}">
      <dgm:prSet phldrT="[Text]" custT="1"/>
      <dgm:spPr>
        <a:xfrm>
          <a:off x="0" y="2413348"/>
          <a:ext cx="7254875" cy="432023"/>
        </a:xfrm>
        <a:prstGeom prst="rect">
          <a:avLst/>
        </a:prstGeom>
      </dgm:spPr>
      <dgm:t>
        <a:bodyPr/>
        <a:lstStyle/>
        <a:p>
          <a:pPr algn="l">
            <a:buFontTx/>
            <a:buNone/>
          </a:pPr>
          <a:r>
            <a:rPr lang="en-US" sz="1200">
              <a:latin typeface="+mj-lt"/>
            </a:rPr>
            <a:t>Investing in improving local streets and estates to ensure residents feel safe in their communities so children can play and use active travel safely outdoors. </a:t>
          </a:r>
          <a:endParaRPr lang="en-GB" sz="1200" b="0">
            <a:latin typeface="+mj-lt"/>
            <a:ea typeface="Tahoma" panose="020B0604030504040204" pitchFamily="34" charset="0"/>
            <a:cs typeface="Tahoma" panose="020B0604030504040204" pitchFamily="34" charset="0"/>
          </a:endParaRPr>
        </a:p>
      </dgm:t>
    </dgm:pt>
    <dgm:pt modelId="{1851A90E-A1E1-4D6E-879A-9F52D38D1DA0}" type="parTrans" cxnId="{34F1C934-2E9E-4A0A-818B-284742D05460}">
      <dgm:prSet/>
      <dgm:spPr/>
      <dgm:t>
        <a:bodyPr/>
        <a:lstStyle/>
        <a:p>
          <a:endParaRPr lang="en-GB" sz="2000">
            <a:latin typeface="+mj-lt"/>
            <a:cs typeface="Poppins" panose="00000500000000000000" pitchFamily="2" charset="0"/>
          </a:endParaRPr>
        </a:p>
      </dgm:t>
    </dgm:pt>
    <dgm:pt modelId="{4EA94B7D-3BDC-4BF0-956F-47AA7C2F5766}" type="sibTrans" cxnId="{34F1C934-2E9E-4A0A-818B-284742D05460}">
      <dgm:prSet/>
      <dgm:spPr/>
      <dgm:t>
        <a:bodyPr/>
        <a:lstStyle/>
        <a:p>
          <a:endParaRPr lang="en-GB" sz="2000">
            <a:latin typeface="+mj-lt"/>
            <a:cs typeface="Poppins" panose="00000500000000000000" pitchFamily="2" charset="0"/>
          </a:endParaRPr>
        </a:p>
      </dgm:t>
    </dgm:pt>
    <dgm:pt modelId="{D53CA122-C02E-4431-BAC5-0FAE0D1B55FA}">
      <dgm:prSet custT="1"/>
      <dgm:spPr>
        <a:xfrm>
          <a:off x="0" y="4161100"/>
          <a:ext cx="7254875" cy="431586"/>
        </a:xfrm>
        <a:prstGeom prst="roundRect">
          <a:avLst/>
        </a:prstGeom>
      </dgm:spPr>
      <dgm:t>
        <a:bodyPr/>
        <a:lstStyle/>
        <a:p>
          <a:pPr algn="ctr">
            <a:buNone/>
          </a:pPr>
          <a:r>
            <a:rPr lang="en-GB" sz="1200" b="1">
              <a:latin typeface="+mj-lt"/>
              <a:ea typeface="Tahoma" panose="020B0604030504040204" pitchFamily="34" charset="0"/>
              <a:cs typeface="Tahoma" panose="020B0604030504040204" pitchFamily="34" charset="0"/>
            </a:rPr>
            <a:t>Greener, Healthier Islington</a:t>
          </a:r>
        </a:p>
      </dgm:t>
    </dgm:pt>
    <dgm:pt modelId="{DDC9A1A2-10AF-4B80-83EC-68F6D0BCBD38}" type="parTrans" cxnId="{9D415D67-DDBC-4CA0-9630-D228AB5D0001}">
      <dgm:prSet/>
      <dgm:spPr/>
      <dgm:t>
        <a:bodyPr/>
        <a:lstStyle/>
        <a:p>
          <a:endParaRPr lang="en-GB" sz="2000">
            <a:latin typeface="+mj-lt"/>
            <a:cs typeface="Poppins" panose="00000500000000000000" pitchFamily="2" charset="0"/>
          </a:endParaRPr>
        </a:p>
      </dgm:t>
    </dgm:pt>
    <dgm:pt modelId="{DF4F9443-EB70-4D90-8F83-B9AD3FBBC5B3}" type="sibTrans" cxnId="{9D415D67-DDBC-4CA0-9630-D228AB5D0001}">
      <dgm:prSet/>
      <dgm:spPr/>
      <dgm:t>
        <a:bodyPr/>
        <a:lstStyle/>
        <a:p>
          <a:endParaRPr lang="en-GB" sz="2000">
            <a:latin typeface="+mj-lt"/>
            <a:cs typeface="Poppins" panose="00000500000000000000" pitchFamily="2" charset="0"/>
          </a:endParaRPr>
        </a:p>
      </dgm:t>
    </dgm:pt>
    <dgm:pt modelId="{B437EB33-DE4E-4A2E-A76A-B14A63F01921}">
      <dgm:prSet custT="1"/>
      <dgm:spPr>
        <a:xfrm>
          <a:off x="0" y="2845372"/>
          <a:ext cx="7254875" cy="431586"/>
        </a:xfrm>
        <a:prstGeom prst="roundRect">
          <a:avLst/>
        </a:prstGeom>
      </dgm:spPr>
      <dgm:t>
        <a:bodyPr/>
        <a:lstStyle/>
        <a:p>
          <a:pPr algn="ctr">
            <a:buNone/>
          </a:pPr>
          <a:r>
            <a:rPr lang="en-GB" sz="1200" b="1">
              <a:latin typeface="+mj-lt"/>
              <a:ea typeface="Tahoma" panose="020B0604030504040204" pitchFamily="34" charset="0"/>
              <a:cs typeface="Tahoma" panose="020B0604030504040204" pitchFamily="34" charset="0"/>
            </a:rPr>
            <a:t>Community Wealth Building</a:t>
          </a:r>
        </a:p>
      </dgm:t>
    </dgm:pt>
    <dgm:pt modelId="{5FF2C16E-289D-40A5-98F4-4B0B626704F6}" type="parTrans" cxnId="{8907B0BA-575B-4515-9BAE-57ED7807989D}">
      <dgm:prSet/>
      <dgm:spPr/>
      <dgm:t>
        <a:bodyPr/>
        <a:lstStyle/>
        <a:p>
          <a:endParaRPr lang="en-GB" sz="2000">
            <a:latin typeface="+mj-lt"/>
            <a:cs typeface="Poppins" panose="00000500000000000000" pitchFamily="2" charset="0"/>
          </a:endParaRPr>
        </a:p>
      </dgm:t>
    </dgm:pt>
    <dgm:pt modelId="{B43915F7-1B26-41C4-B2AC-0A9DD0C78B74}" type="sibTrans" cxnId="{8907B0BA-575B-4515-9BAE-57ED7807989D}">
      <dgm:prSet/>
      <dgm:spPr/>
      <dgm:t>
        <a:bodyPr/>
        <a:lstStyle/>
        <a:p>
          <a:endParaRPr lang="en-GB" sz="2000">
            <a:latin typeface="+mj-lt"/>
            <a:cs typeface="Poppins" panose="00000500000000000000" pitchFamily="2" charset="0"/>
          </a:endParaRPr>
        </a:p>
      </dgm:t>
    </dgm:pt>
    <dgm:pt modelId="{05634649-3B75-4633-9F80-C024A0B7F45A}">
      <dgm:prSet custT="1"/>
      <dgm:spPr>
        <a:xfrm>
          <a:off x="0" y="3276959"/>
          <a:ext cx="7254875" cy="884141"/>
        </a:xfrm>
        <a:prstGeom prst="rect">
          <a:avLst/>
        </a:prstGeom>
      </dgm:spPr>
      <dgm:t>
        <a:bodyPr/>
        <a:lstStyle/>
        <a:p>
          <a:pPr algn="l">
            <a:buFontTx/>
            <a:buNone/>
          </a:pPr>
          <a:r>
            <a:rPr lang="en-US" sz="1200">
              <a:latin typeface="+mj-lt"/>
            </a:rPr>
            <a:t>Supporting local food businesses and ensuring all residents have access to healthy, affordable food and the necessary skills and facilities to cook themselves nutritious meals. </a:t>
          </a:r>
          <a:endParaRPr lang="en-GB" sz="1200" b="0">
            <a:latin typeface="+mj-lt"/>
            <a:ea typeface="Tahoma" panose="020B0604030504040204" pitchFamily="34" charset="0"/>
            <a:cs typeface="Tahoma" panose="020B0604030504040204" pitchFamily="34" charset="0"/>
          </a:endParaRPr>
        </a:p>
      </dgm:t>
    </dgm:pt>
    <dgm:pt modelId="{DA78CA41-7A70-494C-B8EF-6799943D5E14}" type="parTrans" cxnId="{D37CA3F4-1AA2-44FC-8CFC-BF5FDE784A1C}">
      <dgm:prSet/>
      <dgm:spPr/>
      <dgm:t>
        <a:bodyPr/>
        <a:lstStyle/>
        <a:p>
          <a:endParaRPr lang="en-GB" sz="2000">
            <a:latin typeface="+mj-lt"/>
            <a:cs typeface="Poppins" panose="00000500000000000000" pitchFamily="2" charset="0"/>
          </a:endParaRPr>
        </a:p>
      </dgm:t>
    </dgm:pt>
    <dgm:pt modelId="{47B9DB64-7B8E-40A9-A55F-174CC7C4801C}" type="sibTrans" cxnId="{D37CA3F4-1AA2-44FC-8CFC-BF5FDE784A1C}">
      <dgm:prSet/>
      <dgm:spPr/>
      <dgm:t>
        <a:bodyPr/>
        <a:lstStyle/>
        <a:p>
          <a:endParaRPr lang="en-GB" sz="2000">
            <a:latin typeface="+mj-lt"/>
            <a:cs typeface="Poppins" panose="00000500000000000000" pitchFamily="2" charset="0"/>
          </a:endParaRPr>
        </a:p>
      </dgm:t>
    </dgm:pt>
    <dgm:pt modelId="{D48C3779-BB50-402E-995D-EC11723D233D}">
      <dgm:prSet custT="1"/>
      <dgm:spPr>
        <a:xfrm>
          <a:off x="0" y="4592687"/>
          <a:ext cx="7254875" cy="1085082"/>
        </a:xfrm>
      </dgm:spPr>
      <dgm:t>
        <a:bodyPr/>
        <a:lstStyle/>
        <a:p>
          <a:pPr algn="l">
            <a:buFontTx/>
            <a:buNone/>
          </a:pPr>
          <a:r>
            <a:rPr lang="en-GB" sz="1200" b="0">
              <a:latin typeface="+mj-lt"/>
              <a:ea typeface="Tahoma" panose="020B0604030504040204" pitchFamily="34" charset="0"/>
              <a:cs typeface="Tahoma" panose="020B0604030504040204" pitchFamily="34" charset="0"/>
            </a:rPr>
            <a:t>Improving infrastructure for and promoting active travel as a means to maintaining a healthy weight can contribute to a reduction in car usage and reaching net zero carbon in the borough by 2030. Investing in parks, increasing biodiversity and tree coverage to increase valuable time spend outside.</a:t>
          </a:r>
        </a:p>
      </dgm:t>
    </dgm:pt>
    <dgm:pt modelId="{5F5313BF-B97A-4E5A-BDE4-9D00AE941327}" type="sibTrans" cxnId="{6DBCEE3F-884F-4179-A088-408F6EC5E32B}">
      <dgm:prSet/>
      <dgm:spPr/>
      <dgm:t>
        <a:bodyPr/>
        <a:lstStyle/>
        <a:p>
          <a:endParaRPr lang="en-GB" sz="2000">
            <a:latin typeface="+mj-lt"/>
            <a:cs typeface="Poppins" panose="00000500000000000000" pitchFamily="2" charset="0"/>
          </a:endParaRPr>
        </a:p>
      </dgm:t>
    </dgm:pt>
    <dgm:pt modelId="{7CAC8B89-ADF9-48D6-BA8F-BE55E820DE0A}" type="parTrans" cxnId="{6DBCEE3F-884F-4179-A088-408F6EC5E32B}">
      <dgm:prSet/>
      <dgm:spPr/>
      <dgm:t>
        <a:bodyPr/>
        <a:lstStyle/>
        <a:p>
          <a:endParaRPr lang="en-GB" sz="2000">
            <a:latin typeface="+mj-lt"/>
            <a:cs typeface="Poppins" panose="00000500000000000000" pitchFamily="2" charset="0"/>
          </a:endParaRPr>
        </a:p>
      </dgm:t>
    </dgm:pt>
    <dgm:pt modelId="{C9536ABF-D26F-4D45-A8E4-5CE2CA644813}" type="pres">
      <dgm:prSet presAssocID="{9B688B4F-1055-44D1-B83B-C5EEFC6547EA}" presName="linear" presStyleCnt="0">
        <dgm:presLayoutVars>
          <dgm:animLvl val="lvl"/>
          <dgm:resizeHandles val="exact"/>
        </dgm:presLayoutVars>
      </dgm:prSet>
      <dgm:spPr/>
    </dgm:pt>
    <dgm:pt modelId="{1B467AD7-73E2-4AF4-A2BF-B9C91ABF2E62}" type="pres">
      <dgm:prSet presAssocID="{E6BD9545-B0D3-4C56-B9D8-8448D2372487}" presName="parentText" presStyleLbl="node1" presStyleIdx="0" presStyleCnt="5" custScaleY="45557" custLinFactY="-54041" custLinFactNeighborY="-100000">
        <dgm:presLayoutVars>
          <dgm:chMax val="0"/>
          <dgm:bulletEnabled val="1"/>
        </dgm:presLayoutVars>
      </dgm:prSet>
      <dgm:spPr/>
    </dgm:pt>
    <dgm:pt modelId="{23C4B0AE-5C8D-435D-819C-99DC32CD8557}" type="pres">
      <dgm:prSet presAssocID="{E6BD9545-B0D3-4C56-B9D8-8448D2372487}" presName="childText" presStyleLbl="revTx" presStyleIdx="0" presStyleCnt="5" custScaleY="151966" custLinFactNeighborY="371">
        <dgm:presLayoutVars>
          <dgm:bulletEnabled val="1"/>
        </dgm:presLayoutVars>
      </dgm:prSet>
      <dgm:spPr/>
    </dgm:pt>
    <dgm:pt modelId="{C314F95A-DEEA-4A77-A2EA-D73FC450B57A}" type="pres">
      <dgm:prSet presAssocID="{6C1A1EC0-5CF8-43BB-8141-7077BFE5C0D1}" presName="parentText" presStyleLbl="node1" presStyleIdx="1" presStyleCnt="5" custScaleY="46444" custLinFactNeighborY="-20624">
        <dgm:presLayoutVars>
          <dgm:chMax val="0"/>
          <dgm:bulletEnabled val="1"/>
        </dgm:presLayoutVars>
      </dgm:prSet>
      <dgm:spPr/>
    </dgm:pt>
    <dgm:pt modelId="{7E586117-53E5-4ACC-AF30-E73FEA9F85AA}" type="pres">
      <dgm:prSet presAssocID="{6C1A1EC0-5CF8-43BB-8141-7077BFE5C0D1}" presName="childText" presStyleLbl="revTx" presStyleIdx="1" presStyleCnt="5" custScaleY="141906" custLinFactNeighborY="-32607">
        <dgm:presLayoutVars>
          <dgm:bulletEnabled val="1"/>
        </dgm:presLayoutVars>
      </dgm:prSet>
      <dgm:spPr/>
    </dgm:pt>
    <dgm:pt modelId="{E9C583BF-C37D-4373-B0A7-0A5C451348F8}" type="pres">
      <dgm:prSet presAssocID="{33D32C2D-4D88-40B0-B9BB-32C8B49F2999}" presName="parentText" presStyleLbl="node1" presStyleIdx="2" presStyleCnt="5" custScaleY="50878" custLinFactY="-8386" custLinFactNeighborY="-100000">
        <dgm:presLayoutVars>
          <dgm:chMax val="0"/>
          <dgm:bulletEnabled val="1"/>
        </dgm:presLayoutVars>
      </dgm:prSet>
      <dgm:spPr/>
    </dgm:pt>
    <dgm:pt modelId="{78E57F5E-45C3-4BC4-BCD1-04E2EF256F01}" type="pres">
      <dgm:prSet presAssocID="{33D32C2D-4D88-40B0-B9BB-32C8B49F2999}" presName="childText" presStyleLbl="revTx" presStyleIdx="2" presStyleCnt="5" custLinFactNeighborX="237" custLinFactNeighborY="-71389">
        <dgm:presLayoutVars>
          <dgm:bulletEnabled val="1"/>
        </dgm:presLayoutVars>
      </dgm:prSet>
      <dgm:spPr/>
    </dgm:pt>
    <dgm:pt modelId="{3A7FA3A7-F193-44E5-ABA6-1D7D0EC57E60}" type="pres">
      <dgm:prSet presAssocID="{B437EB33-DE4E-4A2E-A76A-B14A63F01921}" presName="parentText" presStyleLbl="node1" presStyleIdx="3" presStyleCnt="5" custScaleY="49683" custLinFactNeighborY="-53151">
        <dgm:presLayoutVars>
          <dgm:chMax val="0"/>
          <dgm:bulletEnabled val="1"/>
        </dgm:presLayoutVars>
      </dgm:prSet>
      <dgm:spPr/>
    </dgm:pt>
    <dgm:pt modelId="{2F818EF7-A64E-47BE-A39B-732B6E716E56}" type="pres">
      <dgm:prSet presAssocID="{B437EB33-DE4E-4A2E-A76A-B14A63F01921}" presName="childText" presStyleLbl="revTx" presStyleIdx="3" presStyleCnt="5" custLinFactNeighborY="-47380">
        <dgm:presLayoutVars>
          <dgm:bulletEnabled val="1"/>
        </dgm:presLayoutVars>
      </dgm:prSet>
      <dgm:spPr/>
    </dgm:pt>
    <dgm:pt modelId="{BA1FD0EF-7AB6-48FC-83D6-5C0564C689F4}" type="pres">
      <dgm:prSet presAssocID="{D53CA122-C02E-4431-BAC5-0FAE0D1B55FA}" presName="parentText" presStyleLbl="node1" presStyleIdx="4" presStyleCnt="5" custScaleY="47753" custLinFactNeighborY="-25501">
        <dgm:presLayoutVars>
          <dgm:chMax val="0"/>
          <dgm:bulletEnabled val="1"/>
        </dgm:presLayoutVars>
      </dgm:prSet>
      <dgm:spPr/>
    </dgm:pt>
    <dgm:pt modelId="{7697F556-499D-4EC4-8E16-C918819BACE3}" type="pres">
      <dgm:prSet presAssocID="{D53CA122-C02E-4431-BAC5-0FAE0D1B55FA}" presName="childText" presStyleLbl="revTx" presStyleIdx="4" presStyleCnt="5" custLinFactNeighborY="-25357">
        <dgm:presLayoutVars>
          <dgm:bulletEnabled val="1"/>
        </dgm:presLayoutVars>
      </dgm:prSet>
      <dgm:spPr/>
    </dgm:pt>
  </dgm:ptLst>
  <dgm:cxnLst>
    <dgm:cxn modelId="{1CCCB32A-E598-4D9F-B545-4B1103AB8ED7}" type="presOf" srcId="{33D32C2D-4D88-40B0-B9BB-32C8B49F2999}" destId="{E9C583BF-C37D-4373-B0A7-0A5C451348F8}" srcOrd="0" destOrd="0" presId="urn:microsoft.com/office/officeart/2005/8/layout/vList2"/>
    <dgm:cxn modelId="{34F1C934-2E9E-4A0A-818B-284742D05460}" srcId="{33D32C2D-4D88-40B0-B9BB-32C8B49F2999}" destId="{4911CCB2-E10A-4326-B9C7-12CA8D502EE7}" srcOrd="0" destOrd="0" parTransId="{1851A90E-A1E1-4D6E-879A-9F52D38D1DA0}" sibTransId="{4EA94B7D-3BDC-4BF0-956F-47AA7C2F5766}"/>
    <dgm:cxn modelId="{507D3239-1240-41E0-8F68-DFBC4F664593}" srcId="{6C1A1EC0-5CF8-43BB-8141-7077BFE5C0D1}" destId="{ADD39BEC-56FB-42BD-9689-89B4627734DD}" srcOrd="0" destOrd="0" parTransId="{64F0E5CC-03B5-43F8-82DE-EB30FFA15A97}" sibTransId="{9C8C3621-2137-4EAC-BEE1-B6E5CAC5EA96}"/>
    <dgm:cxn modelId="{6DBCEE3F-884F-4179-A088-408F6EC5E32B}" srcId="{D53CA122-C02E-4431-BAC5-0FAE0D1B55FA}" destId="{D48C3779-BB50-402E-995D-EC11723D233D}" srcOrd="0" destOrd="0" parTransId="{7CAC8B89-ADF9-48D6-BA8F-BE55E820DE0A}" sibTransId="{5F5313BF-B97A-4E5A-BDE4-9D00AE941327}"/>
    <dgm:cxn modelId="{55E9C562-79F8-4C58-914C-01B9988970FD}" type="presOf" srcId="{9B688B4F-1055-44D1-B83B-C5EEFC6547EA}" destId="{C9536ABF-D26F-4D45-A8E4-5CE2CA644813}" srcOrd="0" destOrd="0" presId="urn:microsoft.com/office/officeart/2005/8/layout/vList2"/>
    <dgm:cxn modelId="{90821367-8517-46CB-8E14-C84009771190}" srcId="{9B688B4F-1055-44D1-B83B-C5EEFC6547EA}" destId="{E6BD9545-B0D3-4C56-B9D8-8448D2372487}" srcOrd="0" destOrd="0" parTransId="{9354E183-B966-4650-9311-D1A664FD18F0}" sibTransId="{B6B1D35C-43B1-4D6E-84A6-0AEF63807A4D}"/>
    <dgm:cxn modelId="{9D415D67-DDBC-4CA0-9630-D228AB5D0001}" srcId="{9B688B4F-1055-44D1-B83B-C5EEFC6547EA}" destId="{D53CA122-C02E-4431-BAC5-0FAE0D1B55FA}" srcOrd="4" destOrd="0" parTransId="{DDC9A1A2-10AF-4B80-83EC-68F6D0BCBD38}" sibTransId="{DF4F9443-EB70-4D90-8F83-B9AD3FBBC5B3}"/>
    <dgm:cxn modelId="{3263B350-1D75-4DF8-AE51-62B38BB697DD}" type="presOf" srcId="{6C1A1EC0-5CF8-43BB-8141-7077BFE5C0D1}" destId="{C314F95A-DEEA-4A77-A2EA-D73FC450B57A}" srcOrd="0" destOrd="0" presId="urn:microsoft.com/office/officeart/2005/8/layout/vList2"/>
    <dgm:cxn modelId="{4699AE7B-7329-4DE4-9029-56444A10BF25}" type="presOf" srcId="{B437EB33-DE4E-4A2E-A76A-B14A63F01921}" destId="{3A7FA3A7-F193-44E5-ABA6-1D7D0EC57E60}" srcOrd="0" destOrd="0" presId="urn:microsoft.com/office/officeart/2005/8/layout/vList2"/>
    <dgm:cxn modelId="{93082481-8E33-4EFE-B12E-65EB4BC0397B}" srcId="{9B688B4F-1055-44D1-B83B-C5EEFC6547EA}" destId="{33D32C2D-4D88-40B0-B9BB-32C8B49F2999}" srcOrd="2" destOrd="0" parTransId="{F47A39C8-4156-4F82-B6D1-91E723FBCA9C}" sibTransId="{9CF8641B-E192-4562-B546-C8132A71E9E1}"/>
    <dgm:cxn modelId="{77415AA8-B570-4865-B79A-D66D949512E3}" type="presOf" srcId="{E6BD9545-B0D3-4C56-B9D8-8448D2372487}" destId="{1B467AD7-73E2-4AF4-A2BF-B9C91ABF2E62}" srcOrd="0" destOrd="0" presId="urn:microsoft.com/office/officeart/2005/8/layout/vList2"/>
    <dgm:cxn modelId="{1417BBA9-D7A4-4D1C-9B8E-A9FE519A9AF5}" type="presOf" srcId="{ADD39BEC-56FB-42BD-9689-89B4627734DD}" destId="{7E586117-53E5-4ACC-AF30-E73FEA9F85AA}" srcOrd="0" destOrd="0" presId="urn:microsoft.com/office/officeart/2005/8/layout/vList2"/>
    <dgm:cxn modelId="{1EF43AAC-0A6C-4CE0-BF69-7F94CE15F56A}" type="presOf" srcId="{4911CCB2-E10A-4326-B9C7-12CA8D502EE7}" destId="{78E57F5E-45C3-4BC4-BCD1-04E2EF256F01}" srcOrd="0" destOrd="0" presId="urn:microsoft.com/office/officeart/2005/8/layout/vList2"/>
    <dgm:cxn modelId="{504CBBAF-FB12-4F46-9DA3-FDD2CFC082F0}" type="presOf" srcId="{05634649-3B75-4633-9F80-C024A0B7F45A}" destId="{2F818EF7-A64E-47BE-A39B-732B6E716E56}" srcOrd="0" destOrd="0" presId="urn:microsoft.com/office/officeart/2005/8/layout/vList2"/>
    <dgm:cxn modelId="{DA0D14B5-BAA6-42AD-B427-585F597FCD81}" type="presOf" srcId="{13B528DE-F8FD-49BD-A23C-FF097B3D817E}" destId="{23C4B0AE-5C8D-435D-819C-99DC32CD8557}" srcOrd="0" destOrd="0" presId="urn:microsoft.com/office/officeart/2005/8/layout/vList2"/>
    <dgm:cxn modelId="{401D86B8-3330-4AC9-BFA6-5E1948047C50}" type="presOf" srcId="{D48C3779-BB50-402E-995D-EC11723D233D}" destId="{7697F556-499D-4EC4-8E16-C918819BACE3}" srcOrd="0" destOrd="0" presId="urn:microsoft.com/office/officeart/2005/8/layout/vList2"/>
    <dgm:cxn modelId="{8907B0BA-575B-4515-9BAE-57ED7807989D}" srcId="{9B688B4F-1055-44D1-B83B-C5EEFC6547EA}" destId="{B437EB33-DE4E-4A2E-A76A-B14A63F01921}" srcOrd="3" destOrd="0" parTransId="{5FF2C16E-289D-40A5-98F4-4B0B626704F6}" sibTransId="{B43915F7-1B26-41C4-B2AC-0A9DD0C78B74}"/>
    <dgm:cxn modelId="{3122FEC1-AC17-46C0-A878-00B339D9FF6C}" type="presOf" srcId="{D53CA122-C02E-4431-BAC5-0FAE0D1B55FA}" destId="{BA1FD0EF-7AB6-48FC-83D6-5C0564C689F4}" srcOrd="0" destOrd="0" presId="urn:microsoft.com/office/officeart/2005/8/layout/vList2"/>
    <dgm:cxn modelId="{C9CA2AC8-C6E4-4CC9-A4F3-62A3A82640FF}" srcId="{E6BD9545-B0D3-4C56-B9D8-8448D2372487}" destId="{13B528DE-F8FD-49BD-A23C-FF097B3D817E}" srcOrd="0" destOrd="0" parTransId="{0032B3A2-FB7B-4325-9381-788D17DE5E26}" sibTransId="{83EEA146-E1A3-4162-891B-26D4EA1136DB}"/>
    <dgm:cxn modelId="{771E50EC-EF0A-40A4-A5B7-0A30153A7CC4}" srcId="{9B688B4F-1055-44D1-B83B-C5EEFC6547EA}" destId="{6C1A1EC0-5CF8-43BB-8141-7077BFE5C0D1}" srcOrd="1" destOrd="0" parTransId="{ED108A80-8FA5-49D9-8337-EE03FBA6A064}" sibTransId="{8CEDD819-7495-493D-9EA2-2ED0E08E002E}"/>
    <dgm:cxn modelId="{D37CA3F4-1AA2-44FC-8CFC-BF5FDE784A1C}" srcId="{B437EB33-DE4E-4A2E-A76A-B14A63F01921}" destId="{05634649-3B75-4633-9F80-C024A0B7F45A}" srcOrd="0" destOrd="0" parTransId="{DA78CA41-7A70-494C-B8EF-6799943D5E14}" sibTransId="{47B9DB64-7B8E-40A9-A55F-174CC7C4801C}"/>
    <dgm:cxn modelId="{1B1C47DF-9510-4B12-A476-835B29A880E0}" type="presParOf" srcId="{C9536ABF-D26F-4D45-A8E4-5CE2CA644813}" destId="{1B467AD7-73E2-4AF4-A2BF-B9C91ABF2E62}" srcOrd="0" destOrd="0" presId="urn:microsoft.com/office/officeart/2005/8/layout/vList2"/>
    <dgm:cxn modelId="{373DA4F5-A528-45E3-8511-336C64F78339}" type="presParOf" srcId="{C9536ABF-D26F-4D45-A8E4-5CE2CA644813}" destId="{23C4B0AE-5C8D-435D-819C-99DC32CD8557}" srcOrd="1" destOrd="0" presId="urn:microsoft.com/office/officeart/2005/8/layout/vList2"/>
    <dgm:cxn modelId="{57098B57-E022-4F6A-AB50-742D11C48AC9}" type="presParOf" srcId="{C9536ABF-D26F-4D45-A8E4-5CE2CA644813}" destId="{C314F95A-DEEA-4A77-A2EA-D73FC450B57A}" srcOrd="2" destOrd="0" presId="urn:microsoft.com/office/officeart/2005/8/layout/vList2"/>
    <dgm:cxn modelId="{091FB786-6418-4BF4-BDC0-370045275BCC}" type="presParOf" srcId="{C9536ABF-D26F-4D45-A8E4-5CE2CA644813}" destId="{7E586117-53E5-4ACC-AF30-E73FEA9F85AA}" srcOrd="3" destOrd="0" presId="urn:microsoft.com/office/officeart/2005/8/layout/vList2"/>
    <dgm:cxn modelId="{B1F5E688-7382-4608-A841-5755554E2EDB}" type="presParOf" srcId="{C9536ABF-D26F-4D45-A8E4-5CE2CA644813}" destId="{E9C583BF-C37D-4373-B0A7-0A5C451348F8}" srcOrd="4" destOrd="0" presId="urn:microsoft.com/office/officeart/2005/8/layout/vList2"/>
    <dgm:cxn modelId="{24804589-B1BC-48C2-8A5B-611C35EF9159}" type="presParOf" srcId="{C9536ABF-D26F-4D45-A8E4-5CE2CA644813}" destId="{78E57F5E-45C3-4BC4-BCD1-04E2EF256F01}" srcOrd="5" destOrd="0" presId="urn:microsoft.com/office/officeart/2005/8/layout/vList2"/>
    <dgm:cxn modelId="{614A3632-6E77-40F0-BF1A-29C13C1C3EF3}" type="presParOf" srcId="{C9536ABF-D26F-4D45-A8E4-5CE2CA644813}" destId="{3A7FA3A7-F193-44E5-ABA6-1D7D0EC57E60}" srcOrd="6" destOrd="0" presId="urn:microsoft.com/office/officeart/2005/8/layout/vList2"/>
    <dgm:cxn modelId="{6BBB562F-5A91-438D-A965-CC4797526520}" type="presParOf" srcId="{C9536ABF-D26F-4D45-A8E4-5CE2CA644813}" destId="{2F818EF7-A64E-47BE-A39B-732B6E716E56}" srcOrd="7" destOrd="0" presId="urn:microsoft.com/office/officeart/2005/8/layout/vList2"/>
    <dgm:cxn modelId="{20FC4527-CAFD-4272-9AFC-BB203DF27752}" type="presParOf" srcId="{C9536ABF-D26F-4D45-A8E4-5CE2CA644813}" destId="{BA1FD0EF-7AB6-48FC-83D6-5C0564C689F4}" srcOrd="8" destOrd="0" presId="urn:microsoft.com/office/officeart/2005/8/layout/vList2"/>
    <dgm:cxn modelId="{FAE13EC8-0813-4EEA-903F-6578019FD943}" type="presParOf" srcId="{C9536ABF-D26F-4D45-A8E4-5CE2CA644813}" destId="{7697F556-499D-4EC4-8E16-C918819BACE3}"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186D5025-6E44-40BC-A286-F92074DB112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087826FA-DAF1-49BE-8854-712336113E00}">
      <dgm:prSet phldrT="[Text]"/>
      <dgm:spPr/>
      <dgm:t>
        <a:bodyPr/>
        <a:lstStyle/>
        <a:p>
          <a:r>
            <a:rPr lang="en-GB" dirty="0"/>
            <a:t>2017: 14%</a:t>
          </a:r>
        </a:p>
      </dgm:t>
    </dgm:pt>
    <dgm:pt modelId="{7D907337-4FE2-4BBC-AAB8-C19B1FB402A0}" type="parTrans" cxnId="{9C5EEE77-ADAB-4C01-8974-33B0990662E0}">
      <dgm:prSet/>
      <dgm:spPr/>
      <dgm:t>
        <a:bodyPr/>
        <a:lstStyle/>
        <a:p>
          <a:endParaRPr lang="en-GB"/>
        </a:p>
      </dgm:t>
    </dgm:pt>
    <dgm:pt modelId="{46C55DDE-8452-4879-8FCA-49720F4BC377}" type="sibTrans" cxnId="{9C5EEE77-ADAB-4C01-8974-33B0990662E0}">
      <dgm:prSet/>
      <dgm:spPr/>
      <dgm:t>
        <a:bodyPr/>
        <a:lstStyle/>
        <a:p>
          <a:endParaRPr lang="en-GB"/>
        </a:p>
      </dgm:t>
    </dgm:pt>
    <dgm:pt modelId="{FC49E982-9A3F-48C9-82E2-FA2734C3A099}">
      <dgm:prSet phldrT="[Text]"/>
      <dgm:spPr/>
      <dgm:t>
        <a:bodyPr/>
        <a:lstStyle/>
        <a:p>
          <a:r>
            <a:rPr lang="en-GB" dirty="0"/>
            <a:t>2021: 21%</a:t>
          </a:r>
        </a:p>
      </dgm:t>
    </dgm:pt>
    <dgm:pt modelId="{0C1FDC25-049C-4215-BBE0-D83A91927610}" type="parTrans" cxnId="{9D3503C0-1BB6-4414-A678-4B1E466BABD8}">
      <dgm:prSet/>
      <dgm:spPr/>
      <dgm:t>
        <a:bodyPr/>
        <a:lstStyle/>
        <a:p>
          <a:endParaRPr lang="en-GB"/>
        </a:p>
      </dgm:t>
    </dgm:pt>
    <dgm:pt modelId="{35AE0D28-B19D-47E4-A809-3B58FBEC99F1}" type="sibTrans" cxnId="{9D3503C0-1BB6-4414-A678-4B1E466BABD8}">
      <dgm:prSet/>
      <dgm:spPr/>
      <dgm:t>
        <a:bodyPr/>
        <a:lstStyle/>
        <a:p>
          <a:endParaRPr lang="en-GB"/>
        </a:p>
      </dgm:t>
    </dgm:pt>
    <dgm:pt modelId="{C9A35055-43D9-4513-B3EC-82148ACD7A9D}">
      <dgm:prSet phldr="0"/>
      <dgm:spPr/>
      <dgm:t>
        <a:bodyPr/>
        <a:lstStyle/>
        <a:p>
          <a:pPr rtl="0"/>
          <a:r>
            <a:rPr lang="en-GB" dirty="0">
              <a:latin typeface="Arial" panose="020B0604020202020204"/>
            </a:rPr>
            <a:t>2025: 12%</a:t>
          </a:r>
        </a:p>
      </dgm:t>
    </dgm:pt>
    <dgm:pt modelId="{5C187416-11E6-4BF6-8933-69213B23A13D}" type="parTrans" cxnId="{16828FF8-3C6A-42B6-A748-9F247A03AC2E}">
      <dgm:prSet/>
      <dgm:spPr/>
    </dgm:pt>
    <dgm:pt modelId="{4B0D5AF8-D5EB-4AB0-A44A-8FF15808E191}" type="sibTrans" cxnId="{16828FF8-3C6A-42B6-A748-9F247A03AC2E}">
      <dgm:prSet/>
      <dgm:spPr/>
    </dgm:pt>
    <dgm:pt modelId="{D96E6B03-A8E7-4C01-A8C2-824E14AAED66}" type="pres">
      <dgm:prSet presAssocID="{186D5025-6E44-40BC-A286-F92074DB1122}" presName="Name0" presStyleCnt="0">
        <dgm:presLayoutVars>
          <dgm:chMax val="11"/>
          <dgm:chPref val="11"/>
          <dgm:dir/>
          <dgm:resizeHandles/>
        </dgm:presLayoutVars>
      </dgm:prSet>
      <dgm:spPr/>
    </dgm:pt>
    <dgm:pt modelId="{40941A7F-7780-4A0A-8D9E-65F6DC6AC3C3}" type="pres">
      <dgm:prSet presAssocID="{C9A35055-43D9-4513-B3EC-82148ACD7A9D}" presName="Accent3" presStyleCnt="0"/>
      <dgm:spPr/>
    </dgm:pt>
    <dgm:pt modelId="{DC846CEE-F993-4870-B769-DB23136A2B48}" type="pres">
      <dgm:prSet presAssocID="{C9A35055-43D9-4513-B3EC-82148ACD7A9D}" presName="Accent" presStyleLbl="node1" presStyleIdx="0" presStyleCnt="3"/>
      <dgm:spPr/>
    </dgm:pt>
    <dgm:pt modelId="{018E2A62-04D0-4AF3-A7AB-F1DD120FAD26}" type="pres">
      <dgm:prSet presAssocID="{C9A35055-43D9-4513-B3EC-82148ACD7A9D}" presName="ParentBackground3" presStyleCnt="0"/>
      <dgm:spPr/>
    </dgm:pt>
    <dgm:pt modelId="{0AF59810-9EB8-4007-9741-DB2D5A7D2138}" type="pres">
      <dgm:prSet presAssocID="{C9A35055-43D9-4513-B3EC-82148ACD7A9D}" presName="ParentBackground" presStyleLbl="fgAcc1" presStyleIdx="0" presStyleCnt="3"/>
      <dgm:spPr/>
    </dgm:pt>
    <dgm:pt modelId="{85631F4D-854C-463D-B249-F5B54472EC9D}" type="pres">
      <dgm:prSet presAssocID="{C9A35055-43D9-4513-B3EC-82148ACD7A9D}" presName="Parent3" presStyleLbl="revTx" presStyleIdx="0" presStyleCnt="0">
        <dgm:presLayoutVars>
          <dgm:chMax val="1"/>
          <dgm:chPref val="1"/>
          <dgm:bulletEnabled val="1"/>
        </dgm:presLayoutVars>
      </dgm:prSet>
      <dgm:spPr/>
    </dgm:pt>
    <dgm:pt modelId="{50531078-0866-4571-A778-9D215731E5CC}" type="pres">
      <dgm:prSet presAssocID="{FC49E982-9A3F-48C9-82E2-FA2734C3A099}" presName="Accent2" presStyleCnt="0"/>
      <dgm:spPr/>
    </dgm:pt>
    <dgm:pt modelId="{265B15C9-ACF9-4F6C-A049-A999D9A59DA7}" type="pres">
      <dgm:prSet presAssocID="{FC49E982-9A3F-48C9-82E2-FA2734C3A099}" presName="Accent" presStyleLbl="node1" presStyleIdx="1" presStyleCnt="3"/>
      <dgm:spPr/>
    </dgm:pt>
    <dgm:pt modelId="{E8218CF3-9C0C-4A1A-AEA6-738E30546085}" type="pres">
      <dgm:prSet presAssocID="{FC49E982-9A3F-48C9-82E2-FA2734C3A099}" presName="ParentBackground2" presStyleCnt="0"/>
      <dgm:spPr/>
    </dgm:pt>
    <dgm:pt modelId="{08930D1A-3F9D-44C3-9EB6-0B5C39EA6545}" type="pres">
      <dgm:prSet presAssocID="{FC49E982-9A3F-48C9-82E2-FA2734C3A099}" presName="ParentBackground" presStyleLbl="fgAcc1" presStyleIdx="1" presStyleCnt="3"/>
      <dgm:spPr/>
    </dgm:pt>
    <dgm:pt modelId="{3208EEF0-CCA8-4D46-8105-0D1E518A498D}" type="pres">
      <dgm:prSet presAssocID="{FC49E982-9A3F-48C9-82E2-FA2734C3A099}" presName="Parent2" presStyleLbl="revTx" presStyleIdx="0" presStyleCnt="0">
        <dgm:presLayoutVars>
          <dgm:chMax val="1"/>
          <dgm:chPref val="1"/>
          <dgm:bulletEnabled val="1"/>
        </dgm:presLayoutVars>
      </dgm:prSet>
      <dgm:spPr/>
    </dgm:pt>
    <dgm:pt modelId="{543FE6C4-95EB-43C9-87FB-F8062F5404F1}" type="pres">
      <dgm:prSet presAssocID="{087826FA-DAF1-49BE-8854-712336113E00}" presName="Accent1" presStyleCnt="0"/>
      <dgm:spPr/>
    </dgm:pt>
    <dgm:pt modelId="{403F639C-6300-49A6-B6BE-8008D395B663}" type="pres">
      <dgm:prSet presAssocID="{087826FA-DAF1-49BE-8854-712336113E00}" presName="Accent" presStyleLbl="node1" presStyleIdx="2" presStyleCnt="3"/>
      <dgm:spPr/>
    </dgm:pt>
    <dgm:pt modelId="{3B6C1211-2F40-425D-9E11-1014490AB6AF}" type="pres">
      <dgm:prSet presAssocID="{087826FA-DAF1-49BE-8854-712336113E00}" presName="ParentBackground1" presStyleCnt="0"/>
      <dgm:spPr/>
    </dgm:pt>
    <dgm:pt modelId="{EB6ED5D3-9222-45A6-AC73-8470B62147AD}" type="pres">
      <dgm:prSet presAssocID="{087826FA-DAF1-49BE-8854-712336113E00}" presName="ParentBackground" presStyleLbl="fgAcc1" presStyleIdx="2" presStyleCnt="3"/>
      <dgm:spPr/>
    </dgm:pt>
    <dgm:pt modelId="{E2D043FC-5477-46D2-9A9C-D6CE170B11EB}" type="pres">
      <dgm:prSet presAssocID="{087826FA-DAF1-49BE-8854-712336113E00}" presName="Parent1" presStyleLbl="revTx" presStyleIdx="0" presStyleCnt="0">
        <dgm:presLayoutVars>
          <dgm:chMax val="1"/>
          <dgm:chPref val="1"/>
          <dgm:bulletEnabled val="1"/>
        </dgm:presLayoutVars>
      </dgm:prSet>
      <dgm:spPr/>
    </dgm:pt>
  </dgm:ptLst>
  <dgm:cxnLst>
    <dgm:cxn modelId="{E36D192A-E16A-4129-808A-3026C38146F4}" type="presOf" srcId="{087826FA-DAF1-49BE-8854-712336113E00}" destId="{E2D043FC-5477-46D2-9A9C-D6CE170B11EB}" srcOrd="1" destOrd="0" presId="urn:microsoft.com/office/officeart/2011/layout/CircleProcess"/>
    <dgm:cxn modelId="{BB56B13F-F5FC-4855-B36E-4E3021E845C0}" type="presOf" srcId="{FC49E982-9A3F-48C9-82E2-FA2734C3A099}" destId="{3208EEF0-CCA8-4D46-8105-0D1E518A498D}" srcOrd="1" destOrd="0" presId="urn:microsoft.com/office/officeart/2011/layout/CircleProcess"/>
    <dgm:cxn modelId="{EB477548-5BC6-467C-94CB-E3897A1E2B43}" type="presOf" srcId="{FC49E982-9A3F-48C9-82E2-FA2734C3A099}" destId="{08930D1A-3F9D-44C3-9EB6-0B5C39EA6545}" srcOrd="0" destOrd="0" presId="urn:microsoft.com/office/officeart/2011/layout/CircleProcess"/>
    <dgm:cxn modelId="{9C5EEE77-ADAB-4C01-8974-33B0990662E0}" srcId="{186D5025-6E44-40BC-A286-F92074DB1122}" destId="{087826FA-DAF1-49BE-8854-712336113E00}" srcOrd="0" destOrd="0" parTransId="{7D907337-4FE2-4BBC-AAB8-C19B1FB402A0}" sibTransId="{46C55DDE-8452-4879-8FCA-49720F4BC377}"/>
    <dgm:cxn modelId="{F91DC77E-8BD5-48CB-AD4B-434BD59A4A34}" type="presOf" srcId="{087826FA-DAF1-49BE-8854-712336113E00}" destId="{EB6ED5D3-9222-45A6-AC73-8470B62147AD}" srcOrd="0" destOrd="0" presId="urn:microsoft.com/office/officeart/2011/layout/CircleProcess"/>
    <dgm:cxn modelId="{62BB188C-117F-4B4C-8B3F-FF0E2F2EB16B}" type="presOf" srcId="{C9A35055-43D9-4513-B3EC-82148ACD7A9D}" destId="{85631F4D-854C-463D-B249-F5B54472EC9D}" srcOrd="1" destOrd="0" presId="urn:microsoft.com/office/officeart/2011/layout/CircleProcess"/>
    <dgm:cxn modelId="{140F11BA-AC10-4D3B-8B48-1DA7E0535ED0}" type="presOf" srcId="{186D5025-6E44-40BC-A286-F92074DB1122}" destId="{D96E6B03-A8E7-4C01-A8C2-824E14AAED66}" srcOrd="0" destOrd="0" presId="urn:microsoft.com/office/officeart/2011/layout/CircleProcess"/>
    <dgm:cxn modelId="{9D3503C0-1BB6-4414-A678-4B1E466BABD8}" srcId="{186D5025-6E44-40BC-A286-F92074DB1122}" destId="{FC49E982-9A3F-48C9-82E2-FA2734C3A099}" srcOrd="1" destOrd="0" parTransId="{0C1FDC25-049C-4215-BBE0-D83A91927610}" sibTransId="{35AE0D28-B19D-47E4-A809-3B58FBEC99F1}"/>
    <dgm:cxn modelId="{96C843C8-88B5-44AF-9EFE-9AB3BA36FEAB}" type="presOf" srcId="{C9A35055-43D9-4513-B3EC-82148ACD7A9D}" destId="{0AF59810-9EB8-4007-9741-DB2D5A7D2138}" srcOrd="0" destOrd="0" presId="urn:microsoft.com/office/officeart/2011/layout/CircleProcess"/>
    <dgm:cxn modelId="{16828FF8-3C6A-42B6-A748-9F247A03AC2E}" srcId="{186D5025-6E44-40BC-A286-F92074DB1122}" destId="{C9A35055-43D9-4513-B3EC-82148ACD7A9D}" srcOrd="2" destOrd="0" parTransId="{5C187416-11E6-4BF6-8933-69213B23A13D}" sibTransId="{4B0D5AF8-D5EB-4AB0-A44A-8FF15808E191}"/>
    <dgm:cxn modelId="{84A5EF4E-C841-4230-9088-FFA4F03BB895}" type="presParOf" srcId="{D96E6B03-A8E7-4C01-A8C2-824E14AAED66}" destId="{40941A7F-7780-4A0A-8D9E-65F6DC6AC3C3}" srcOrd="0" destOrd="0" presId="urn:microsoft.com/office/officeart/2011/layout/CircleProcess"/>
    <dgm:cxn modelId="{6B8806DF-FD24-4C9D-97B9-55FCC09961C9}" type="presParOf" srcId="{40941A7F-7780-4A0A-8D9E-65F6DC6AC3C3}" destId="{DC846CEE-F993-4870-B769-DB23136A2B48}" srcOrd="0" destOrd="0" presId="urn:microsoft.com/office/officeart/2011/layout/CircleProcess"/>
    <dgm:cxn modelId="{42EDB0DC-821D-42A5-8776-8FE4EEDE3A43}" type="presParOf" srcId="{D96E6B03-A8E7-4C01-A8C2-824E14AAED66}" destId="{018E2A62-04D0-4AF3-A7AB-F1DD120FAD26}" srcOrd="1" destOrd="0" presId="urn:microsoft.com/office/officeart/2011/layout/CircleProcess"/>
    <dgm:cxn modelId="{220F52A0-8D48-46BF-B5CE-FC706A36E68A}" type="presParOf" srcId="{018E2A62-04D0-4AF3-A7AB-F1DD120FAD26}" destId="{0AF59810-9EB8-4007-9741-DB2D5A7D2138}" srcOrd="0" destOrd="0" presId="urn:microsoft.com/office/officeart/2011/layout/CircleProcess"/>
    <dgm:cxn modelId="{F9C19BC4-3D2D-49A6-9AE4-37E6C5ACC26E}" type="presParOf" srcId="{D96E6B03-A8E7-4C01-A8C2-824E14AAED66}" destId="{85631F4D-854C-463D-B249-F5B54472EC9D}" srcOrd="2" destOrd="0" presId="urn:microsoft.com/office/officeart/2011/layout/CircleProcess"/>
    <dgm:cxn modelId="{3C1523AE-6747-4B9E-9515-5338C869DFC3}" type="presParOf" srcId="{D96E6B03-A8E7-4C01-A8C2-824E14AAED66}" destId="{50531078-0866-4571-A778-9D215731E5CC}" srcOrd="3" destOrd="0" presId="urn:microsoft.com/office/officeart/2011/layout/CircleProcess"/>
    <dgm:cxn modelId="{B2C4FA36-52A4-4824-AA71-A02DC421E08E}" type="presParOf" srcId="{50531078-0866-4571-A778-9D215731E5CC}" destId="{265B15C9-ACF9-4F6C-A049-A999D9A59DA7}" srcOrd="0" destOrd="0" presId="urn:microsoft.com/office/officeart/2011/layout/CircleProcess"/>
    <dgm:cxn modelId="{95A263B1-B482-4B27-939E-798A1726298C}" type="presParOf" srcId="{D96E6B03-A8E7-4C01-A8C2-824E14AAED66}" destId="{E8218CF3-9C0C-4A1A-AEA6-738E30546085}" srcOrd="4" destOrd="0" presId="urn:microsoft.com/office/officeart/2011/layout/CircleProcess"/>
    <dgm:cxn modelId="{C17D8125-C484-4909-88D1-40E22121ED18}" type="presParOf" srcId="{E8218CF3-9C0C-4A1A-AEA6-738E30546085}" destId="{08930D1A-3F9D-44C3-9EB6-0B5C39EA6545}" srcOrd="0" destOrd="0" presId="urn:microsoft.com/office/officeart/2011/layout/CircleProcess"/>
    <dgm:cxn modelId="{4C0A48C4-B3A6-475A-B05C-A7B3A428C9D8}" type="presParOf" srcId="{D96E6B03-A8E7-4C01-A8C2-824E14AAED66}" destId="{3208EEF0-CCA8-4D46-8105-0D1E518A498D}" srcOrd="5" destOrd="0" presId="urn:microsoft.com/office/officeart/2011/layout/CircleProcess"/>
    <dgm:cxn modelId="{3224D52B-E008-4E80-8395-2BD551EE0EE9}" type="presParOf" srcId="{D96E6B03-A8E7-4C01-A8C2-824E14AAED66}" destId="{543FE6C4-95EB-43C9-87FB-F8062F5404F1}" srcOrd="6" destOrd="0" presId="urn:microsoft.com/office/officeart/2011/layout/CircleProcess"/>
    <dgm:cxn modelId="{6D86B9A0-1E2B-423D-A5B4-F7BD03B70010}" type="presParOf" srcId="{543FE6C4-95EB-43C9-87FB-F8062F5404F1}" destId="{403F639C-6300-49A6-B6BE-8008D395B663}" srcOrd="0" destOrd="0" presId="urn:microsoft.com/office/officeart/2011/layout/CircleProcess"/>
    <dgm:cxn modelId="{3F27C11A-E603-4ECB-B7E3-BC9082ADA601}" type="presParOf" srcId="{D96E6B03-A8E7-4C01-A8C2-824E14AAED66}" destId="{3B6C1211-2F40-425D-9E11-1014490AB6AF}" srcOrd="7" destOrd="0" presId="urn:microsoft.com/office/officeart/2011/layout/CircleProcess"/>
    <dgm:cxn modelId="{5A5F05C0-1186-4131-9051-A09194FD6AA0}" type="presParOf" srcId="{3B6C1211-2F40-425D-9E11-1014490AB6AF}" destId="{EB6ED5D3-9222-45A6-AC73-8470B62147AD}" srcOrd="0" destOrd="0" presId="urn:microsoft.com/office/officeart/2011/layout/CircleProcess"/>
    <dgm:cxn modelId="{0B1CF07A-AD32-4684-B7B8-D5B12FB8E7C6}" type="presParOf" srcId="{D96E6B03-A8E7-4C01-A8C2-824E14AAED66}" destId="{E2D043FC-5477-46D2-9A9C-D6CE170B11EB}" srcOrd="8" destOrd="0" presId="urn:microsoft.com/office/officeart/2011/layout/CircleProcess"/>
  </dgm:cxnLst>
  <dgm:bg/>
  <dgm:whole/>
  <dgm:extLst>
    <a:ext uri="http://schemas.microsoft.com/office/drawing/2008/diagram">
      <dsp:dataModelExt xmlns:dsp="http://schemas.microsoft.com/office/drawing/2008/diagram" relId="rId49"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186D5025-6E44-40BC-A286-F92074DB112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087826FA-DAF1-49BE-8854-712336113E00}">
      <dgm:prSet phldrT="[Text]"/>
      <dgm:spPr/>
      <dgm:t>
        <a:bodyPr/>
        <a:lstStyle/>
        <a:p>
          <a:r>
            <a:rPr lang="en-GB" dirty="0"/>
            <a:t>2017: 28%</a:t>
          </a:r>
        </a:p>
      </dgm:t>
    </dgm:pt>
    <dgm:pt modelId="{7D907337-4FE2-4BBC-AAB8-C19B1FB402A0}" type="parTrans" cxnId="{9C5EEE77-ADAB-4C01-8974-33B0990662E0}">
      <dgm:prSet/>
      <dgm:spPr/>
      <dgm:t>
        <a:bodyPr/>
        <a:lstStyle/>
        <a:p>
          <a:endParaRPr lang="en-GB"/>
        </a:p>
      </dgm:t>
    </dgm:pt>
    <dgm:pt modelId="{46C55DDE-8452-4879-8FCA-49720F4BC377}" type="sibTrans" cxnId="{9C5EEE77-ADAB-4C01-8974-33B0990662E0}">
      <dgm:prSet/>
      <dgm:spPr/>
      <dgm:t>
        <a:bodyPr/>
        <a:lstStyle/>
        <a:p>
          <a:endParaRPr lang="en-GB"/>
        </a:p>
      </dgm:t>
    </dgm:pt>
    <dgm:pt modelId="{FC49E982-9A3F-48C9-82E2-FA2734C3A099}">
      <dgm:prSet phldrT="[Text]"/>
      <dgm:spPr/>
      <dgm:t>
        <a:bodyPr/>
        <a:lstStyle/>
        <a:p>
          <a:r>
            <a:rPr lang="en-GB" dirty="0"/>
            <a:t>2021: 28%</a:t>
          </a:r>
        </a:p>
      </dgm:t>
    </dgm:pt>
    <dgm:pt modelId="{0C1FDC25-049C-4215-BBE0-D83A91927610}" type="parTrans" cxnId="{9D3503C0-1BB6-4414-A678-4B1E466BABD8}">
      <dgm:prSet/>
      <dgm:spPr/>
      <dgm:t>
        <a:bodyPr/>
        <a:lstStyle/>
        <a:p>
          <a:endParaRPr lang="en-GB"/>
        </a:p>
      </dgm:t>
    </dgm:pt>
    <dgm:pt modelId="{35AE0D28-B19D-47E4-A809-3B58FBEC99F1}" type="sibTrans" cxnId="{9D3503C0-1BB6-4414-A678-4B1E466BABD8}">
      <dgm:prSet/>
      <dgm:spPr/>
      <dgm:t>
        <a:bodyPr/>
        <a:lstStyle/>
        <a:p>
          <a:endParaRPr lang="en-GB"/>
        </a:p>
      </dgm:t>
    </dgm:pt>
    <dgm:pt modelId="{8A795B46-50B5-4FDC-98DF-7E16BD3F342A}">
      <dgm:prSet phldr="0"/>
      <dgm:spPr/>
      <dgm:t>
        <a:bodyPr/>
        <a:lstStyle/>
        <a:p>
          <a:pPr rtl="0"/>
          <a:r>
            <a:rPr lang="en-GB" dirty="0">
              <a:latin typeface="Arial" panose="020B0604020202020204"/>
            </a:rPr>
            <a:t>2025: 39%</a:t>
          </a:r>
        </a:p>
      </dgm:t>
    </dgm:pt>
    <dgm:pt modelId="{C9C5460F-89D1-4D6E-9632-A2D1CE11A3A7}" type="parTrans" cxnId="{2435440F-5E30-498D-94CE-E14DC54ECFF2}">
      <dgm:prSet/>
      <dgm:spPr/>
    </dgm:pt>
    <dgm:pt modelId="{F4F8764B-2FC6-435A-A2F6-4366D8CCAE36}" type="sibTrans" cxnId="{2435440F-5E30-498D-94CE-E14DC54ECFF2}">
      <dgm:prSet/>
      <dgm:spPr/>
    </dgm:pt>
    <dgm:pt modelId="{D96E6B03-A8E7-4C01-A8C2-824E14AAED66}" type="pres">
      <dgm:prSet presAssocID="{186D5025-6E44-40BC-A286-F92074DB1122}" presName="Name0" presStyleCnt="0">
        <dgm:presLayoutVars>
          <dgm:chMax val="11"/>
          <dgm:chPref val="11"/>
          <dgm:dir/>
          <dgm:resizeHandles/>
        </dgm:presLayoutVars>
      </dgm:prSet>
      <dgm:spPr/>
    </dgm:pt>
    <dgm:pt modelId="{7BBFA8EC-235B-460F-ACA9-8092D92E0B85}" type="pres">
      <dgm:prSet presAssocID="{8A795B46-50B5-4FDC-98DF-7E16BD3F342A}" presName="Accent3" presStyleCnt="0"/>
      <dgm:spPr/>
    </dgm:pt>
    <dgm:pt modelId="{1F309C47-8A53-4237-812F-92BB18BD028F}" type="pres">
      <dgm:prSet presAssocID="{8A795B46-50B5-4FDC-98DF-7E16BD3F342A}" presName="Accent" presStyleLbl="node1" presStyleIdx="0" presStyleCnt="3"/>
      <dgm:spPr/>
    </dgm:pt>
    <dgm:pt modelId="{D44C081B-D521-4FE5-B032-8FD53FAC4E41}" type="pres">
      <dgm:prSet presAssocID="{8A795B46-50B5-4FDC-98DF-7E16BD3F342A}" presName="ParentBackground3" presStyleCnt="0"/>
      <dgm:spPr/>
    </dgm:pt>
    <dgm:pt modelId="{E5B860DD-A81D-45CD-9602-7818101FF2F7}" type="pres">
      <dgm:prSet presAssocID="{8A795B46-50B5-4FDC-98DF-7E16BD3F342A}" presName="ParentBackground" presStyleLbl="fgAcc1" presStyleIdx="0" presStyleCnt="3"/>
      <dgm:spPr/>
    </dgm:pt>
    <dgm:pt modelId="{582679E4-7A3F-4D46-85E5-FF533E450F6E}" type="pres">
      <dgm:prSet presAssocID="{8A795B46-50B5-4FDC-98DF-7E16BD3F342A}" presName="Parent3" presStyleLbl="revTx" presStyleIdx="0" presStyleCnt="0">
        <dgm:presLayoutVars>
          <dgm:chMax val="1"/>
          <dgm:chPref val="1"/>
          <dgm:bulletEnabled val="1"/>
        </dgm:presLayoutVars>
      </dgm:prSet>
      <dgm:spPr/>
    </dgm:pt>
    <dgm:pt modelId="{50531078-0866-4571-A778-9D215731E5CC}" type="pres">
      <dgm:prSet presAssocID="{FC49E982-9A3F-48C9-82E2-FA2734C3A099}" presName="Accent2" presStyleCnt="0"/>
      <dgm:spPr/>
    </dgm:pt>
    <dgm:pt modelId="{265B15C9-ACF9-4F6C-A049-A999D9A59DA7}" type="pres">
      <dgm:prSet presAssocID="{FC49E982-9A3F-48C9-82E2-FA2734C3A099}" presName="Accent" presStyleLbl="node1" presStyleIdx="1" presStyleCnt="3"/>
      <dgm:spPr/>
    </dgm:pt>
    <dgm:pt modelId="{E8218CF3-9C0C-4A1A-AEA6-738E30546085}" type="pres">
      <dgm:prSet presAssocID="{FC49E982-9A3F-48C9-82E2-FA2734C3A099}" presName="ParentBackground2" presStyleCnt="0"/>
      <dgm:spPr/>
    </dgm:pt>
    <dgm:pt modelId="{08930D1A-3F9D-44C3-9EB6-0B5C39EA6545}" type="pres">
      <dgm:prSet presAssocID="{FC49E982-9A3F-48C9-82E2-FA2734C3A099}" presName="ParentBackground" presStyleLbl="fgAcc1" presStyleIdx="1" presStyleCnt="3"/>
      <dgm:spPr/>
    </dgm:pt>
    <dgm:pt modelId="{3208EEF0-CCA8-4D46-8105-0D1E518A498D}" type="pres">
      <dgm:prSet presAssocID="{FC49E982-9A3F-48C9-82E2-FA2734C3A099}" presName="Parent2" presStyleLbl="revTx" presStyleIdx="0" presStyleCnt="0">
        <dgm:presLayoutVars>
          <dgm:chMax val="1"/>
          <dgm:chPref val="1"/>
          <dgm:bulletEnabled val="1"/>
        </dgm:presLayoutVars>
      </dgm:prSet>
      <dgm:spPr/>
    </dgm:pt>
    <dgm:pt modelId="{543FE6C4-95EB-43C9-87FB-F8062F5404F1}" type="pres">
      <dgm:prSet presAssocID="{087826FA-DAF1-49BE-8854-712336113E00}" presName="Accent1" presStyleCnt="0"/>
      <dgm:spPr/>
    </dgm:pt>
    <dgm:pt modelId="{403F639C-6300-49A6-B6BE-8008D395B663}" type="pres">
      <dgm:prSet presAssocID="{087826FA-DAF1-49BE-8854-712336113E00}" presName="Accent" presStyleLbl="node1" presStyleIdx="2" presStyleCnt="3"/>
      <dgm:spPr/>
    </dgm:pt>
    <dgm:pt modelId="{3B6C1211-2F40-425D-9E11-1014490AB6AF}" type="pres">
      <dgm:prSet presAssocID="{087826FA-DAF1-49BE-8854-712336113E00}" presName="ParentBackground1" presStyleCnt="0"/>
      <dgm:spPr/>
    </dgm:pt>
    <dgm:pt modelId="{EB6ED5D3-9222-45A6-AC73-8470B62147AD}" type="pres">
      <dgm:prSet presAssocID="{087826FA-DAF1-49BE-8854-712336113E00}" presName="ParentBackground" presStyleLbl="fgAcc1" presStyleIdx="2" presStyleCnt="3"/>
      <dgm:spPr/>
    </dgm:pt>
    <dgm:pt modelId="{E2D043FC-5477-46D2-9A9C-D6CE170B11EB}" type="pres">
      <dgm:prSet presAssocID="{087826FA-DAF1-49BE-8854-712336113E00}" presName="Parent1" presStyleLbl="revTx" presStyleIdx="0" presStyleCnt="0">
        <dgm:presLayoutVars>
          <dgm:chMax val="1"/>
          <dgm:chPref val="1"/>
          <dgm:bulletEnabled val="1"/>
        </dgm:presLayoutVars>
      </dgm:prSet>
      <dgm:spPr/>
    </dgm:pt>
  </dgm:ptLst>
  <dgm:cxnLst>
    <dgm:cxn modelId="{A95B5600-DA25-4F6A-B4F4-20091E6279BA}" type="presOf" srcId="{087826FA-DAF1-49BE-8854-712336113E00}" destId="{E2D043FC-5477-46D2-9A9C-D6CE170B11EB}" srcOrd="0" destOrd="0" presId="urn:microsoft.com/office/officeart/2011/layout/CircleProcess"/>
    <dgm:cxn modelId="{59E3F404-EEBF-493D-BED7-40D81F641ED7}" type="presOf" srcId="{8A795B46-50B5-4FDC-98DF-7E16BD3F342A}" destId="{582679E4-7A3F-4D46-85E5-FF533E450F6E}" srcOrd="0" destOrd="0" presId="urn:microsoft.com/office/officeart/2011/layout/CircleProcess"/>
    <dgm:cxn modelId="{2435440F-5E30-498D-94CE-E14DC54ECFF2}" srcId="{186D5025-6E44-40BC-A286-F92074DB1122}" destId="{8A795B46-50B5-4FDC-98DF-7E16BD3F342A}" srcOrd="2" destOrd="0" parTransId="{C9C5460F-89D1-4D6E-9632-A2D1CE11A3A7}" sibTransId="{F4F8764B-2FC6-435A-A2F6-4366D8CCAE36}"/>
    <dgm:cxn modelId="{0A6CA111-5638-44A4-A93E-059993527842}" type="presOf" srcId="{087826FA-DAF1-49BE-8854-712336113E00}" destId="{EB6ED5D3-9222-45A6-AC73-8470B62147AD}" srcOrd="1" destOrd="0" presId="urn:microsoft.com/office/officeart/2011/layout/CircleProcess"/>
    <dgm:cxn modelId="{095B013E-F90F-4F7B-9816-A80BB79FA86D}" type="presOf" srcId="{FC49E982-9A3F-48C9-82E2-FA2734C3A099}" destId="{3208EEF0-CCA8-4D46-8105-0D1E518A498D}" srcOrd="0" destOrd="0" presId="urn:microsoft.com/office/officeart/2011/layout/CircleProcess"/>
    <dgm:cxn modelId="{9C5EEE77-ADAB-4C01-8974-33B0990662E0}" srcId="{186D5025-6E44-40BC-A286-F92074DB1122}" destId="{087826FA-DAF1-49BE-8854-712336113E00}" srcOrd="0" destOrd="0" parTransId="{7D907337-4FE2-4BBC-AAB8-C19B1FB402A0}" sibTransId="{46C55DDE-8452-4879-8FCA-49720F4BC377}"/>
    <dgm:cxn modelId="{F1784B91-8634-4764-BA53-DFF709AE416E}" type="presOf" srcId="{8A795B46-50B5-4FDC-98DF-7E16BD3F342A}" destId="{E5B860DD-A81D-45CD-9602-7818101FF2F7}" srcOrd="1" destOrd="0" presId="urn:microsoft.com/office/officeart/2011/layout/CircleProcess"/>
    <dgm:cxn modelId="{1E94EEA9-C705-4152-911A-44C070897D7A}" type="presOf" srcId="{FC49E982-9A3F-48C9-82E2-FA2734C3A099}" destId="{08930D1A-3F9D-44C3-9EB6-0B5C39EA6545}" srcOrd="1" destOrd="0" presId="urn:microsoft.com/office/officeart/2011/layout/CircleProcess"/>
    <dgm:cxn modelId="{140F11BA-AC10-4D3B-8B48-1DA7E0535ED0}" type="presOf" srcId="{186D5025-6E44-40BC-A286-F92074DB1122}" destId="{D96E6B03-A8E7-4C01-A8C2-824E14AAED66}" srcOrd="0" destOrd="0" presId="urn:microsoft.com/office/officeart/2011/layout/CircleProcess"/>
    <dgm:cxn modelId="{9D3503C0-1BB6-4414-A678-4B1E466BABD8}" srcId="{186D5025-6E44-40BC-A286-F92074DB1122}" destId="{FC49E982-9A3F-48C9-82E2-FA2734C3A099}" srcOrd="1" destOrd="0" parTransId="{0C1FDC25-049C-4215-BBE0-D83A91927610}" sibTransId="{35AE0D28-B19D-47E4-A809-3B58FBEC99F1}"/>
    <dgm:cxn modelId="{E3F1529E-3879-40CF-B171-645E687D1E3C}" type="presParOf" srcId="{D96E6B03-A8E7-4C01-A8C2-824E14AAED66}" destId="{7BBFA8EC-235B-460F-ACA9-8092D92E0B85}" srcOrd="0" destOrd="0" presId="urn:microsoft.com/office/officeart/2011/layout/CircleProcess"/>
    <dgm:cxn modelId="{1FD66007-6F2E-467A-A120-5DE9F8B7C0D1}" type="presParOf" srcId="{7BBFA8EC-235B-460F-ACA9-8092D92E0B85}" destId="{1F309C47-8A53-4237-812F-92BB18BD028F}" srcOrd="0" destOrd="0" presId="urn:microsoft.com/office/officeart/2011/layout/CircleProcess"/>
    <dgm:cxn modelId="{E4B7BED8-7833-49D0-BCA7-9F5F59B1CFE2}" type="presParOf" srcId="{D96E6B03-A8E7-4C01-A8C2-824E14AAED66}" destId="{D44C081B-D521-4FE5-B032-8FD53FAC4E41}" srcOrd="1" destOrd="0" presId="urn:microsoft.com/office/officeart/2011/layout/CircleProcess"/>
    <dgm:cxn modelId="{E9361044-C3DE-4CC4-90AB-9977E2294115}" type="presParOf" srcId="{D44C081B-D521-4FE5-B032-8FD53FAC4E41}" destId="{E5B860DD-A81D-45CD-9602-7818101FF2F7}" srcOrd="0" destOrd="0" presId="urn:microsoft.com/office/officeart/2011/layout/CircleProcess"/>
    <dgm:cxn modelId="{63ACF180-4876-46CB-922C-44070DD82BAC}" type="presParOf" srcId="{D96E6B03-A8E7-4C01-A8C2-824E14AAED66}" destId="{582679E4-7A3F-4D46-85E5-FF533E450F6E}" srcOrd="2" destOrd="0" presId="urn:microsoft.com/office/officeart/2011/layout/CircleProcess"/>
    <dgm:cxn modelId="{9745635C-18E9-4398-9550-BC0F4C938364}" type="presParOf" srcId="{D96E6B03-A8E7-4C01-A8C2-824E14AAED66}" destId="{50531078-0866-4571-A778-9D215731E5CC}" srcOrd="3" destOrd="0" presId="urn:microsoft.com/office/officeart/2011/layout/CircleProcess"/>
    <dgm:cxn modelId="{3CAE2947-A227-42FB-B419-355C30B1F3E1}" type="presParOf" srcId="{50531078-0866-4571-A778-9D215731E5CC}" destId="{265B15C9-ACF9-4F6C-A049-A999D9A59DA7}" srcOrd="0" destOrd="0" presId="urn:microsoft.com/office/officeart/2011/layout/CircleProcess"/>
    <dgm:cxn modelId="{5824FDC5-D380-494A-A1D8-493ECDE4A58B}" type="presParOf" srcId="{D96E6B03-A8E7-4C01-A8C2-824E14AAED66}" destId="{E8218CF3-9C0C-4A1A-AEA6-738E30546085}" srcOrd="4" destOrd="0" presId="urn:microsoft.com/office/officeart/2011/layout/CircleProcess"/>
    <dgm:cxn modelId="{B2E5A783-5A87-4E3E-8425-887639758E8E}" type="presParOf" srcId="{E8218CF3-9C0C-4A1A-AEA6-738E30546085}" destId="{08930D1A-3F9D-44C3-9EB6-0B5C39EA6545}" srcOrd="0" destOrd="0" presId="urn:microsoft.com/office/officeart/2011/layout/CircleProcess"/>
    <dgm:cxn modelId="{EC45CEA0-B45A-4201-B684-DDED640B72FA}" type="presParOf" srcId="{D96E6B03-A8E7-4C01-A8C2-824E14AAED66}" destId="{3208EEF0-CCA8-4D46-8105-0D1E518A498D}" srcOrd="5" destOrd="0" presId="urn:microsoft.com/office/officeart/2011/layout/CircleProcess"/>
    <dgm:cxn modelId="{42DF13F4-14D1-43B9-BCAE-154276C4E215}" type="presParOf" srcId="{D96E6B03-A8E7-4C01-A8C2-824E14AAED66}" destId="{543FE6C4-95EB-43C9-87FB-F8062F5404F1}" srcOrd="6" destOrd="0" presId="urn:microsoft.com/office/officeart/2011/layout/CircleProcess"/>
    <dgm:cxn modelId="{6125ED49-8C60-40CE-84E1-D9B14F213432}" type="presParOf" srcId="{543FE6C4-95EB-43C9-87FB-F8062F5404F1}" destId="{403F639C-6300-49A6-B6BE-8008D395B663}" srcOrd="0" destOrd="0" presId="urn:microsoft.com/office/officeart/2011/layout/CircleProcess"/>
    <dgm:cxn modelId="{27C6C70D-7E3D-428F-8F62-0F5742296137}" type="presParOf" srcId="{D96E6B03-A8E7-4C01-A8C2-824E14AAED66}" destId="{3B6C1211-2F40-425D-9E11-1014490AB6AF}" srcOrd="7" destOrd="0" presId="urn:microsoft.com/office/officeart/2011/layout/CircleProcess"/>
    <dgm:cxn modelId="{BDD223E1-7209-4B30-9903-DDF73A51CA11}" type="presParOf" srcId="{3B6C1211-2F40-425D-9E11-1014490AB6AF}" destId="{EB6ED5D3-9222-45A6-AC73-8470B62147AD}" srcOrd="0" destOrd="0" presId="urn:microsoft.com/office/officeart/2011/layout/CircleProcess"/>
    <dgm:cxn modelId="{79F4F4DE-A9F9-4013-9F33-8C930FEDE3D4}" type="presParOf" srcId="{D96E6B03-A8E7-4C01-A8C2-824E14AAED66}" destId="{E2D043FC-5477-46D2-9A9C-D6CE170B11EB}" srcOrd="8" destOrd="0" presId="urn:microsoft.com/office/officeart/2011/layout/CircleProcess"/>
  </dgm:cxnLst>
  <dgm:bg/>
  <dgm:whole/>
  <dgm:extLst>
    <a:ext uri="http://schemas.microsoft.com/office/drawing/2008/diagram">
      <dsp:dataModelExt xmlns:dsp="http://schemas.microsoft.com/office/drawing/2008/diagram" relId="rId5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186D5025-6E44-40BC-A286-F92074DB112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087826FA-DAF1-49BE-8854-712336113E00}">
      <dgm:prSet phldrT="[Text]"/>
      <dgm:spPr/>
      <dgm:t>
        <a:bodyPr/>
        <a:lstStyle/>
        <a:p>
          <a:r>
            <a:rPr lang="en-GB" dirty="0"/>
            <a:t>2017: 21%</a:t>
          </a:r>
        </a:p>
      </dgm:t>
    </dgm:pt>
    <dgm:pt modelId="{7D907337-4FE2-4BBC-AAB8-C19B1FB402A0}" type="parTrans" cxnId="{9C5EEE77-ADAB-4C01-8974-33B0990662E0}">
      <dgm:prSet/>
      <dgm:spPr/>
      <dgm:t>
        <a:bodyPr/>
        <a:lstStyle/>
        <a:p>
          <a:endParaRPr lang="en-GB"/>
        </a:p>
      </dgm:t>
    </dgm:pt>
    <dgm:pt modelId="{46C55DDE-8452-4879-8FCA-49720F4BC377}" type="sibTrans" cxnId="{9C5EEE77-ADAB-4C01-8974-33B0990662E0}">
      <dgm:prSet/>
      <dgm:spPr/>
      <dgm:t>
        <a:bodyPr/>
        <a:lstStyle/>
        <a:p>
          <a:endParaRPr lang="en-GB"/>
        </a:p>
      </dgm:t>
    </dgm:pt>
    <dgm:pt modelId="{FC49E982-9A3F-48C9-82E2-FA2734C3A099}">
      <dgm:prSet phldrT="[Text]"/>
      <dgm:spPr/>
      <dgm:t>
        <a:bodyPr/>
        <a:lstStyle/>
        <a:p>
          <a:r>
            <a:rPr lang="en-GB" dirty="0"/>
            <a:t>2021: 28%</a:t>
          </a:r>
        </a:p>
      </dgm:t>
    </dgm:pt>
    <dgm:pt modelId="{0C1FDC25-049C-4215-BBE0-D83A91927610}" type="parTrans" cxnId="{9D3503C0-1BB6-4414-A678-4B1E466BABD8}">
      <dgm:prSet/>
      <dgm:spPr/>
      <dgm:t>
        <a:bodyPr/>
        <a:lstStyle/>
        <a:p>
          <a:endParaRPr lang="en-GB"/>
        </a:p>
      </dgm:t>
    </dgm:pt>
    <dgm:pt modelId="{35AE0D28-B19D-47E4-A809-3B58FBEC99F1}" type="sibTrans" cxnId="{9D3503C0-1BB6-4414-A678-4B1E466BABD8}">
      <dgm:prSet/>
      <dgm:spPr/>
      <dgm:t>
        <a:bodyPr/>
        <a:lstStyle/>
        <a:p>
          <a:endParaRPr lang="en-GB"/>
        </a:p>
      </dgm:t>
    </dgm:pt>
    <dgm:pt modelId="{59E18E44-D9A9-40B2-A946-C03B6E505410}">
      <dgm:prSet phldr="0"/>
      <dgm:spPr/>
      <dgm:t>
        <a:bodyPr/>
        <a:lstStyle/>
        <a:p>
          <a:pPr rtl="0"/>
          <a:r>
            <a:rPr lang="en-GB" dirty="0">
              <a:latin typeface="Arial" panose="020B0604020202020204"/>
            </a:rPr>
            <a:t>2025: 30%</a:t>
          </a:r>
        </a:p>
      </dgm:t>
    </dgm:pt>
    <dgm:pt modelId="{A00ED734-0541-46F5-ADD8-6A7922FFDC0E}" type="parTrans" cxnId="{265D60E0-6012-44AD-8115-485556E79E15}">
      <dgm:prSet/>
      <dgm:spPr/>
    </dgm:pt>
    <dgm:pt modelId="{61EF4382-2602-4D7B-8ED9-EC8ECD08D7F6}" type="sibTrans" cxnId="{265D60E0-6012-44AD-8115-485556E79E15}">
      <dgm:prSet/>
      <dgm:spPr/>
    </dgm:pt>
    <dgm:pt modelId="{D96E6B03-A8E7-4C01-A8C2-824E14AAED66}" type="pres">
      <dgm:prSet presAssocID="{186D5025-6E44-40BC-A286-F92074DB1122}" presName="Name0" presStyleCnt="0">
        <dgm:presLayoutVars>
          <dgm:chMax val="11"/>
          <dgm:chPref val="11"/>
          <dgm:dir/>
          <dgm:resizeHandles/>
        </dgm:presLayoutVars>
      </dgm:prSet>
      <dgm:spPr/>
    </dgm:pt>
    <dgm:pt modelId="{FC1D4FBF-7FDE-4F7A-94E6-07A0FFA2CD31}" type="pres">
      <dgm:prSet presAssocID="{59E18E44-D9A9-40B2-A946-C03B6E505410}" presName="Accent3" presStyleCnt="0"/>
      <dgm:spPr/>
    </dgm:pt>
    <dgm:pt modelId="{6DC0E7C7-140A-49EC-88D1-5A591D6C50EC}" type="pres">
      <dgm:prSet presAssocID="{59E18E44-D9A9-40B2-A946-C03B6E505410}" presName="Accent" presStyleLbl="node1" presStyleIdx="0" presStyleCnt="3"/>
      <dgm:spPr/>
    </dgm:pt>
    <dgm:pt modelId="{E7ADD2F6-0BF7-4878-A70D-800E163E3B97}" type="pres">
      <dgm:prSet presAssocID="{59E18E44-D9A9-40B2-A946-C03B6E505410}" presName="ParentBackground3" presStyleCnt="0"/>
      <dgm:spPr/>
    </dgm:pt>
    <dgm:pt modelId="{9654F45F-D53B-4810-A7F6-90D4B8038241}" type="pres">
      <dgm:prSet presAssocID="{59E18E44-D9A9-40B2-A946-C03B6E505410}" presName="ParentBackground" presStyleLbl="fgAcc1" presStyleIdx="0" presStyleCnt="3"/>
      <dgm:spPr/>
    </dgm:pt>
    <dgm:pt modelId="{16F1746C-9B8E-4C91-B403-DB9765E4BE4F}" type="pres">
      <dgm:prSet presAssocID="{59E18E44-D9A9-40B2-A946-C03B6E505410}" presName="Parent3" presStyleLbl="revTx" presStyleIdx="0" presStyleCnt="0">
        <dgm:presLayoutVars>
          <dgm:chMax val="1"/>
          <dgm:chPref val="1"/>
          <dgm:bulletEnabled val="1"/>
        </dgm:presLayoutVars>
      </dgm:prSet>
      <dgm:spPr/>
    </dgm:pt>
    <dgm:pt modelId="{50531078-0866-4571-A778-9D215731E5CC}" type="pres">
      <dgm:prSet presAssocID="{FC49E982-9A3F-48C9-82E2-FA2734C3A099}" presName="Accent2" presStyleCnt="0"/>
      <dgm:spPr/>
    </dgm:pt>
    <dgm:pt modelId="{265B15C9-ACF9-4F6C-A049-A999D9A59DA7}" type="pres">
      <dgm:prSet presAssocID="{FC49E982-9A3F-48C9-82E2-FA2734C3A099}" presName="Accent" presStyleLbl="node1" presStyleIdx="1" presStyleCnt="3"/>
      <dgm:spPr/>
    </dgm:pt>
    <dgm:pt modelId="{E8218CF3-9C0C-4A1A-AEA6-738E30546085}" type="pres">
      <dgm:prSet presAssocID="{FC49E982-9A3F-48C9-82E2-FA2734C3A099}" presName="ParentBackground2" presStyleCnt="0"/>
      <dgm:spPr/>
    </dgm:pt>
    <dgm:pt modelId="{08930D1A-3F9D-44C3-9EB6-0B5C39EA6545}" type="pres">
      <dgm:prSet presAssocID="{FC49E982-9A3F-48C9-82E2-FA2734C3A099}" presName="ParentBackground" presStyleLbl="fgAcc1" presStyleIdx="1" presStyleCnt="3"/>
      <dgm:spPr/>
    </dgm:pt>
    <dgm:pt modelId="{3208EEF0-CCA8-4D46-8105-0D1E518A498D}" type="pres">
      <dgm:prSet presAssocID="{FC49E982-9A3F-48C9-82E2-FA2734C3A099}" presName="Parent2" presStyleLbl="revTx" presStyleIdx="0" presStyleCnt="0">
        <dgm:presLayoutVars>
          <dgm:chMax val="1"/>
          <dgm:chPref val="1"/>
          <dgm:bulletEnabled val="1"/>
        </dgm:presLayoutVars>
      </dgm:prSet>
      <dgm:spPr/>
    </dgm:pt>
    <dgm:pt modelId="{543FE6C4-95EB-43C9-87FB-F8062F5404F1}" type="pres">
      <dgm:prSet presAssocID="{087826FA-DAF1-49BE-8854-712336113E00}" presName="Accent1" presStyleCnt="0"/>
      <dgm:spPr/>
    </dgm:pt>
    <dgm:pt modelId="{403F639C-6300-49A6-B6BE-8008D395B663}" type="pres">
      <dgm:prSet presAssocID="{087826FA-DAF1-49BE-8854-712336113E00}" presName="Accent" presStyleLbl="node1" presStyleIdx="2" presStyleCnt="3"/>
      <dgm:spPr/>
    </dgm:pt>
    <dgm:pt modelId="{3B6C1211-2F40-425D-9E11-1014490AB6AF}" type="pres">
      <dgm:prSet presAssocID="{087826FA-DAF1-49BE-8854-712336113E00}" presName="ParentBackground1" presStyleCnt="0"/>
      <dgm:spPr/>
    </dgm:pt>
    <dgm:pt modelId="{EB6ED5D3-9222-45A6-AC73-8470B62147AD}" type="pres">
      <dgm:prSet presAssocID="{087826FA-DAF1-49BE-8854-712336113E00}" presName="ParentBackground" presStyleLbl="fgAcc1" presStyleIdx="2" presStyleCnt="3"/>
      <dgm:spPr/>
    </dgm:pt>
    <dgm:pt modelId="{E2D043FC-5477-46D2-9A9C-D6CE170B11EB}" type="pres">
      <dgm:prSet presAssocID="{087826FA-DAF1-49BE-8854-712336113E00}" presName="Parent1" presStyleLbl="revTx" presStyleIdx="0" presStyleCnt="0">
        <dgm:presLayoutVars>
          <dgm:chMax val="1"/>
          <dgm:chPref val="1"/>
          <dgm:bulletEnabled val="1"/>
        </dgm:presLayoutVars>
      </dgm:prSet>
      <dgm:spPr/>
    </dgm:pt>
  </dgm:ptLst>
  <dgm:cxnLst>
    <dgm:cxn modelId="{A2E3A104-DB78-4CFD-B9E1-A476CA0F34A6}" type="presOf" srcId="{087826FA-DAF1-49BE-8854-712336113E00}" destId="{EB6ED5D3-9222-45A6-AC73-8470B62147AD}" srcOrd="0" destOrd="0" presId="urn:microsoft.com/office/officeart/2011/layout/CircleProcess"/>
    <dgm:cxn modelId="{50811752-7A96-4842-9E88-F6A1BE9E7EBA}" type="presOf" srcId="{59E18E44-D9A9-40B2-A946-C03B6E505410}" destId="{9654F45F-D53B-4810-A7F6-90D4B8038241}" srcOrd="0" destOrd="0" presId="urn:microsoft.com/office/officeart/2011/layout/CircleProcess"/>
    <dgm:cxn modelId="{822EEB74-3A45-4F6B-8CDE-57F6758DAE10}" type="presOf" srcId="{59E18E44-D9A9-40B2-A946-C03B6E505410}" destId="{16F1746C-9B8E-4C91-B403-DB9765E4BE4F}" srcOrd="1" destOrd="0" presId="urn:microsoft.com/office/officeart/2011/layout/CircleProcess"/>
    <dgm:cxn modelId="{9C5EEE77-ADAB-4C01-8974-33B0990662E0}" srcId="{186D5025-6E44-40BC-A286-F92074DB1122}" destId="{087826FA-DAF1-49BE-8854-712336113E00}" srcOrd="0" destOrd="0" parTransId="{7D907337-4FE2-4BBC-AAB8-C19B1FB402A0}" sibTransId="{46C55DDE-8452-4879-8FCA-49720F4BC377}"/>
    <dgm:cxn modelId="{0C74FE88-CECE-45D5-A43E-F6E1BFC73832}" type="presOf" srcId="{087826FA-DAF1-49BE-8854-712336113E00}" destId="{E2D043FC-5477-46D2-9A9C-D6CE170B11EB}" srcOrd="1" destOrd="0" presId="urn:microsoft.com/office/officeart/2011/layout/CircleProcess"/>
    <dgm:cxn modelId="{2CB4718C-D4D6-43E6-A310-B81514D35C77}" type="presOf" srcId="{FC49E982-9A3F-48C9-82E2-FA2734C3A099}" destId="{08930D1A-3F9D-44C3-9EB6-0B5C39EA6545}" srcOrd="0" destOrd="0" presId="urn:microsoft.com/office/officeart/2011/layout/CircleProcess"/>
    <dgm:cxn modelId="{68EBEEAD-16B6-40AE-B704-6B33A3F6EEEE}" type="presOf" srcId="{FC49E982-9A3F-48C9-82E2-FA2734C3A099}" destId="{3208EEF0-CCA8-4D46-8105-0D1E518A498D}" srcOrd="1" destOrd="0" presId="urn:microsoft.com/office/officeart/2011/layout/CircleProcess"/>
    <dgm:cxn modelId="{140F11BA-AC10-4D3B-8B48-1DA7E0535ED0}" type="presOf" srcId="{186D5025-6E44-40BC-A286-F92074DB1122}" destId="{D96E6B03-A8E7-4C01-A8C2-824E14AAED66}" srcOrd="0" destOrd="0" presId="urn:microsoft.com/office/officeart/2011/layout/CircleProcess"/>
    <dgm:cxn modelId="{9D3503C0-1BB6-4414-A678-4B1E466BABD8}" srcId="{186D5025-6E44-40BC-A286-F92074DB1122}" destId="{FC49E982-9A3F-48C9-82E2-FA2734C3A099}" srcOrd="1" destOrd="0" parTransId="{0C1FDC25-049C-4215-BBE0-D83A91927610}" sibTransId="{35AE0D28-B19D-47E4-A809-3B58FBEC99F1}"/>
    <dgm:cxn modelId="{265D60E0-6012-44AD-8115-485556E79E15}" srcId="{186D5025-6E44-40BC-A286-F92074DB1122}" destId="{59E18E44-D9A9-40B2-A946-C03B6E505410}" srcOrd="2" destOrd="0" parTransId="{A00ED734-0541-46F5-ADD8-6A7922FFDC0E}" sibTransId="{61EF4382-2602-4D7B-8ED9-EC8ECD08D7F6}"/>
    <dgm:cxn modelId="{78F45598-4440-4D1A-A935-932315843E75}" type="presParOf" srcId="{D96E6B03-A8E7-4C01-A8C2-824E14AAED66}" destId="{FC1D4FBF-7FDE-4F7A-94E6-07A0FFA2CD31}" srcOrd="0" destOrd="0" presId="urn:microsoft.com/office/officeart/2011/layout/CircleProcess"/>
    <dgm:cxn modelId="{C5E60165-EE82-40AC-91F5-2EB567E99144}" type="presParOf" srcId="{FC1D4FBF-7FDE-4F7A-94E6-07A0FFA2CD31}" destId="{6DC0E7C7-140A-49EC-88D1-5A591D6C50EC}" srcOrd="0" destOrd="0" presId="urn:microsoft.com/office/officeart/2011/layout/CircleProcess"/>
    <dgm:cxn modelId="{11E53B4F-EFF4-4B6F-B0D0-179103BCF4B6}" type="presParOf" srcId="{D96E6B03-A8E7-4C01-A8C2-824E14AAED66}" destId="{E7ADD2F6-0BF7-4878-A70D-800E163E3B97}" srcOrd="1" destOrd="0" presId="urn:microsoft.com/office/officeart/2011/layout/CircleProcess"/>
    <dgm:cxn modelId="{7E034562-B95D-4B6B-B1A8-9A789BD89C7B}" type="presParOf" srcId="{E7ADD2F6-0BF7-4878-A70D-800E163E3B97}" destId="{9654F45F-D53B-4810-A7F6-90D4B8038241}" srcOrd="0" destOrd="0" presId="urn:microsoft.com/office/officeart/2011/layout/CircleProcess"/>
    <dgm:cxn modelId="{502B1BBF-2DE0-4B51-BAC6-CCA33F0BCD89}" type="presParOf" srcId="{D96E6B03-A8E7-4C01-A8C2-824E14AAED66}" destId="{16F1746C-9B8E-4C91-B403-DB9765E4BE4F}" srcOrd="2" destOrd="0" presId="urn:microsoft.com/office/officeart/2011/layout/CircleProcess"/>
    <dgm:cxn modelId="{DF680684-B561-466B-A916-72E883E57D5A}" type="presParOf" srcId="{D96E6B03-A8E7-4C01-A8C2-824E14AAED66}" destId="{50531078-0866-4571-A778-9D215731E5CC}" srcOrd="3" destOrd="0" presId="urn:microsoft.com/office/officeart/2011/layout/CircleProcess"/>
    <dgm:cxn modelId="{1B57E0DC-15A9-4F6D-9575-3DCF2D6F7F96}" type="presParOf" srcId="{50531078-0866-4571-A778-9D215731E5CC}" destId="{265B15C9-ACF9-4F6C-A049-A999D9A59DA7}" srcOrd="0" destOrd="0" presId="urn:microsoft.com/office/officeart/2011/layout/CircleProcess"/>
    <dgm:cxn modelId="{A83E0450-43E1-4E2B-BA0A-53601144C13C}" type="presParOf" srcId="{D96E6B03-A8E7-4C01-A8C2-824E14AAED66}" destId="{E8218CF3-9C0C-4A1A-AEA6-738E30546085}" srcOrd="4" destOrd="0" presId="urn:microsoft.com/office/officeart/2011/layout/CircleProcess"/>
    <dgm:cxn modelId="{792EBF6C-1CBE-4B6D-A7BD-B49C61677AF2}" type="presParOf" srcId="{E8218CF3-9C0C-4A1A-AEA6-738E30546085}" destId="{08930D1A-3F9D-44C3-9EB6-0B5C39EA6545}" srcOrd="0" destOrd="0" presId="urn:microsoft.com/office/officeart/2011/layout/CircleProcess"/>
    <dgm:cxn modelId="{BBEA792F-4FE9-4AE0-A537-AFF99FC8FD20}" type="presParOf" srcId="{D96E6B03-A8E7-4C01-A8C2-824E14AAED66}" destId="{3208EEF0-CCA8-4D46-8105-0D1E518A498D}" srcOrd="5" destOrd="0" presId="urn:microsoft.com/office/officeart/2011/layout/CircleProcess"/>
    <dgm:cxn modelId="{D803809C-0613-4A98-B6D7-A04BACA6AD6B}" type="presParOf" srcId="{D96E6B03-A8E7-4C01-A8C2-824E14AAED66}" destId="{543FE6C4-95EB-43C9-87FB-F8062F5404F1}" srcOrd="6" destOrd="0" presId="urn:microsoft.com/office/officeart/2011/layout/CircleProcess"/>
    <dgm:cxn modelId="{A87C630B-7B97-4E51-91B8-B350C64392C8}" type="presParOf" srcId="{543FE6C4-95EB-43C9-87FB-F8062F5404F1}" destId="{403F639C-6300-49A6-B6BE-8008D395B663}" srcOrd="0" destOrd="0" presId="urn:microsoft.com/office/officeart/2011/layout/CircleProcess"/>
    <dgm:cxn modelId="{F05877CD-04F1-4F9A-8875-240EA67FEC2F}" type="presParOf" srcId="{D96E6B03-A8E7-4C01-A8C2-824E14AAED66}" destId="{3B6C1211-2F40-425D-9E11-1014490AB6AF}" srcOrd="7" destOrd="0" presId="urn:microsoft.com/office/officeart/2011/layout/CircleProcess"/>
    <dgm:cxn modelId="{59B52F95-F2F6-408B-B5D3-A80B2719B684}" type="presParOf" srcId="{3B6C1211-2F40-425D-9E11-1014490AB6AF}" destId="{EB6ED5D3-9222-45A6-AC73-8470B62147AD}" srcOrd="0" destOrd="0" presId="urn:microsoft.com/office/officeart/2011/layout/CircleProcess"/>
    <dgm:cxn modelId="{3D0A9720-175B-43E1-A4F0-C8824CA2F587}" type="presParOf" srcId="{D96E6B03-A8E7-4C01-A8C2-824E14AAED66}" destId="{E2D043FC-5477-46D2-9A9C-D6CE170B11EB}" srcOrd="8" destOrd="0" presId="urn:microsoft.com/office/officeart/2011/layout/CircleProcess"/>
  </dgm:cxnLst>
  <dgm:bg/>
  <dgm:whole/>
  <dgm:extLst>
    <a:ext uri="http://schemas.microsoft.com/office/drawing/2008/diagram">
      <dsp:dataModelExt xmlns:dsp="http://schemas.microsoft.com/office/drawing/2008/diagram" relId="rId61"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75D8F147-71C7-4A55-961C-CEFD7409DE5B}" type="doc">
      <dgm:prSet loTypeId="urn:microsoft.com/office/officeart/2005/8/layout/chevron1" loCatId="process" qsTypeId="urn:microsoft.com/office/officeart/2005/8/quickstyle/simple1" qsCatId="simple" csTypeId="urn:microsoft.com/office/officeart/2005/8/colors/accent1_2" csCatId="accent1" phldr="1"/>
      <dgm:spPr/>
    </dgm:pt>
    <dgm:pt modelId="{B669EB17-E50A-4F08-B266-8D24A735277C}">
      <dgm:prSet phldrT="[Text]" custT="1"/>
      <dgm:spPr/>
      <dgm:t>
        <a:bodyPr/>
        <a:lstStyle/>
        <a:p>
          <a:r>
            <a:rPr lang="en-GB" sz="700"/>
            <a:t>Uncertainty regarding ability to obtain food </a:t>
          </a:r>
        </a:p>
      </dgm:t>
    </dgm:pt>
    <dgm:pt modelId="{95E2F17A-ED9D-4C21-BB92-236AB437D77F}" type="parTrans" cxnId="{DA7A4464-B3C3-4750-B2DC-57A94B65780B}">
      <dgm:prSet/>
      <dgm:spPr/>
      <dgm:t>
        <a:bodyPr/>
        <a:lstStyle/>
        <a:p>
          <a:endParaRPr lang="en-GB"/>
        </a:p>
      </dgm:t>
    </dgm:pt>
    <dgm:pt modelId="{6769ECD0-4A31-45B3-A0F6-C79327E0FBA0}" type="sibTrans" cxnId="{DA7A4464-B3C3-4750-B2DC-57A94B65780B}">
      <dgm:prSet/>
      <dgm:spPr/>
      <dgm:t>
        <a:bodyPr/>
        <a:lstStyle/>
        <a:p>
          <a:endParaRPr lang="en-GB"/>
        </a:p>
      </dgm:t>
    </dgm:pt>
    <dgm:pt modelId="{2AFDC9C2-1773-4BA1-A6FE-AF5445C96417}">
      <dgm:prSet phldrT="[Text]" custT="1"/>
      <dgm:spPr/>
      <dgm:t>
        <a:bodyPr/>
        <a:lstStyle/>
        <a:p>
          <a:r>
            <a:rPr lang="en-GB" sz="700"/>
            <a:t>Compromising on food quality and variety </a:t>
          </a:r>
        </a:p>
      </dgm:t>
    </dgm:pt>
    <dgm:pt modelId="{127E0F76-4FD6-418E-BEC1-19CC94CC84A2}" type="parTrans" cxnId="{5B311204-9082-4AC0-B1F9-5A477752E694}">
      <dgm:prSet/>
      <dgm:spPr/>
      <dgm:t>
        <a:bodyPr/>
        <a:lstStyle/>
        <a:p>
          <a:endParaRPr lang="en-GB"/>
        </a:p>
      </dgm:t>
    </dgm:pt>
    <dgm:pt modelId="{8C7D27A1-19FE-4947-8112-727CEB25A859}" type="sibTrans" cxnId="{5B311204-9082-4AC0-B1F9-5A477752E694}">
      <dgm:prSet/>
      <dgm:spPr/>
      <dgm:t>
        <a:bodyPr/>
        <a:lstStyle/>
        <a:p>
          <a:endParaRPr lang="en-GB"/>
        </a:p>
      </dgm:t>
    </dgm:pt>
    <dgm:pt modelId="{E8B41AE7-2ECD-497E-9EED-4A0118556E05}">
      <dgm:prSet phldrT="[Text]" custT="1"/>
      <dgm:spPr/>
      <dgm:t>
        <a:bodyPr/>
        <a:lstStyle/>
        <a:p>
          <a:r>
            <a:rPr lang="en-GB" sz="700"/>
            <a:t>Reducing food quantity, skipping meals </a:t>
          </a:r>
        </a:p>
      </dgm:t>
    </dgm:pt>
    <dgm:pt modelId="{9CB6297A-0137-4F58-A5FC-DD63A93E982A}" type="parTrans" cxnId="{A6E21DE2-4AD3-4139-9452-54A9528DFE88}">
      <dgm:prSet/>
      <dgm:spPr/>
      <dgm:t>
        <a:bodyPr/>
        <a:lstStyle/>
        <a:p>
          <a:endParaRPr lang="en-GB"/>
        </a:p>
      </dgm:t>
    </dgm:pt>
    <dgm:pt modelId="{BD63F219-AC77-4ACD-8E4A-D3EBFE129DDB}" type="sibTrans" cxnId="{A6E21DE2-4AD3-4139-9452-54A9528DFE88}">
      <dgm:prSet/>
      <dgm:spPr/>
      <dgm:t>
        <a:bodyPr/>
        <a:lstStyle/>
        <a:p>
          <a:endParaRPr lang="en-GB"/>
        </a:p>
      </dgm:t>
    </dgm:pt>
    <dgm:pt modelId="{A6B453E8-2400-4BB8-A84A-C62E35EFB85B}">
      <dgm:prSet phldrT="[Text]" custT="1"/>
      <dgm:spPr/>
      <dgm:t>
        <a:bodyPr/>
        <a:lstStyle/>
        <a:p>
          <a:r>
            <a:rPr lang="en-GB" sz="700"/>
            <a:t>Food secure to mild food insecurity</a:t>
          </a:r>
        </a:p>
      </dgm:t>
    </dgm:pt>
    <dgm:pt modelId="{DBF13027-893C-4077-A2E2-1486D8A4D8FE}" type="parTrans" cxnId="{4E06F1E2-6B00-404F-8272-51A2CB27E27A}">
      <dgm:prSet/>
      <dgm:spPr/>
      <dgm:t>
        <a:bodyPr/>
        <a:lstStyle/>
        <a:p>
          <a:endParaRPr lang="en-GB"/>
        </a:p>
      </dgm:t>
    </dgm:pt>
    <dgm:pt modelId="{CAB80685-6A77-43C5-A9FD-E5C7D90B7192}" type="sibTrans" cxnId="{4E06F1E2-6B00-404F-8272-51A2CB27E27A}">
      <dgm:prSet/>
      <dgm:spPr/>
      <dgm:t>
        <a:bodyPr/>
        <a:lstStyle/>
        <a:p>
          <a:endParaRPr lang="en-GB"/>
        </a:p>
      </dgm:t>
    </dgm:pt>
    <dgm:pt modelId="{25F82A83-B81B-4E24-BF83-B44F2E0025C1}">
      <dgm:prSet phldrT="[Text]" custT="1"/>
      <dgm:spPr/>
      <dgm:t>
        <a:bodyPr/>
        <a:lstStyle/>
        <a:p>
          <a:r>
            <a:rPr lang="en-GB" sz="700"/>
            <a:t>Moderate food insecurity – this person has </a:t>
          </a:r>
        </a:p>
      </dgm:t>
    </dgm:pt>
    <dgm:pt modelId="{98071076-8898-4F2C-B381-694B01799377}" type="parTrans" cxnId="{347AEC33-3C50-441F-8F6F-2C57025AC036}">
      <dgm:prSet/>
      <dgm:spPr/>
      <dgm:t>
        <a:bodyPr/>
        <a:lstStyle/>
        <a:p>
          <a:endParaRPr lang="en-GB"/>
        </a:p>
      </dgm:t>
    </dgm:pt>
    <dgm:pt modelId="{F9459D75-A538-4855-A7E6-F85DA40D4211}" type="sibTrans" cxnId="{347AEC33-3C50-441F-8F6F-2C57025AC036}">
      <dgm:prSet/>
      <dgm:spPr/>
      <dgm:t>
        <a:bodyPr/>
        <a:lstStyle/>
        <a:p>
          <a:endParaRPr lang="en-GB"/>
        </a:p>
      </dgm:t>
    </dgm:pt>
    <dgm:pt modelId="{EB724E7B-A1A9-48D4-841C-4B29BAFC7329}">
      <dgm:prSet phldrT="[Text]" custT="1"/>
      <dgm:spPr/>
      <dgm:t>
        <a:bodyPr/>
        <a:lstStyle/>
        <a:p>
          <a:r>
            <a:rPr lang="en-GB" sz="700"/>
            <a:t>No food for a day or more </a:t>
          </a:r>
        </a:p>
      </dgm:t>
    </dgm:pt>
    <dgm:pt modelId="{3F3218A1-F81B-4299-A21E-7616B5C29B78}" type="parTrans" cxnId="{4D284989-F5FA-4BE7-9D21-642EA8F2124A}">
      <dgm:prSet/>
      <dgm:spPr/>
      <dgm:t>
        <a:bodyPr/>
        <a:lstStyle/>
        <a:p>
          <a:endParaRPr lang="en-GB"/>
        </a:p>
      </dgm:t>
    </dgm:pt>
    <dgm:pt modelId="{28DD7940-F98B-4C8D-99CD-153D978DB0C4}" type="sibTrans" cxnId="{4D284989-F5FA-4BE7-9D21-642EA8F2124A}">
      <dgm:prSet/>
      <dgm:spPr/>
      <dgm:t>
        <a:bodyPr/>
        <a:lstStyle/>
        <a:p>
          <a:endParaRPr lang="en-GB"/>
        </a:p>
      </dgm:t>
    </dgm:pt>
    <dgm:pt modelId="{B144618E-64F5-4FCC-8956-392179740733}">
      <dgm:prSet phldrT="[Text]" custT="1"/>
      <dgm:spPr/>
      <dgm:t>
        <a:bodyPr/>
        <a:lstStyle/>
        <a:p>
          <a:r>
            <a:rPr lang="en-GB" sz="700"/>
            <a:t>Insufficient money or resource for a healthy diet </a:t>
          </a:r>
        </a:p>
      </dgm:t>
    </dgm:pt>
    <dgm:pt modelId="{C97555A7-6FF7-47E6-8044-9B178919F5F0}" type="parTrans" cxnId="{91E3E964-9C8F-4AFC-B2B6-7C61D5843147}">
      <dgm:prSet/>
      <dgm:spPr/>
      <dgm:t>
        <a:bodyPr/>
        <a:lstStyle/>
        <a:p>
          <a:endParaRPr lang="en-GB"/>
        </a:p>
      </dgm:t>
    </dgm:pt>
    <dgm:pt modelId="{FB08C9A1-F953-4675-AAD5-373F66758AF7}" type="sibTrans" cxnId="{91E3E964-9C8F-4AFC-B2B6-7C61D5843147}">
      <dgm:prSet/>
      <dgm:spPr/>
      <dgm:t>
        <a:bodyPr/>
        <a:lstStyle/>
        <a:p>
          <a:endParaRPr lang="en-GB"/>
        </a:p>
      </dgm:t>
    </dgm:pt>
    <dgm:pt modelId="{226BF421-1BB8-43E3-A4C5-A3D3C41F2A69}">
      <dgm:prSet phldrT="[Text]" custT="1"/>
      <dgm:spPr/>
      <dgm:t>
        <a:bodyPr/>
        <a:lstStyle/>
        <a:p>
          <a:r>
            <a:rPr lang="en-GB" sz="700"/>
            <a:t>Uncertainty about the ability to obtain food </a:t>
          </a:r>
        </a:p>
      </dgm:t>
    </dgm:pt>
    <dgm:pt modelId="{8241A73E-06F5-48FC-9C7B-AEBCE477595C}" type="parTrans" cxnId="{587F4782-3060-4DC8-AAB2-16B5F354140B}">
      <dgm:prSet/>
      <dgm:spPr/>
      <dgm:t>
        <a:bodyPr/>
        <a:lstStyle/>
        <a:p>
          <a:endParaRPr lang="en-GB"/>
        </a:p>
      </dgm:t>
    </dgm:pt>
    <dgm:pt modelId="{49E98250-DF48-4A0C-B526-DFD0834B516C}" type="sibTrans" cxnId="{587F4782-3060-4DC8-AAB2-16B5F354140B}">
      <dgm:prSet/>
      <dgm:spPr/>
      <dgm:t>
        <a:bodyPr/>
        <a:lstStyle/>
        <a:p>
          <a:endParaRPr lang="en-GB"/>
        </a:p>
      </dgm:t>
    </dgm:pt>
    <dgm:pt modelId="{5A83AF28-DF13-4971-9A80-9AA0DEBC54C9}">
      <dgm:prSet phldrT="[Text]" custT="1"/>
      <dgm:spPr/>
      <dgm:t>
        <a:bodyPr/>
        <a:lstStyle/>
        <a:p>
          <a:r>
            <a:rPr lang="en-GB" sz="700"/>
            <a:t>Probably skipped meals or run out of food occasionally </a:t>
          </a:r>
        </a:p>
      </dgm:t>
    </dgm:pt>
    <dgm:pt modelId="{C1DBEC35-7445-4459-AF9F-BDDC2E654542}" type="parTrans" cxnId="{C5E2FF42-CEFA-4842-8297-35343557A167}">
      <dgm:prSet/>
      <dgm:spPr/>
      <dgm:t>
        <a:bodyPr/>
        <a:lstStyle/>
        <a:p>
          <a:endParaRPr lang="en-GB"/>
        </a:p>
      </dgm:t>
    </dgm:pt>
    <dgm:pt modelId="{0F1D0735-50DA-425A-B043-C1BF1F49884E}" type="sibTrans" cxnId="{C5E2FF42-CEFA-4842-8297-35343557A167}">
      <dgm:prSet/>
      <dgm:spPr/>
      <dgm:t>
        <a:bodyPr/>
        <a:lstStyle/>
        <a:p>
          <a:endParaRPr lang="en-GB"/>
        </a:p>
      </dgm:t>
    </dgm:pt>
    <dgm:pt modelId="{5E734183-C213-41ED-BEE9-F56F0F22D29C}">
      <dgm:prSet phldrT="[Text]" custT="1"/>
      <dgm:spPr/>
      <dgm:t>
        <a:bodyPr/>
        <a:lstStyle/>
        <a:p>
          <a:r>
            <a:rPr lang="en-GB" sz="700"/>
            <a:t>This person has </a:t>
          </a:r>
        </a:p>
      </dgm:t>
    </dgm:pt>
    <dgm:pt modelId="{CE0C0E88-36DC-479C-A8A9-4E305491100F}" type="parTrans" cxnId="{911831C4-2984-4EA5-9F8A-A9530DCEAD45}">
      <dgm:prSet/>
      <dgm:spPr/>
      <dgm:t>
        <a:bodyPr/>
        <a:lstStyle/>
        <a:p>
          <a:endParaRPr lang="en-GB"/>
        </a:p>
      </dgm:t>
    </dgm:pt>
    <dgm:pt modelId="{4C534BD2-27E6-4E85-B3DC-7151B248238F}" type="sibTrans" cxnId="{911831C4-2984-4EA5-9F8A-A9530DCEAD45}">
      <dgm:prSet/>
      <dgm:spPr/>
      <dgm:t>
        <a:bodyPr/>
        <a:lstStyle/>
        <a:p>
          <a:endParaRPr lang="en-GB"/>
        </a:p>
      </dgm:t>
    </dgm:pt>
    <dgm:pt modelId="{511BAE47-DD2D-4EB7-A2BD-812A5D2E04BF}">
      <dgm:prSet phldrT="[Text]" custT="1"/>
      <dgm:spPr/>
      <dgm:t>
        <a:bodyPr/>
        <a:lstStyle/>
        <a:p>
          <a:r>
            <a:rPr lang="en-GB" sz="700"/>
            <a:t>Run out of food </a:t>
          </a:r>
        </a:p>
      </dgm:t>
    </dgm:pt>
    <dgm:pt modelId="{D88A747D-C4DA-487F-8D61-D3065600D1E5}" type="parTrans" cxnId="{52F410E1-AEBA-4774-8BED-25C49419C575}">
      <dgm:prSet/>
      <dgm:spPr/>
      <dgm:t>
        <a:bodyPr/>
        <a:lstStyle/>
        <a:p>
          <a:endParaRPr lang="en-GB"/>
        </a:p>
      </dgm:t>
    </dgm:pt>
    <dgm:pt modelId="{31908758-B055-4CBC-8211-92FDB17CBF41}" type="sibTrans" cxnId="{52F410E1-AEBA-4774-8BED-25C49419C575}">
      <dgm:prSet/>
      <dgm:spPr/>
      <dgm:t>
        <a:bodyPr/>
        <a:lstStyle/>
        <a:p>
          <a:endParaRPr lang="en-GB"/>
        </a:p>
      </dgm:t>
    </dgm:pt>
    <dgm:pt modelId="{354C1AE9-FF53-402F-B1B3-3D5D11ED32B4}">
      <dgm:prSet phldrT="[Text]" custT="1"/>
      <dgm:spPr/>
      <dgm:t>
        <a:bodyPr/>
        <a:lstStyle/>
        <a:p>
          <a:r>
            <a:rPr lang="en-GB" sz="700"/>
            <a:t>Gone an entire day without eating at times during the year</a:t>
          </a:r>
        </a:p>
      </dgm:t>
    </dgm:pt>
    <dgm:pt modelId="{D0B37BB3-20C7-4AD3-A493-EF7A6C38583A}" type="parTrans" cxnId="{D3D53CC0-A443-4BBE-8355-7D01E365C0B8}">
      <dgm:prSet/>
      <dgm:spPr/>
      <dgm:t>
        <a:bodyPr/>
        <a:lstStyle/>
        <a:p>
          <a:endParaRPr lang="en-GB"/>
        </a:p>
      </dgm:t>
    </dgm:pt>
    <dgm:pt modelId="{F6711E5D-BF91-4AC5-8B5A-96CC686CAE69}" type="sibTrans" cxnId="{D3D53CC0-A443-4BBE-8355-7D01E365C0B8}">
      <dgm:prSet/>
      <dgm:spPr/>
      <dgm:t>
        <a:bodyPr/>
        <a:lstStyle/>
        <a:p>
          <a:endParaRPr lang="en-GB"/>
        </a:p>
      </dgm:t>
    </dgm:pt>
    <dgm:pt modelId="{F82DB509-5252-4E57-A11D-E1D5952B944D}" type="pres">
      <dgm:prSet presAssocID="{75D8F147-71C7-4A55-961C-CEFD7409DE5B}" presName="Name0" presStyleCnt="0">
        <dgm:presLayoutVars>
          <dgm:dir/>
          <dgm:animLvl val="lvl"/>
          <dgm:resizeHandles val="exact"/>
        </dgm:presLayoutVars>
      </dgm:prSet>
      <dgm:spPr/>
    </dgm:pt>
    <dgm:pt modelId="{479F596D-5613-49A2-807B-A6BDCE67652D}" type="pres">
      <dgm:prSet presAssocID="{B669EB17-E50A-4F08-B266-8D24A735277C}" presName="composite" presStyleCnt="0"/>
      <dgm:spPr/>
    </dgm:pt>
    <dgm:pt modelId="{82FFD4D0-E135-431C-8262-5A344DFE981F}" type="pres">
      <dgm:prSet presAssocID="{B669EB17-E50A-4F08-B266-8D24A735277C}" presName="parTx" presStyleLbl="node1" presStyleIdx="0" presStyleCnt="4" custLinFactNeighborX="-950" custLinFactNeighborY="23787">
        <dgm:presLayoutVars>
          <dgm:chMax val="0"/>
          <dgm:chPref val="0"/>
          <dgm:bulletEnabled val="1"/>
        </dgm:presLayoutVars>
      </dgm:prSet>
      <dgm:spPr/>
    </dgm:pt>
    <dgm:pt modelId="{14FEB639-D78E-4FBA-B5D3-94ABD843A88D}" type="pres">
      <dgm:prSet presAssocID="{B669EB17-E50A-4F08-B266-8D24A735277C}" presName="desTx" presStyleLbl="revTx" presStyleIdx="0" presStyleCnt="3" custLinFactNeighborX="10465" custLinFactNeighborY="24260">
        <dgm:presLayoutVars>
          <dgm:bulletEnabled val="1"/>
        </dgm:presLayoutVars>
      </dgm:prSet>
      <dgm:spPr/>
    </dgm:pt>
    <dgm:pt modelId="{20DFC3D8-93EE-4B44-B666-50C125A0AE0A}" type="pres">
      <dgm:prSet presAssocID="{6769ECD0-4A31-45B3-A0F6-C79327E0FBA0}" presName="space" presStyleCnt="0"/>
      <dgm:spPr/>
    </dgm:pt>
    <dgm:pt modelId="{F77EC88A-DE0E-4804-84DA-BBE54E8AED00}" type="pres">
      <dgm:prSet presAssocID="{2AFDC9C2-1773-4BA1-A6FE-AF5445C96417}" presName="composite" presStyleCnt="0"/>
      <dgm:spPr/>
    </dgm:pt>
    <dgm:pt modelId="{CD16BFCA-328F-4427-A5FE-1C2A5AF47207}" type="pres">
      <dgm:prSet presAssocID="{2AFDC9C2-1773-4BA1-A6FE-AF5445C96417}" presName="parTx" presStyleLbl="node1" presStyleIdx="1" presStyleCnt="4" custLinFactNeighborX="8190" custLinFactNeighborY="23787">
        <dgm:presLayoutVars>
          <dgm:chMax val="0"/>
          <dgm:chPref val="0"/>
          <dgm:bulletEnabled val="1"/>
        </dgm:presLayoutVars>
      </dgm:prSet>
      <dgm:spPr/>
    </dgm:pt>
    <dgm:pt modelId="{5201EB81-03B6-4018-BCEC-C6BD6FB855F2}" type="pres">
      <dgm:prSet presAssocID="{2AFDC9C2-1773-4BA1-A6FE-AF5445C96417}" presName="desTx" presStyleLbl="revTx" presStyleIdx="0" presStyleCnt="3">
        <dgm:presLayoutVars>
          <dgm:bulletEnabled val="1"/>
        </dgm:presLayoutVars>
      </dgm:prSet>
      <dgm:spPr/>
    </dgm:pt>
    <dgm:pt modelId="{B8E63E86-F255-4BF9-939F-735EBF1A77F1}" type="pres">
      <dgm:prSet presAssocID="{8C7D27A1-19FE-4947-8112-727CEB25A859}" presName="space" presStyleCnt="0"/>
      <dgm:spPr/>
    </dgm:pt>
    <dgm:pt modelId="{97CF89CC-8D30-486D-8236-E0A52819BB81}" type="pres">
      <dgm:prSet presAssocID="{E8B41AE7-2ECD-497E-9EED-4A0118556E05}" presName="composite" presStyleCnt="0"/>
      <dgm:spPr/>
    </dgm:pt>
    <dgm:pt modelId="{12C297BE-8F1D-47DC-BF48-B30FC2C78A18}" type="pres">
      <dgm:prSet presAssocID="{E8B41AE7-2ECD-497E-9EED-4A0118556E05}" presName="parTx" presStyleLbl="node1" presStyleIdx="2" presStyleCnt="4" custLinFactNeighborX="-13829" custLinFactNeighborY="-15343">
        <dgm:presLayoutVars>
          <dgm:chMax val="0"/>
          <dgm:chPref val="0"/>
          <dgm:bulletEnabled val="1"/>
        </dgm:presLayoutVars>
      </dgm:prSet>
      <dgm:spPr/>
    </dgm:pt>
    <dgm:pt modelId="{76E74036-D7D3-4C8C-92B4-C8D2FB3D4087}" type="pres">
      <dgm:prSet presAssocID="{E8B41AE7-2ECD-497E-9EED-4A0118556E05}" presName="desTx" presStyleLbl="revTx" presStyleIdx="1" presStyleCnt="3" custScaleX="173316" custScaleY="45449" custLinFactNeighborX="-72805" custLinFactNeighborY="-41359">
        <dgm:presLayoutVars>
          <dgm:bulletEnabled val="1"/>
        </dgm:presLayoutVars>
      </dgm:prSet>
      <dgm:spPr/>
    </dgm:pt>
    <dgm:pt modelId="{8F21B616-BD44-4244-B255-8067F3C38070}" type="pres">
      <dgm:prSet presAssocID="{BD63F219-AC77-4ACD-8E4A-D3EBFE129DDB}" presName="space" presStyleCnt="0"/>
      <dgm:spPr/>
    </dgm:pt>
    <dgm:pt modelId="{0042E0D5-A8C1-410E-9D5B-EAF0D756ED81}" type="pres">
      <dgm:prSet presAssocID="{EB724E7B-A1A9-48D4-841C-4B29BAFC7329}" presName="composite" presStyleCnt="0"/>
      <dgm:spPr/>
    </dgm:pt>
    <dgm:pt modelId="{060BDE75-7536-4B15-A35E-0BFDA7C4395D}" type="pres">
      <dgm:prSet presAssocID="{EB724E7B-A1A9-48D4-841C-4B29BAFC7329}" presName="parTx" presStyleLbl="node1" presStyleIdx="3" presStyleCnt="4" custLinFactNeighborX="-12611" custLinFactNeighborY="-11543">
        <dgm:presLayoutVars>
          <dgm:chMax val="0"/>
          <dgm:chPref val="0"/>
          <dgm:bulletEnabled val="1"/>
        </dgm:presLayoutVars>
      </dgm:prSet>
      <dgm:spPr/>
    </dgm:pt>
    <dgm:pt modelId="{725A838E-06CD-40C8-9EF6-ADF1724CEE7D}" type="pres">
      <dgm:prSet presAssocID="{EB724E7B-A1A9-48D4-841C-4B29BAFC7329}" presName="desTx" presStyleLbl="revTx" presStyleIdx="2" presStyleCnt="3">
        <dgm:presLayoutVars>
          <dgm:bulletEnabled val="1"/>
        </dgm:presLayoutVars>
      </dgm:prSet>
      <dgm:spPr/>
    </dgm:pt>
  </dgm:ptLst>
  <dgm:cxnLst>
    <dgm:cxn modelId="{5B311204-9082-4AC0-B1F9-5A477752E694}" srcId="{75D8F147-71C7-4A55-961C-CEFD7409DE5B}" destId="{2AFDC9C2-1773-4BA1-A6FE-AF5445C96417}" srcOrd="1" destOrd="0" parTransId="{127E0F76-4FD6-418E-BEC1-19CC94CC84A2}" sibTransId="{8C7D27A1-19FE-4947-8112-727CEB25A859}"/>
    <dgm:cxn modelId="{27C9B723-5990-477E-8FB1-C9A72B7EADA1}" type="presOf" srcId="{75D8F147-71C7-4A55-961C-CEFD7409DE5B}" destId="{F82DB509-5252-4E57-A11D-E1D5952B944D}" srcOrd="0" destOrd="0" presId="urn:microsoft.com/office/officeart/2005/8/layout/chevron1"/>
    <dgm:cxn modelId="{68C40230-5026-4290-9EC7-73815253F396}" type="presOf" srcId="{5E734183-C213-41ED-BEE9-F56F0F22D29C}" destId="{725A838E-06CD-40C8-9EF6-ADF1724CEE7D}" srcOrd="0" destOrd="0" presId="urn:microsoft.com/office/officeart/2005/8/layout/chevron1"/>
    <dgm:cxn modelId="{347AEC33-3C50-441F-8F6F-2C57025AC036}" srcId="{E8B41AE7-2ECD-497E-9EED-4A0118556E05}" destId="{25F82A83-B81B-4E24-BF83-B44F2E0025C1}" srcOrd="0" destOrd="0" parTransId="{98071076-8898-4F2C-B381-694B01799377}" sibTransId="{F9459D75-A538-4855-A7E6-F85DA40D4211}"/>
    <dgm:cxn modelId="{DC97AD3B-DE2E-47E0-A28A-F8CB3E0F408D}" type="presOf" srcId="{A6B453E8-2400-4BB8-A84A-C62E35EFB85B}" destId="{14FEB639-D78E-4FBA-B5D3-94ABD843A88D}" srcOrd="0" destOrd="0" presId="urn:microsoft.com/office/officeart/2005/8/layout/chevron1"/>
    <dgm:cxn modelId="{C5E2FF42-CEFA-4842-8297-35343557A167}" srcId="{25F82A83-B81B-4E24-BF83-B44F2E0025C1}" destId="{5A83AF28-DF13-4971-9A80-9AA0DEBC54C9}" srcOrd="2" destOrd="0" parTransId="{C1DBEC35-7445-4459-AF9F-BDDC2E654542}" sibTransId="{0F1D0735-50DA-425A-B043-C1BF1F49884E}"/>
    <dgm:cxn modelId="{95313743-B72D-41E2-A714-AE83A0E42BAC}" type="presOf" srcId="{B144618E-64F5-4FCC-8956-392179740733}" destId="{76E74036-D7D3-4C8C-92B4-C8D2FB3D4087}" srcOrd="0" destOrd="1" presId="urn:microsoft.com/office/officeart/2005/8/layout/chevron1"/>
    <dgm:cxn modelId="{DA7A4464-B3C3-4750-B2DC-57A94B65780B}" srcId="{75D8F147-71C7-4A55-961C-CEFD7409DE5B}" destId="{B669EB17-E50A-4F08-B266-8D24A735277C}" srcOrd="0" destOrd="0" parTransId="{95E2F17A-ED9D-4C21-BB92-236AB437D77F}" sibTransId="{6769ECD0-4A31-45B3-A0F6-C79327E0FBA0}"/>
    <dgm:cxn modelId="{91E3E964-9C8F-4AFC-B2B6-7C61D5843147}" srcId="{25F82A83-B81B-4E24-BF83-B44F2E0025C1}" destId="{B144618E-64F5-4FCC-8956-392179740733}" srcOrd="0" destOrd="0" parTransId="{C97555A7-6FF7-47E6-8044-9B178919F5F0}" sibTransId="{FB08C9A1-F953-4675-AAD5-373F66758AF7}"/>
    <dgm:cxn modelId="{587F4782-3060-4DC8-AAB2-16B5F354140B}" srcId="{25F82A83-B81B-4E24-BF83-B44F2E0025C1}" destId="{226BF421-1BB8-43E3-A4C5-A3D3C41F2A69}" srcOrd="1" destOrd="0" parTransId="{8241A73E-06F5-48FC-9C7B-AEBCE477595C}" sibTransId="{49E98250-DF48-4A0C-B526-DFD0834B516C}"/>
    <dgm:cxn modelId="{57626283-2638-4BB7-A655-0A7C5436EAFA}" type="presOf" srcId="{2AFDC9C2-1773-4BA1-A6FE-AF5445C96417}" destId="{CD16BFCA-328F-4427-A5FE-1C2A5AF47207}" srcOrd="0" destOrd="0" presId="urn:microsoft.com/office/officeart/2005/8/layout/chevron1"/>
    <dgm:cxn modelId="{4D284989-F5FA-4BE7-9D21-642EA8F2124A}" srcId="{75D8F147-71C7-4A55-961C-CEFD7409DE5B}" destId="{EB724E7B-A1A9-48D4-841C-4B29BAFC7329}" srcOrd="3" destOrd="0" parTransId="{3F3218A1-F81B-4299-A21E-7616B5C29B78}" sibTransId="{28DD7940-F98B-4C8D-99CD-153D978DB0C4}"/>
    <dgm:cxn modelId="{9B57C392-6537-410A-ABDA-CF67B48EEF0F}" type="presOf" srcId="{354C1AE9-FF53-402F-B1B3-3D5D11ED32B4}" destId="{725A838E-06CD-40C8-9EF6-ADF1724CEE7D}" srcOrd="0" destOrd="2" presId="urn:microsoft.com/office/officeart/2005/8/layout/chevron1"/>
    <dgm:cxn modelId="{FD2F2E97-F809-4994-B766-9B2606D8BC87}" type="presOf" srcId="{B669EB17-E50A-4F08-B266-8D24A735277C}" destId="{82FFD4D0-E135-431C-8262-5A344DFE981F}" srcOrd="0" destOrd="0" presId="urn:microsoft.com/office/officeart/2005/8/layout/chevron1"/>
    <dgm:cxn modelId="{A4686D98-0B73-43B8-B120-95A67416D85A}" type="presOf" srcId="{5A83AF28-DF13-4971-9A80-9AA0DEBC54C9}" destId="{76E74036-D7D3-4C8C-92B4-C8D2FB3D4087}" srcOrd="0" destOrd="3" presId="urn:microsoft.com/office/officeart/2005/8/layout/chevron1"/>
    <dgm:cxn modelId="{1EEBC99E-15B5-44D9-BBD5-D506A2550135}" type="presOf" srcId="{226BF421-1BB8-43E3-A4C5-A3D3C41F2A69}" destId="{76E74036-D7D3-4C8C-92B4-C8D2FB3D4087}" srcOrd="0" destOrd="2" presId="urn:microsoft.com/office/officeart/2005/8/layout/chevron1"/>
    <dgm:cxn modelId="{FA09A4A1-BEFB-4375-97A7-0A335793BE61}" type="presOf" srcId="{E8B41AE7-2ECD-497E-9EED-4A0118556E05}" destId="{12C297BE-8F1D-47DC-BF48-B30FC2C78A18}" srcOrd="0" destOrd="0" presId="urn:microsoft.com/office/officeart/2005/8/layout/chevron1"/>
    <dgm:cxn modelId="{AD060DA9-7A2D-4CF2-9203-75DBBC6B33C0}" type="presOf" srcId="{511BAE47-DD2D-4EB7-A2BD-812A5D2E04BF}" destId="{725A838E-06CD-40C8-9EF6-ADF1724CEE7D}" srcOrd="0" destOrd="1" presId="urn:microsoft.com/office/officeart/2005/8/layout/chevron1"/>
    <dgm:cxn modelId="{92030AAC-AEAC-4A54-922C-7F3E9528D94A}" type="presOf" srcId="{EB724E7B-A1A9-48D4-841C-4B29BAFC7329}" destId="{060BDE75-7536-4B15-A35E-0BFDA7C4395D}" srcOrd="0" destOrd="0" presId="urn:microsoft.com/office/officeart/2005/8/layout/chevron1"/>
    <dgm:cxn modelId="{73D73BB9-485C-4452-A976-BFBE28767C20}" type="presOf" srcId="{25F82A83-B81B-4E24-BF83-B44F2E0025C1}" destId="{76E74036-D7D3-4C8C-92B4-C8D2FB3D4087}" srcOrd="0" destOrd="0" presId="urn:microsoft.com/office/officeart/2005/8/layout/chevron1"/>
    <dgm:cxn modelId="{D3D53CC0-A443-4BBE-8355-7D01E365C0B8}" srcId="{EB724E7B-A1A9-48D4-841C-4B29BAFC7329}" destId="{354C1AE9-FF53-402F-B1B3-3D5D11ED32B4}" srcOrd="2" destOrd="0" parTransId="{D0B37BB3-20C7-4AD3-A493-EF7A6C38583A}" sibTransId="{F6711E5D-BF91-4AC5-8B5A-96CC686CAE69}"/>
    <dgm:cxn modelId="{911831C4-2984-4EA5-9F8A-A9530DCEAD45}" srcId="{EB724E7B-A1A9-48D4-841C-4B29BAFC7329}" destId="{5E734183-C213-41ED-BEE9-F56F0F22D29C}" srcOrd="0" destOrd="0" parTransId="{CE0C0E88-36DC-479C-A8A9-4E305491100F}" sibTransId="{4C534BD2-27E6-4E85-B3DC-7151B248238F}"/>
    <dgm:cxn modelId="{52F410E1-AEBA-4774-8BED-25C49419C575}" srcId="{EB724E7B-A1A9-48D4-841C-4B29BAFC7329}" destId="{511BAE47-DD2D-4EB7-A2BD-812A5D2E04BF}" srcOrd="1" destOrd="0" parTransId="{D88A747D-C4DA-487F-8D61-D3065600D1E5}" sibTransId="{31908758-B055-4CBC-8211-92FDB17CBF41}"/>
    <dgm:cxn modelId="{A6E21DE2-4AD3-4139-9452-54A9528DFE88}" srcId="{75D8F147-71C7-4A55-961C-CEFD7409DE5B}" destId="{E8B41AE7-2ECD-497E-9EED-4A0118556E05}" srcOrd="2" destOrd="0" parTransId="{9CB6297A-0137-4F58-A5FC-DD63A93E982A}" sibTransId="{BD63F219-AC77-4ACD-8E4A-D3EBFE129DDB}"/>
    <dgm:cxn modelId="{4E06F1E2-6B00-404F-8272-51A2CB27E27A}" srcId="{B669EB17-E50A-4F08-B266-8D24A735277C}" destId="{A6B453E8-2400-4BB8-A84A-C62E35EFB85B}" srcOrd="0" destOrd="0" parTransId="{DBF13027-893C-4077-A2E2-1486D8A4D8FE}" sibTransId="{CAB80685-6A77-43C5-A9FD-E5C7D90B7192}"/>
    <dgm:cxn modelId="{E45E9625-47EC-4C70-8073-8DB934C861AB}" type="presParOf" srcId="{F82DB509-5252-4E57-A11D-E1D5952B944D}" destId="{479F596D-5613-49A2-807B-A6BDCE67652D}" srcOrd="0" destOrd="0" presId="urn:microsoft.com/office/officeart/2005/8/layout/chevron1"/>
    <dgm:cxn modelId="{FF12FFD8-4431-4AFF-81F5-1CA8FFC9D68C}" type="presParOf" srcId="{479F596D-5613-49A2-807B-A6BDCE67652D}" destId="{82FFD4D0-E135-431C-8262-5A344DFE981F}" srcOrd="0" destOrd="0" presId="urn:microsoft.com/office/officeart/2005/8/layout/chevron1"/>
    <dgm:cxn modelId="{92EDE091-250B-461B-B015-5E183F434034}" type="presParOf" srcId="{479F596D-5613-49A2-807B-A6BDCE67652D}" destId="{14FEB639-D78E-4FBA-B5D3-94ABD843A88D}" srcOrd="1" destOrd="0" presId="urn:microsoft.com/office/officeart/2005/8/layout/chevron1"/>
    <dgm:cxn modelId="{E30EC672-BD01-4982-8A10-9C4A70DE0754}" type="presParOf" srcId="{F82DB509-5252-4E57-A11D-E1D5952B944D}" destId="{20DFC3D8-93EE-4B44-B666-50C125A0AE0A}" srcOrd="1" destOrd="0" presId="urn:microsoft.com/office/officeart/2005/8/layout/chevron1"/>
    <dgm:cxn modelId="{4312789E-465A-4FFE-954D-0D00AAA7E386}" type="presParOf" srcId="{F82DB509-5252-4E57-A11D-E1D5952B944D}" destId="{F77EC88A-DE0E-4804-84DA-BBE54E8AED00}" srcOrd="2" destOrd="0" presId="urn:microsoft.com/office/officeart/2005/8/layout/chevron1"/>
    <dgm:cxn modelId="{B3A354A3-C0E0-449E-B8D1-6A14F77FB0D2}" type="presParOf" srcId="{F77EC88A-DE0E-4804-84DA-BBE54E8AED00}" destId="{CD16BFCA-328F-4427-A5FE-1C2A5AF47207}" srcOrd="0" destOrd="0" presId="urn:microsoft.com/office/officeart/2005/8/layout/chevron1"/>
    <dgm:cxn modelId="{3ADEE078-87A3-49CD-B761-028F31D6EC86}" type="presParOf" srcId="{F77EC88A-DE0E-4804-84DA-BBE54E8AED00}" destId="{5201EB81-03B6-4018-BCEC-C6BD6FB855F2}" srcOrd="1" destOrd="0" presId="urn:microsoft.com/office/officeart/2005/8/layout/chevron1"/>
    <dgm:cxn modelId="{3FDBF6C6-F345-40F2-A48D-65A7E38113AE}" type="presParOf" srcId="{F82DB509-5252-4E57-A11D-E1D5952B944D}" destId="{B8E63E86-F255-4BF9-939F-735EBF1A77F1}" srcOrd="3" destOrd="0" presId="urn:microsoft.com/office/officeart/2005/8/layout/chevron1"/>
    <dgm:cxn modelId="{DE0DC210-DA3E-4366-990C-F1C2B446BA60}" type="presParOf" srcId="{F82DB509-5252-4E57-A11D-E1D5952B944D}" destId="{97CF89CC-8D30-486D-8236-E0A52819BB81}" srcOrd="4" destOrd="0" presId="urn:microsoft.com/office/officeart/2005/8/layout/chevron1"/>
    <dgm:cxn modelId="{2D53821D-BC27-4CF0-8700-6D15CE36A910}" type="presParOf" srcId="{97CF89CC-8D30-486D-8236-E0A52819BB81}" destId="{12C297BE-8F1D-47DC-BF48-B30FC2C78A18}" srcOrd="0" destOrd="0" presId="urn:microsoft.com/office/officeart/2005/8/layout/chevron1"/>
    <dgm:cxn modelId="{1078FC20-F09B-4182-B6E3-3CEF0524AA25}" type="presParOf" srcId="{97CF89CC-8D30-486D-8236-E0A52819BB81}" destId="{76E74036-D7D3-4C8C-92B4-C8D2FB3D4087}" srcOrd="1" destOrd="0" presId="urn:microsoft.com/office/officeart/2005/8/layout/chevron1"/>
    <dgm:cxn modelId="{E8E8A61E-A358-4CC1-8067-0DB02E8C3BA7}" type="presParOf" srcId="{F82DB509-5252-4E57-A11D-E1D5952B944D}" destId="{8F21B616-BD44-4244-B255-8067F3C38070}" srcOrd="5" destOrd="0" presId="urn:microsoft.com/office/officeart/2005/8/layout/chevron1"/>
    <dgm:cxn modelId="{00464681-F19C-445C-A1FA-6DB739E5C2BE}" type="presParOf" srcId="{F82DB509-5252-4E57-A11D-E1D5952B944D}" destId="{0042E0D5-A8C1-410E-9D5B-EAF0D756ED81}" srcOrd="6" destOrd="0" presId="urn:microsoft.com/office/officeart/2005/8/layout/chevron1"/>
    <dgm:cxn modelId="{0F7AE122-26F6-45BF-AF07-0D0EC50210AE}" type="presParOf" srcId="{0042E0D5-A8C1-410E-9D5B-EAF0D756ED81}" destId="{060BDE75-7536-4B15-A35E-0BFDA7C4395D}" srcOrd="0" destOrd="0" presId="urn:microsoft.com/office/officeart/2005/8/layout/chevron1"/>
    <dgm:cxn modelId="{D268059F-D2B8-4DEB-9315-86B728DBFAE4}" type="presParOf" srcId="{0042E0D5-A8C1-410E-9D5B-EAF0D756ED81}" destId="{725A838E-06CD-40C8-9EF6-ADF1724CEE7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A9CDE4-2C77-47CD-B5C8-4F19318BFC0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04832C28-18CF-4630-BFE4-C741DC83B8AA}">
      <dgm:prSet phldrT="[Text]" custT="1"/>
      <dgm:spPr>
        <a:solidFill>
          <a:srgbClr val="F5F8EF"/>
        </a:solidFill>
      </dgm:spPr>
      <dgm:t>
        <a:bodyPr/>
        <a:lstStyle/>
        <a:p>
          <a:r>
            <a:rPr lang="en-US" sz="1100">
              <a:solidFill>
                <a:schemeClr val="tx1"/>
              </a:solidFill>
            </a:rPr>
            <a:t>2019/20</a:t>
          </a:r>
        </a:p>
        <a:p>
          <a:r>
            <a:rPr lang="en-US" sz="1100">
              <a:solidFill>
                <a:schemeClr val="tx1"/>
              </a:solidFill>
            </a:rPr>
            <a:t>34.3%</a:t>
          </a:r>
          <a:endParaRPr lang="en-GB" sz="1100">
            <a:solidFill>
              <a:schemeClr val="tx1"/>
            </a:solidFill>
          </a:endParaRPr>
        </a:p>
      </dgm:t>
    </dgm:pt>
    <dgm:pt modelId="{2F65549A-DD9A-491C-8D30-616773902821}" type="parTrans" cxnId="{66E50E63-BFB6-4EED-89AC-CDE60C2AA71C}">
      <dgm:prSet/>
      <dgm:spPr/>
      <dgm:t>
        <a:bodyPr/>
        <a:lstStyle/>
        <a:p>
          <a:endParaRPr lang="en-GB" sz="1100">
            <a:solidFill>
              <a:schemeClr val="tx1"/>
            </a:solidFill>
          </a:endParaRPr>
        </a:p>
      </dgm:t>
    </dgm:pt>
    <dgm:pt modelId="{304E6EF4-74D7-4F6F-A503-D99497D9C752}" type="sibTrans" cxnId="{66E50E63-BFB6-4EED-89AC-CDE60C2AA71C}">
      <dgm:prSet/>
      <dgm:spPr/>
      <dgm:t>
        <a:bodyPr/>
        <a:lstStyle/>
        <a:p>
          <a:endParaRPr lang="en-GB" sz="1100">
            <a:solidFill>
              <a:schemeClr val="tx1"/>
            </a:solidFill>
          </a:endParaRPr>
        </a:p>
      </dgm:t>
    </dgm:pt>
    <dgm:pt modelId="{C7220144-3CEB-4CDB-8152-3CF911C8A4D3}">
      <dgm:prSet phldrT="[Text]" custT="1"/>
      <dgm:spPr>
        <a:solidFill>
          <a:srgbClr val="F9F5EE"/>
        </a:solidFill>
      </dgm:spPr>
      <dgm:t>
        <a:bodyPr/>
        <a:lstStyle/>
        <a:p>
          <a:r>
            <a:rPr lang="en-US" sz="1100">
              <a:solidFill>
                <a:schemeClr val="tx1"/>
              </a:solidFill>
            </a:rPr>
            <a:t>2021/22</a:t>
          </a:r>
        </a:p>
        <a:p>
          <a:r>
            <a:rPr lang="en-GB" sz="1100">
              <a:solidFill>
                <a:schemeClr val="tx1"/>
              </a:solidFill>
            </a:rPr>
            <a:t>41.3%</a:t>
          </a:r>
        </a:p>
      </dgm:t>
    </dgm:pt>
    <dgm:pt modelId="{78073E1E-DBE4-4996-BDC4-40C7DAD54073}" type="parTrans" cxnId="{FF329920-C15A-47B6-9BF8-5C7E2724C484}">
      <dgm:prSet/>
      <dgm:spPr/>
      <dgm:t>
        <a:bodyPr/>
        <a:lstStyle/>
        <a:p>
          <a:endParaRPr lang="en-GB" sz="1100">
            <a:solidFill>
              <a:schemeClr val="tx1"/>
            </a:solidFill>
          </a:endParaRPr>
        </a:p>
      </dgm:t>
    </dgm:pt>
    <dgm:pt modelId="{18E244A0-948A-41AB-BFE5-7C8725858037}" type="sibTrans" cxnId="{FF329920-C15A-47B6-9BF8-5C7E2724C484}">
      <dgm:prSet/>
      <dgm:spPr/>
      <dgm:t>
        <a:bodyPr/>
        <a:lstStyle/>
        <a:p>
          <a:endParaRPr lang="en-GB" sz="1100">
            <a:solidFill>
              <a:schemeClr val="tx1"/>
            </a:solidFill>
          </a:endParaRPr>
        </a:p>
      </dgm:t>
    </dgm:pt>
    <dgm:pt modelId="{AC6527B9-E5F3-4334-A1F6-D131D19CC391}">
      <dgm:prSet phldrT="[Text]" custT="1"/>
      <dgm:spPr>
        <a:solidFill>
          <a:srgbClr val="FFFFFF"/>
        </a:solidFill>
      </dgm:spPr>
      <dgm:t>
        <a:bodyPr/>
        <a:lstStyle/>
        <a:p>
          <a:r>
            <a:rPr lang="en-US" sz="1100">
              <a:solidFill>
                <a:schemeClr val="tx1"/>
              </a:solidFill>
            </a:rPr>
            <a:t>2023/24</a:t>
          </a:r>
        </a:p>
        <a:p>
          <a:r>
            <a:rPr lang="en-US" sz="1100">
              <a:solidFill>
                <a:schemeClr val="tx1"/>
              </a:solidFill>
            </a:rPr>
            <a:t>45.5%</a:t>
          </a:r>
          <a:endParaRPr lang="en-GB" sz="1100">
            <a:solidFill>
              <a:schemeClr val="tx1"/>
            </a:solidFill>
          </a:endParaRPr>
        </a:p>
      </dgm:t>
    </dgm:pt>
    <dgm:pt modelId="{849F2A3B-D014-4FEC-8A23-95BF4CE51471}" type="parTrans" cxnId="{AB5F09D5-E064-4E72-A06E-8FFCE08A8195}">
      <dgm:prSet/>
      <dgm:spPr/>
      <dgm:t>
        <a:bodyPr/>
        <a:lstStyle/>
        <a:p>
          <a:endParaRPr lang="en-GB" sz="1100">
            <a:solidFill>
              <a:schemeClr val="tx1"/>
            </a:solidFill>
          </a:endParaRPr>
        </a:p>
      </dgm:t>
    </dgm:pt>
    <dgm:pt modelId="{4BCF33AE-CDAF-4209-9266-3DAFE9E02078}" type="sibTrans" cxnId="{AB5F09D5-E064-4E72-A06E-8FFCE08A8195}">
      <dgm:prSet/>
      <dgm:spPr/>
      <dgm:t>
        <a:bodyPr/>
        <a:lstStyle/>
        <a:p>
          <a:endParaRPr lang="en-GB" sz="1100">
            <a:solidFill>
              <a:schemeClr val="tx1"/>
            </a:solidFill>
          </a:endParaRPr>
        </a:p>
      </dgm:t>
    </dgm:pt>
    <dgm:pt modelId="{82C47780-F6F1-4A8D-BDA9-249648B592B2}" type="pres">
      <dgm:prSet presAssocID="{58A9CDE4-2C77-47CD-B5C8-4F19318BFC07}" presName="Name0" presStyleCnt="0">
        <dgm:presLayoutVars>
          <dgm:chMax val="11"/>
          <dgm:chPref val="11"/>
          <dgm:dir/>
          <dgm:resizeHandles/>
        </dgm:presLayoutVars>
      </dgm:prSet>
      <dgm:spPr/>
    </dgm:pt>
    <dgm:pt modelId="{180972A4-3FE4-4071-912A-EC967F72DED4}" type="pres">
      <dgm:prSet presAssocID="{AC6527B9-E5F3-4334-A1F6-D131D19CC391}" presName="Accent3" presStyleCnt="0"/>
      <dgm:spPr/>
    </dgm:pt>
    <dgm:pt modelId="{DC516FAA-E02F-4742-A165-0F1B4DD0C8B5}" type="pres">
      <dgm:prSet presAssocID="{AC6527B9-E5F3-4334-A1F6-D131D19CC391}" presName="Accent" presStyleLbl="node1" presStyleIdx="0" presStyleCnt="3"/>
      <dgm:spPr>
        <a:solidFill>
          <a:srgbClr val="BF4D4A"/>
        </a:solidFill>
      </dgm:spPr>
    </dgm:pt>
    <dgm:pt modelId="{538C6A89-149C-49D0-B354-889C6ABC3342}" type="pres">
      <dgm:prSet presAssocID="{AC6527B9-E5F3-4334-A1F6-D131D19CC391}" presName="ParentBackground3" presStyleCnt="0"/>
      <dgm:spPr/>
    </dgm:pt>
    <dgm:pt modelId="{3FF9208E-E628-4222-98D8-6C8D72B99F62}" type="pres">
      <dgm:prSet presAssocID="{AC6527B9-E5F3-4334-A1F6-D131D19CC391}" presName="ParentBackground" presStyleLbl="fgAcc1" presStyleIdx="0" presStyleCnt="3" custScaleX="95666" custScaleY="104634"/>
      <dgm:spPr/>
    </dgm:pt>
    <dgm:pt modelId="{5C443108-5C6D-4A14-8EBA-3AF3AD6B7D08}" type="pres">
      <dgm:prSet presAssocID="{AC6527B9-E5F3-4334-A1F6-D131D19CC391}" presName="Parent3" presStyleLbl="revTx" presStyleIdx="0" presStyleCnt="0">
        <dgm:presLayoutVars>
          <dgm:chMax val="1"/>
          <dgm:chPref val="1"/>
          <dgm:bulletEnabled val="1"/>
        </dgm:presLayoutVars>
      </dgm:prSet>
      <dgm:spPr/>
    </dgm:pt>
    <dgm:pt modelId="{7718079D-98C0-4910-A687-2B41F2CA995A}" type="pres">
      <dgm:prSet presAssocID="{C7220144-3CEB-4CDB-8152-3CF911C8A4D3}" presName="Accent2" presStyleCnt="0"/>
      <dgm:spPr/>
    </dgm:pt>
    <dgm:pt modelId="{E06319D7-AF69-4384-A4AC-3F60F8EAD4EC}" type="pres">
      <dgm:prSet presAssocID="{C7220144-3CEB-4CDB-8152-3CF911C8A4D3}" presName="Accent" presStyleLbl="node1" presStyleIdx="1" presStyleCnt="3"/>
      <dgm:spPr>
        <a:solidFill>
          <a:srgbClr val="BD9B53"/>
        </a:solidFill>
      </dgm:spPr>
    </dgm:pt>
    <dgm:pt modelId="{B13DFC00-115D-4472-8AED-B53060970533}" type="pres">
      <dgm:prSet presAssocID="{C7220144-3CEB-4CDB-8152-3CF911C8A4D3}" presName="ParentBackground2" presStyleCnt="0"/>
      <dgm:spPr/>
    </dgm:pt>
    <dgm:pt modelId="{D04ABE9C-D28C-448C-B2B0-68E72C7FCCD8}" type="pres">
      <dgm:prSet presAssocID="{C7220144-3CEB-4CDB-8152-3CF911C8A4D3}" presName="ParentBackground" presStyleLbl="fgAcc1" presStyleIdx="1" presStyleCnt="3"/>
      <dgm:spPr/>
    </dgm:pt>
    <dgm:pt modelId="{A5F86FB8-8D3D-470F-9BF0-4CE76F940C22}" type="pres">
      <dgm:prSet presAssocID="{C7220144-3CEB-4CDB-8152-3CF911C8A4D3}" presName="Parent2" presStyleLbl="revTx" presStyleIdx="0" presStyleCnt="0">
        <dgm:presLayoutVars>
          <dgm:chMax val="1"/>
          <dgm:chPref val="1"/>
          <dgm:bulletEnabled val="1"/>
        </dgm:presLayoutVars>
      </dgm:prSet>
      <dgm:spPr/>
    </dgm:pt>
    <dgm:pt modelId="{1C3CCEA9-0CD2-42A1-A3A6-E5911FA57212}" type="pres">
      <dgm:prSet presAssocID="{04832C28-18CF-4630-BFE4-C741DC83B8AA}" presName="Accent1" presStyleCnt="0"/>
      <dgm:spPr/>
    </dgm:pt>
    <dgm:pt modelId="{0C4BE1D6-1B91-4E1D-AFE2-787AB448BFA0}" type="pres">
      <dgm:prSet presAssocID="{04832C28-18CF-4630-BFE4-C741DC83B8AA}" presName="Accent" presStyleLbl="node1" presStyleIdx="2" presStyleCnt="3"/>
      <dgm:spPr>
        <a:solidFill>
          <a:srgbClr val="9BBB59"/>
        </a:solidFill>
      </dgm:spPr>
    </dgm:pt>
    <dgm:pt modelId="{4ED5F559-D49C-4A92-86AD-C92DCDFE9010}" type="pres">
      <dgm:prSet presAssocID="{04832C28-18CF-4630-BFE4-C741DC83B8AA}" presName="ParentBackground1" presStyleCnt="0"/>
      <dgm:spPr/>
    </dgm:pt>
    <dgm:pt modelId="{0C367675-5F4C-42EF-B455-8E45A4DF5163}" type="pres">
      <dgm:prSet presAssocID="{04832C28-18CF-4630-BFE4-C741DC83B8AA}" presName="ParentBackground" presStyleLbl="fgAcc1" presStyleIdx="2" presStyleCnt="3"/>
      <dgm:spPr/>
    </dgm:pt>
    <dgm:pt modelId="{D26DEA5D-AD64-4572-A19D-FA842E88AABE}" type="pres">
      <dgm:prSet presAssocID="{04832C28-18CF-4630-BFE4-C741DC83B8AA}" presName="Parent1" presStyleLbl="revTx" presStyleIdx="0" presStyleCnt="0">
        <dgm:presLayoutVars>
          <dgm:chMax val="1"/>
          <dgm:chPref val="1"/>
          <dgm:bulletEnabled val="1"/>
        </dgm:presLayoutVars>
      </dgm:prSet>
      <dgm:spPr/>
    </dgm:pt>
  </dgm:ptLst>
  <dgm:cxnLst>
    <dgm:cxn modelId="{723C7D07-A7D7-49DA-97CD-42D1DB1CF241}" type="presOf" srcId="{04832C28-18CF-4630-BFE4-C741DC83B8AA}" destId="{0C367675-5F4C-42EF-B455-8E45A4DF5163}" srcOrd="0" destOrd="0" presId="urn:microsoft.com/office/officeart/2011/layout/CircleProcess"/>
    <dgm:cxn modelId="{A5293220-7B91-416C-8441-4655DA64BCBE}" type="presOf" srcId="{C7220144-3CEB-4CDB-8152-3CF911C8A4D3}" destId="{D04ABE9C-D28C-448C-B2B0-68E72C7FCCD8}" srcOrd="0" destOrd="0" presId="urn:microsoft.com/office/officeart/2011/layout/CircleProcess"/>
    <dgm:cxn modelId="{20657F20-3DC5-49F8-981A-D97E9942AA45}" type="presOf" srcId="{04832C28-18CF-4630-BFE4-C741DC83B8AA}" destId="{D26DEA5D-AD64-4572-A19D-FA842E88AABE}" srcOrd="1" destOrd="0" presId="urn:microsoft.com/office/officeart/2011/layout/CircleProcess"/>
    <dgm:cxn modelId="{FF329920-C15A-47B6-9BF8-5C7E2724C484}" srcId="{58A9CDE4-2C77-47CD-B5C8-4F19318BFC07}" destId="{C7220144-3CEB-4CDB-8152-3CF911C8A4D3}" srcOrd="1" destOrd="0" parTransId="{78073E1E-DBE4-4996-BDC4-40C7DAD54073}" sibTransId="{18E244A0-948A-41AB-BFE5-7C8725858037}"/>
    <dgm:cxn modelId="{66E50E63-BFB6-4EED-89AC-CDE60C2AA71C}" srcId="{58A9CDE4-2C77-47CD-B5C8-4F19318BFC07}" destId="{04832C28-18CF-4630-BFE4-C741DC83B8AA}" srcOrd="0" destOrd="0" parTransId="{2F65549A-DD9A-491C-8D30-616773902821}" sibTransId="{304E6EF4-74D7-4F6F-A503-D99497D9C752}"/>
    <dgm:cxn modelId="{AA933C68-7850-4ADC-A00C-3665092FEDCA}" type="presOf" srcId="{58A9CDE4-2C77-47CD-B5C8-4F19318BFC07}" destId="{82C47780-F6F1-4A8D-BDA9-249648B592B2}" srcOrd="0" destOrd="0" presId="urn:microsoft.com/office/officeart/2011/layout/CircleProcess"/>
    <dgm:cxn modelId="{178EFF6A-ACAB-4CDA-8DCD-14A9C959C271}" type="presOf" srcId="{AC6527B9-E5F3-4334-A1F6-D131D19CC391}" destId="{5C443108-5C6D-4A14-8EBA-3AF3AD6B7D08}" srcOrd="1" destOrd="0" presId="urn:microsoft.com/office/officeart/2011/layout/CircleProcess"/>
    <dgm:cxn modelId="{AB5F09D5-E064-4E72-A06E-8FFCE08A8195}" srcId="{58A9CDE4-2C77-47CD-B5C8-4F19318BFC07}" destId="{AC6527B9-E5F3-4334-A1F6-D131D19CC391}" srcOrd="2" destOrd="0" parTransId="{849F2A3B-D014-4FEC-8A23-95BF4CE51471}" sibTransId="{4BCF33AE-CDAF-4209-9266-3DAFE9E02078}"/>
    <dgm:cxn modelId="{116FD1E7-55D8-48AC-8DA7-C73987BCE1B2}" type="presOf" srcId="{C7220144-3CEB-4CDB-8152-3CF911C8A4D3}" destId="{A5F86FB8-8D3D-470F-9BF0-4CE76F940C22}" srcOrd="1" destOrd="0" presId="urn:microsoft.com/office/officeart/2011/layout/CircleProcess"/>
    <dgm:cxn modelId="{2C0217ED-8287-43E4-B2E4-2A59D130A889}" type="presOf" srcId="{AC6527B9-E5F3-4334-A1F6-D131D19CC391}" destId="{3FF9208E-E628-4222-98D8-6C8D72B99F62}" srcOrd="0" destOrd="0" presId="urn:microsoft.com/office/officeart/2011/layout/CircleProcess"/>
    <dgm:cxn modelId="{60D81BF1-2440-4D27-9E33-CB3076561AD7}" type="presParOf" srcId="{82C47780-F6F1-4A8D-BDA9-249648B592B2}" destId="{180972A4-3FE4-4071-912A-EC967F72DED4}" srcOrd="0" destOrd="0" presId="urn:microsoft.com/office/officeart/2011/layout/CircleProcess"/>
    <dgm:cxn modelId="{A2170DC0-CC19-4046-A1C3-C6E6B267739F}" type="presParOf" srcId="{180972A4-3FE4-4071-912A-EC967F72DED4}" destId="{DC516FAA-E02F-4742-A165-0F1B4DD0C8B5}" srcOrd="0" destOrd="0" presId="urn:microsoft.com/office/officeart/2011/layout/CircleProcess"/>
    <dgm:cxn modelId="{4D14CEC9-6DF2-4568-B21A-7B51E1CAA0BB}" type="presParOf" srcId="{82C47780-F6F1-4A8D-BDA9-249648B592B2}" destId="{538C6A89-149C-49D0-B354-889C6ABC3342}" srcOrd="1" destOrd="0" presId="urn:microsoft.com/office/officeart/2011/layout/CircleProcess"/>
    <dgm:cxn modelId="{D0818320-9CF0-4337-AB5D-7DAA33CB1E9B}" type="presParOf" srcId="{538C6A89-149C-49D0-B354-889C6ABC3342}" destId="{3FF9208E-E628-4222-98D8-6C8D72B99F62}" srcOrd="0" destOrd="0" presId="urn:microsoft.com/office/officeart/2011/layout/CircleProcess"/>
    <dgm:cxn modelId="{D927E124-EBDF-4F94-B496-63AEE40ECA24}" type="presParOf" srcId="{82C47780-F6F1-4A8D-BDA9-249648B592B2}" destId="{5C443108-5C6D-4A14-8EBA-3AF3AD6B7D08}" srcOrd="2" destOrd="0" presId="urn:microsoft.com/office/officeart/2011/layout/CircleProcess"/>
    <dgm:cxn modelId="{17FDB1E4-01DB-47DE-AEFC-F84613B4FF57}" type="presParOf" srcId="{82C47780-F6F1-4A8D-BDA9-249648B592B2}" destId="{7718079D-98C0-4910-A687-2B41F2CA995A}" srcOrd="3" destOrd="0" presId="urn:microsoft.com/office/officeart/2011/layout/CircleProcess"/>
    <dgm:cxn modelId="{3A8A299C-F7CB-458C-913E-980E84718554}" type="presParOf" srcId="{7718079D-98C0-4910-A687-2B41F2CA995A}" destId="{E06319D7-AF69-4384-A4AC-3F60F8EAD4EC}" srcOrd="0" destOrd="0" presId="urn:microsoft.com/office/officeart/2011/layout/CircleProcess"/>
    <dgm:cxn modelId="{97BF90F3-3368-4B49-981C-4B9425C7715F}" type="presParOf" srcId="{82C47780-F6F1-4A8D-BDA9-249648B592B2}" destId="{B13DFC00-115D-4472-8AED-B53060970533}" srcOrd="4" destOrd="0" presId="urn:microsoft.com/office/officeart/2011/layout/CircleProcess"/>
    <dgm:cxn modelId="{98F692A5-60DE-4522-8A60-67D9C3C1CF24}" type="presParOf" srcId="{B13DFC00-115D-4472-8AED-B53060970533}" destId="{D04ABE9C-D28C-448C-B2B0-68E72C7FCCD8}" srcOrd="0" destOrd="0" presId="urn:microsoft.com/office/officeart/2011/layout/CircleProcess"/>
    <dgm:cxn modelId="{629E0E7E-7E8F-4FBD-A2B8-9A6F6B63243C}" type="presParOf" srcId="{82C47780-F6F1-4A8D-BDA9-249648B592B2}" destId="{A5F86FB8-8D3D-470F-9BF0-4CE76F940C22}" srcOrd="5" destOrd="0" presId="urn:microsoft.com/office/officeart/2011/layout/CircleProcess"/>
    <dgm:cxn modelId="{A44A097A-24A5-4A88-AF81-9D3BADDC0929}" type="presParOf" srcId="{82C47780-F6F1-4A8D-BDA9-249648B592B2}" destId="{1C3CCEA9-0CD2-42A1-A3A6-E5911FA57212}" srcOrd="6" destOrd="0" presId="urn:microsoft.com/office/officeart/2011/layout/CircleProcess"/>
    <dgm:cxn modelId="{3EC657DF-16B5-4AB7-8670-38FED44BE2D8}" type="presParOf" srcId="{1C3CCEA9-0CD2-42A1-A3A6-E5911FA57212}" destId="{0C4BE1D6-1B91-4E1D-AFE2-787AB448BFA0}" srcOrd="0" destOrd="0" presId="urn:microsoft.com/office/officeart/2011/layout/CircleProcess"/>
    <dgm:cxn modelId="{8A66D981-B3E9-4EE8-AF54-9CB33CA4EA0E}" type="presParOf" srcId="{82C47780-F6F1-4A8D-BDA9-249648B592B2}" destId="{4ED5F559-D49C-4A92-86AD-C92DCDFE9010}" srcOrd="7" destOrd="0" presId="urn:microsoft.com/office/officeart/2011/layout/CircleProcess"/>
    <dgm:cxn modelId="{C5A56FD7-51D9-4304-B478-A43E82DE3553}" type="presParOf" srcId="{4ED5F559-D49C-4A92-86AD-C92DCDFE9010}" destId="{0C367675-5F4C-42EF-B455-8E45A4DF5163}" srcOrd="0" destOrd="0" presId="urn:microsoft.com/office/officeart/2011/layout/CircleProcess"/>
    <dgm:cxn modelId="{4DEFE403-242D-4AEE-AFA9-A105E4606817}" type="presParOf" srcId="{82C47780-F6F1-4A8D-BDA9-249648B592B2}" destId="{D26DEA5D-AD64-4572-A19D-FA842E88AABE}"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A9CDE4-2C77-47CD-B5C8-4F19318BFC0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04832C28-18CF-4630-BFE4-C741DC83B8AA}">
      <dgm:prSet phldrT="[Text]" custT="1"/>
      <dgm:spPr>
        <a:solidFill>
          <a:srgbClr val="F5F8EF"/>
        </a:solidFill>
      </dgm:spPr>
      <dgm:t>
        <a:bodyPr/>
        <a:lstStyle/>
        <a:p>
          <a:r>
            <a:rPr lang="en-US" sz="1100">
              <a:solidFill>
                <a:schemeClr val="tx1"/>
              </a:solidFill>
            </a:rPr>
            <a:t>2019/20</a:t>
          </a:r>
        </a:p>
        <a:p>
          <a:r>
            <a:rPr lang="en-US" sz="1100">
              <a:solidFill>
                <a:schemeClr val="tx1"/>
              </a:solidFill>
            </a:rPr>
            <a:t>30.3%</a:t>
          </a:r>
          <a:endParaRPr lang="en-GB" sz="1100">
            <a:solidFill>
              <a:schemeClr val="tx1"/>
            </a:solidFill>
          </a:endParaRPr>
        </a:p>
      </dgm:t>
    </dgm:pt>
    <dgm:pt modelId="{2F65549A-DD9A-491C-8D30-616773902821}" type="parTrans" cxnId="{66E50E63-BFB6-4EED-89AC-CDE60C2AA71C}">
      <dgm:prSet/>
      <dgm:spPr/>
      <dgm:t>
        <a:bodyPr/>
        <a:lstStyle/>
        <a:p>
          <a:endParaRPr lang="en-GB" sz="1100">
            <a:solidFill>
              <a:schemeClr val="tx1"/>
            </a:solidFill>
          </a:endParaRPr>
        </a:p>
      </dgm:t>
    </dgm:pt>
    <dgm:pt modelId="{304E6EF4-74D7-4F6F-A503-D99497D9C752}" type="sibTrans" cxnId="{66E50E63-BFB6-4EED-89AC-CDE60C2AA71C}">
      <dgm:prSet/>
      <dgm:spPr/>
      <dgm:t>
        <a:bodyPr/>
        <a:lstStyle/>
        <a:p>
          <a:endParaRPr lang="en-GB" sz="1100">
            <a:solidFill>
              <a:schemeClr val="tx1"/>
            </a:solidFill>
          </a:endParaRPr>
        </a:p>
      </dgm:t>
    </dgm:pt>
    <dgm:pt modelId="{C7220144-3CEB-4CDB-8152-3CF911C8A4D3}">
      <dgm:prSet phldrT="[Text]" custT="1"/>
      <dgm:spPr>
        <a:solidFill>
          <a:srgbClr val="F9F5EE"/>
        </a:solidFill>
      </dgm:spPr>
      <dgm:t>
        <a:bodyPr/>
        <a:lstStyle/>
        <a:p>
          <a:r>
            <a:rPr lang="en-US" sz="1100">
              <a:solidFill>
                <a:schemeClr val="tx1"/>
              </a:solidFill>
            </a:rPr>
            <a:t>2021/22</a:t>
          </a:r>
        </a:p>
        <a:p>
          <a:r>
            <a:rPr lang="en-GB" sz="1100">
              <a:solidFill>
                <a:schemeClr val="tx1"/>
              </a:solidFill>
            </a:rPr>
            <a:t>40.2%</a:t>
          </a:r>
        </a:p>
      </dgm:t>
    </dgm:pt>
    <dgm:pt modelId="{78073E1E-DBE4-4996-BDC4-40C7DAD54073}" type="parTrans" cxnId="{FF329920-C15A-47B6-9BF8-5C7E2724C484}">
      <dgm:prSet/>
      <dgm:spPr/>
      <dgm:t>
        <a:bodyPr/>
        <a:lstStyle/>
        <a:p>
          <a:endParaRPr lang="en-GB" sz="1100">
            <a:solidFill>
              <a:schemeClr val="tx1"/>
            </a:solidFill>
          </a:endParaRPr>
        </a:p>
      </dgm:t>
    </dgm:pt>
    <dgm:pt modelId="{18E244A0-948A-41AB-BFE5-7C8725858037}" type="sibTrans" cxnId="{FF329920-C15A-47B6-9BF8-5C7E2724C484}">
      <dgm:prSet/>
      <dgm:spPr/>
      <dgm:t>
        <a:bodyPr/>
        <a:lstStyle/>
        <a:p>
          <a:endParaRPr lang="en-GB" sz="1100">
            <a:solidFill>
              <a:schemeClr val="tx1"/>
            </a:solidFill>
          </a:endParaRPr>
        </a:p>
      </dgm:t>
    </dgm:pt>
    <dgm:pt modelId="{AC6527B9-E5F3-4334-A1F6-D131D19CC391}">
      <dgm:prSet phldrT="[Text]" custT="1"/>
      <dgm:spPr>
        <a:solidFill>
          <a:srgbClr val="FFFFFF"/>
        </a:solidFill>
      </dgm:spPr>
      <dgm:t>
        <a:bodyPr/>
        <a:lstStyle/>
        <a:p>
          <a:r>
            <a:rPr lang="en-US" sz="1100">
              <a:solidFill>
                <a:schemeClr val="tx1"/>
              </a:solidFill>
            </a:rPr>
            <a:t>2023/24</a:t>
          </a:r>
        </a:p>
        <a:p>
          <a:r>
            <a:rPr lang="en-US" sz="1100">
              <a:solidFill>
                <a:schemeClr val="tx1"/>
              </a:solidFill>
            </a:rPr>
            <a:t>42.5%</a:t>
          </a:r>
          <a:endParaRPr lang="en-GB" sz="1100">
            <a:solidFill>
              <a:schemeClr val="tx1"/>
            </a:solidFill>
          </a:endParaRPr>
        </a:p>
      </dgm:t>
    </dgm:pt>
    <dgm:pt modelId="{849F2A3B-D014-4FEC-8A23-95BF4CE51471}" type="parTrans" cxnId="{AB5F09D5-E064-4E72-A06E-8FFCE08A8195}">
      <dgm:prSet/>
      <dgm:spPr/>
      <dgm:t>
        <a:bodyPr/>
        <a:lstStyle/>
        <a:p>
          <a:endParaRPr lang="en-GB" sz="1100">
            <a:solidFill>
              <a:schemeClr val="tx1"/>
            </a:solidFill>
          </a:endParaRPr>
        </a:p>
      </dgm:t>
    </dgm:pt>
    <dgm:pt modelId="{4BCF33AE-CDAF-4209-9266-3DAFE9E02078}" type="sibTrans" cxnId="{AB5F09D5-E064-4E72-A06E-8FFCE08A8195}">
      <dgm:prSet/>
      <dgm:spPr/>
      <dgm:t>
        <a:bodyPr/>
        <a:lstStyle/>
        <a:p>
          <a:endParaRPr lang="en-GB" sz="1100">
            <a:solidFill>
              <a:schemeClr val="tx1"/>
            </a:solidFill>
          </a:endParaRPr>
        </a:p>
      </dgm:t>
    </dgm:pt>
    <dgm:pt modelId="{82C47780-F6F1-4A8D-BDA9-249648B592B2}" type="pres">
      <dgm:prSet presAssocID="{58A9CDE4-2C77-47CD-B5C8-4F19318BFC07}" presName="Name0" presStyleCnt="0">
        <dgm:presLayoutVars>
          <dgm:chMax val="11"/>
          <dgm:chPref val="11"/>
          <dgm:dir/>
          <dgm:resizeHandles/>
        </dgm:presLayoutVars>
      </dgm:prSet>
      <dgm:spPr/>
    </dgm:pt>
    <dgm:pt modelId="{180972A4-3FE4-4071-912A-EC967F72DED4}" type="pres">
      <dgm:prSet presAssocID="{AC6527B9-E5F3-4334-A1F6-D131D19CC391}" presName="Accent3" presStyleCnt="0"/>
      <dgm:spPr/>
    </dgm:pt>
    <dgm:pt modelId="{DC516FAA-E02F-4742-A165-0F1B4DD0C8B5}" type="pres">
      <dgm:prSet presAssocID="{AC6527B9-E5F3-4334-A1F6-D131D19CC391}" presName="Accent" presStyleLbl="node1" presStyleIdx="0" presStyleCnt="3"/>
      <dgm:spPr>
        <a:solidFill>
          <a:srgbClr val="BF4D4A"/>
        </a:solidFill>
      </dgm:spPr>
    </dgm:pt>
    <dgm:pt modelId="{538C6A89-149C-49D0-B354-889C6ABC3342}" type="pres">
      <dgm:prSet presAssocID="{AC6527B9-E5F3-4334-A1F6-D131D19CC391}" presName="ParentBackground3" presStyleCnt="0"/>
      <dgm:spPr/>
    </dgm:pt>
    <dgm:pt modelId="{3FF9208E-E628-4222-98D8-6C8D72B99F62}" type="pres">
      <dgm:prSet presAssocID="{AC6527B9-E5F3-4334-A1F6-D131D19CC391}" presName="ParentBackground" presStyleLbl="fgAcc1" presStyleIdx="0" presStyleCnt="3"/>
      <dgm:spPr/>
    </dgm:pt>
    <dgm:pt modelId="{5C443108-5C6D-4A14-8EBA-3AF3AD6B7D08}" type="pres">
      <dgm:prSet presAssocID="{AC6527B9-E5F3-4334-A1F6-D131D19CC391}" presName="Parent3" presStyleLbl="revTx" presStyleIdx="0" presStyleCnt="0">
        <dgm:presLayoutVars>
          <dgm:chMax val="1"/>
          <dgm:chPref val="1"/>
          <dgm:bulletEnabled val="1"/>
        </dgm:presLayoutVars>
      </dgm:prSet>
      <dgm:spPr/>
    </dgm:pt>
    <dgm:pt modelId="{7718079D-98C0-4910-A687-2B41F2CA995A}" type="pres">
      <dgm:prSet presAssocID="{C7220144-3CEB-4CDB-8152-3CF911C8A4D3}" presName="Accent2" presStyleCnt="0"/>
      <dgm:spPr/>
    </dgm:pt>
    <dgm:pt modelId="{E06319D7-AF69-4384-A4AC-3F60F8EAD4EC}" type="pres">
      <dgm:prSet presAssocID="{C7220144-3CEB-4CDB-8152-3CF911C8A4D3}" presName="Accent" presStyleLbl="node1" presStyleIdx="1" presStyleCnt="3"/>
      <dgm:spPr>
        <a:solidFill>
          <a:srgbClr val="BD9B53"/>
        </a:solidFill>
      </dgm:spPr>
    </dgm:pt>
    <dgm:pt modelId="{B13DFC00-115D-4472-8AED-B53060970533}" type="pres">
      <dgm:prSet presAssocID="{C7220144-3CEB-4CDB-8152-3CF911C8A4D3}" presName="ParentBackground2" presStyleCnt="0"/>
      <dgm:spPr/>
    </dgm:pt>
    <dgm:pt modelId="{D04ABE9C-D28C-448C-B2B0-68E72C7FCCD8}" type="pres">
      <dgm:prSet presAssocID="{C7220144-3CEB-4CDB-8152-3CF911C8A4D3}" presName="ParentBackground" presStyleLbl="fgAcc1" presStyleIdx="1" presStyleCnt="3"/>
      <dgm:spPr/>
    </dgm:pt>
    <dgm:pt modelId="{A5F86FB8-8D3D-470F-9BF0-4CE76F940C22}" type="pres">
      <dgm:prSet presAssocID="{C7220144-3CEB-4CDB-8152-3CF911C8A4D3}" presName="Parent2" presStyleLbl="revTx" presStyleIdx="0" presStyleCnt="0">
        <dgm:presLayoutVars>
          <dgm:chMax val="1"/>
          <dgm:chPref val="1"/>
          <dgm:bulletEnabled val="1"/>
        </dgm:presLayoutVars>
      </dgm:prSet>
      <dgm:spPr/>
    </dgm:pt>
    <dgm:pt modelId="{1C3CCEA9-0CD2-42A1-A3A6-E5911FA57212}" type="pres">
      <dgm:prSet presAssocID="{04832C28-18CF-4630-BFE4-C741DC83B8AA}" presName="Accent1" presStyleCnt="0"/>
      <dgm:spPr/>
    </dgm:pt>
    <dgm:pt modelId="{0C4BE1D6-1B91-4E1D-AFE2-787AB448BFA0}" type="pres">
      <dgm:prSet presAssocID="{04832C28-18CF-4630-BFE4-C741DC83B8AA}" presName="Accent" presStyleLbl="node1" presStyleIdx="2" presStyleCnt="3"/>
      <dgm:spPr>
        <a:solidFill>
          <a:srgbClr val="9BBB59"/>
        </a:solidFill>
      </dgm:spPr>
    </dgm:pt>
    <dgm:pt modelId="{4ED5F559-D49C-4A92-86AD-C92DCDFE9010}" type="pres">
      <dgm:prSet presAssocID="{04832C28-18CF-4630-BFE4-C741DC83B8AA}" presName="ParentBackground1" presStyleCnt="0"/>
      <dgm:spPr/>
    </dgm:pt>
    <dgm:pt modelId="{0C367675-5F4C-42EF-B455-8E45A4DF5163}" type="pres">
      <dgm:prSet presAssocID="{04832C28-18CF-4630-BFE4-C741DC83B8AA}" presName="ParentBackground" presStyleLbl="fgAcc1" presStyleIdx="2" presStyleCnt="3"/>
      <dgm:spPr/>
    </dgm:pt>
    <dgm:pt modelId="{D26DEA5D-AD64-4572-A19D-FA842E88AABE}" type="pres">
      <dgm:prSet presAssocID="{04832C28-18CF-4630-BFE4-C741DC83B8AA}" presName="Parent1" presStyleLbl="revTx" presStyleIdx="0" presStyleCnt="0">
        <dgm:presLayoutVars>
          <dgm:chMax val="1"/>
          <dgm:chPref val="1"/>
          <dgm:bulletEnabled val="1"/>
        </dgm:presLayoutVars>
      </dgm:prSet>
      <dgm:spPr/>
    </dgm:pt>
  </dgm:ptLst>
  <dgm:cxnLst>
    <dgm:cxn modelId="{723C7D07-A7D7-49DA-97CD-42D1DB1CF241}" type="presOf" srcId="{04832C28-18CF-4630-BFE4-C741DC83B8AA}" destId="{0C367675-5F4C-42EF-B455-8E45A4DF5163}" srcOrd="0" destOrd="0" presId="urn:microsoft.com/office/officeart/2011/layout/CircleProcess"/>
    <dgm:cxn modelId="{A5293220-7B91-416C-8441-4655DA64BCBE}" type="presOf" srcId="{C7220144-3CEB-4CDB-8152-3CF911C8A4D3}" destId="{D04ABE9C-D28C-448C-B2B0-68E72C7FCCD8}" srcOrd="0" destOrd="0" presId="urn:microsoft.com/office/officeart/2011/layout/CircleProcess"/>
    <dgm:cxn modelId="{20657F20-3DC5-49F8-981A-D97E9942AA45}" type="presOf" srcId="{04832C28-18CF-4630-BFE4-C741DC83B8AA}" destId="{D26DEA5D-AD64-4572-A19D-FA842E88AABE}" srcOrd="1" destOrd="0" presId="urn:microsoft.com/office/officeart/2011/layout/CircleProcess"/>
    <dgm:cxn modelId="{FF329920-C15A-47B6-9BF8-5C7E2724C484}" srcId="{58A9CDE4-2C77-47CD-B5C8-4F19318BFC07}" destId="{C7220144-3CEB-4CDB-8152-3CF911C8A4D3}" srcOrd="1" destOrd="0" parTransId="{78073E1E-DBE4-4996-BDC4-40C7DAD54073}" sibTransId="{18E244A0-948A-41AB-BFE5-7C8725858037}"/>
    <dgm:cxn modelId="{66E50E63-BFB6-4EED-89AC-CDE60C2AA71C}" srcId="{58A9CDE4-2C77-47CD-B5C8-4F19318BFC07}" destId="{04832C28-18CF-4630-BFE4-C741DC83B8AA}" srcOrd="0" destOrd="0" parTransId="{2F65549A-DD9A-491C-8D30-616773902821}" sibTransId="{304E6EF4-74D7-4F6F-A503-D99497D9C752}"/>
    <dgm:cxn modelId="{AA933C68-7850-4ADC-A00C-3665092FEDCA}" type="presOf" srcId="{58A9CDE4-2C77-47CD-B5C8-4F19318BFC07}" destId="{82C47780-F6F1-4A8D-BDA9-249648B592B2}" srcOrd="0" destOrd="0" presId="urn:microsoft.com/office/officeart/2011/layout/CircleProcess"/>
    <dgm:cxn modelId="{178EFF6A-ACAB-4CDA-8DCD-14A9C959C271}" type="presOf" srcId="{AC6527B9-E5F3-4334-A1F6-D131D19CC391}" destId="{5C443108-5C6D-4A14-8EBA-3AF3AD6B7D08}" srcOrd="1" destOrd="0" presId="urn:microsoft.com/office/officeart/2011/layout/CircleProcess"/>
    <dgm:cxn modelId="{AB5F09D5-E064-4E72-A06E-8FFCE08A8195}" srcId="{58A9CDE4-2C77-47CD-B5C8-4F19318BFC07}" destId="{AC6527B9-E5F3-4334-A1F6-D131D19CC391}" srcOrd="2" destOrd="0" parTransId="{849F2A3B-D014-4FEC-8A23-95BF4CE51471}" sibTransId="{4BCF33AE-CDAF-4209-9266-3DAFE9E02078}"/>
    <dgm:cxn modelId="{116FD1E7-55D8-48AC-8DA7-C73987BCE1B2}" type="presOf" srcId="{C7220144-3CEB-4CDB-8152-3CF911C8A4D3}" destId="{A5F86FB8-8D3D-470F-9BF0-4CE76F940C22}" srcOrd="1" destOrd="0" presId="urn:microsoft.com/office/officeart/2011/layout/CircleProcess"/>
    <dgm:cxn modelId="{2C0217ED-8287-43E4-B2E4-2A59D130A889}" type="presOf" srcId="{AC6527B9-E5F3-4334-A1F6-D131D19CC391}" destId="{3FF9208E-E628-4222-98D8-6C8D72B99F62}" srcOrd="0" destOrd="0" presId="urn:microsoft.com/office/officeart/2011/layout/CircleProcess"/>
    <dgm:cxn modelId="{60D81BF1-2440-4D27-9E33-CB3076561AD7}" type="presParOf" srcId="{82C47780-F6F1-4A8D-BDA9-249648B592B2}" destId="{180972A4-3FE4-4071-912A-EC967F72DED4}" srcOrd="0" destOrd="0" presId="urn:microsoft.com/office/officeart/2011/layout/CircleProcess"/>
    <dgm:cxn modelId="{A2170DC0-CC19-4046-A1C3-C6E6B267739F}" type="presParOf" srcId="{180972A4-3FE4-4071-912A-EC967F72DED4}" destId="{DC516FAA-E02F-4742-A165-0F1B4DD0C8B5}" srcOrd="0" destOrd="0" presId="urn:microsoft.com/office/officeart/2011/layout/CircleProcess"/>
    <dgm:cxn modelId="{4D14CEC9-6DF2-4568-B21A-7B51E1CAA0BB}" type="presParOf" srcId="{82C47780-F6F1-4A8D-BDA9-249648B592B2}" destId="{538C6A89-149C-49D0-B354-889C6ABC3342}" srcOrd="1" destOrd="0" presId="urn:microsoft.com/office/officeart/2011/layout/CircleProcess"/>
    <dgm:cxn modelId="{D0818320-9CF0-4337-AB5D-7DAA33CB1E9B}" type="presParOf" srcId="{538C6A89-149C-49D0-B354-889C6ABC3342}" destId="{3FF9208E-E628-4222-98D8-6C8D72B99F62}" srcOrd="0" destOrd="0" presId="urn:microsoft.com/office/officeart/2011/layout/CircleProcess"/>
    <dgm:cxn modelId="{D927E124-EBDF-4F94-B496-63AEE40ECA24}" type="presParOf" srcId="{82C47780-F6F1-4A8D-BDA9-249648B592B2}" destId="{5C443108-5C6D-4A14-8EBA-3AF3AD6B7D08}" srcOrd="2" destOrd="0" presId="urn:microsoft.com/office/officeart/2011/layout/CircleProcess"/>
    <dgm:cxn modelId="{17FDB1E4-01DB-47DE-AEFC-F84613B4FF57}" type="presParOf" srcId="{82C47780-F6F1-4A8D-BDA9-249648B592B2}" destId="{7718079D-98C0-4910-A687-2B41F2CA995A}" srcOrd="3" destOrd="0" presId="urn:microsoft.com/office/officeart/2011/layout/CircleProcess"/>
    <dgm:cxn modelId="{3A8A299C-F7CB-458C-913E-980E84718554}" type="presParOf" srcId="{7718079D-98C0-4910-A687-2B41F2CA995A}" destId="{E06319D7-AF69-4384-A4AC-3F60F8EAD4EC}" srcOrd="0" destOrd="0" presId="urn:microsoft.com/office/officeart/2011/layout/CircleProcess"/>
    <dgm:cxn modelId="{97BF90F3-3368-4B49-981C-4B9425C7715F}" type="presParOf" srcId="{82C47780-F6F1-4A8D-BDA9-249648B592B2}" destId="{B13DFC00-115D-4472-8AED-B53060970533}" srcOrd="4" destOrd="0" presId="urn:microsoft.com/office/officeart/2011/layout/CircleProcess"/>
    <dgm:cxn modelId="{98F692A5-60DE-4522-8A60-67D9C3C1CF24}" type="presParOf" srcId="{B13DFC00-115D-4472-8AED-B53060970533}" destId="{D04ABE9C-D28C-448C-B2B0-68E72C7FCCD8}" srcOrd="0" destOrd="0" presId="urn:microsoft.com/office/officeart/2011/layout/CircleProcess"/>
    <dgm:cxn modelId="{629E0E7E-7E8F-4FBD-A2B8-9A6F6B63243C}" type="presParOf" srcId="{82C47780-F6F1-4A8D-BDA9-249648B592B2}" destId="{A5F86FB8-8D3D-470F-9BF0-4CE76F940C22}" srcOrd="5" destOrd="0" presId="urn:microsoft.com/office/officeart/2011/layout/CircleProcess"/>
    <dgm:cxn modelId="{A44A097A-24A5-4A88-AF81-9D3BADDC0929}" type="presParOf" srcId="{82C47780-F6F1-4A8D-BDA9-249648B592B2}" destId="{1C3CCEA9-0CD2-42A1-A3A6-E5911FA57212}" srcOrd="6" destOrd="0" presId="urn:microsoft.com/office/officeart/2011/layout/CircleProcess"/>
    <dgm:cxn modelId="{3EC657DF-16B5-4AB7-8670-38FED44BE2D8}" type="presParOf" srcId="{1C3CCEA9-0CD2-42A1-A3A6-E5911FA57212}" destId="{0C4BE1D6-1B91-4E1D-AFE2-787AB448BFA0}" srcOrd="0" destOrd="0" presId="urn:microsoft.com/office/officeart/2011/layout/CircleProcess"/>
    <dgm:cxn modelId="{8A66D981-B3E9-4EE8-AF54-9CB33CA4EA0E}" type="presParOf" srcId="{82C47780-F6F1-4A8D-BDA9-249648B592B2}" destId="{4ED5F559-D49C-4A92-86AD-C92DCDFE9010}" srcOrd="7" destOrd="0" presId="urn:microsoft.com/office/officeart/2011/layout/CircleProcess"/>
    <dgm:cxn modelId="{C5A56FD7-51D9-4304-B478-A43E82DE3553}" type="presParOf" srcId="{4ED5F559-D49C-4A92-86AD-C92DCDFE9010}" destId="{0C367675-5F4C-42EF-B455-8E45A4DF5163}" srcOrd="0" destOrd="0" presId="urn:microsoft.com/office/officeart/2011/layout/CircleProcess"/>
    <dgm:cxn modelId="{4DEFE403-242D-4AEE-AFA9-A105E4606817}" type="presParOf" srcId="{82C47780-F6F1-4A8D-BDA9-249648B592B2}" destId="{D26DEA5D-AD64-4572-A19D-FA842E88AABE}"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74CE59-31FC-4978-AF17-0A05306D90C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0934B51E-F36A-4C37-BF0F-7587F7CD9FB4}">
      <dgm:prSet phldrT="[Text]"/>
      <dgm:spPr/>
      <dgm:t>
        <a:bodyPr/>
        <a:lstStyle/>
        <a:p>
          <a:r>
            <a:rPr lang="en-GB" b="0" dirty="0"/>
            <a:t>2015:</a:t>
          </a:r>
        </a:p>
        <a:p>
          <a:r>
            <a:rPr lang="en-GB" b="0" dirty="0"/>
            <a:t>3%</a:t>
          </a:r>
        </a:p>
      </dgm:t>
    </dgm:pt>
    <dgm:pt modelId="{2473B11A-00A0-4F84-9884-C9AA32E08A26}" type="parTrans" cxnId="{7D935581-2048-46B9-A7AB-69CCB1955143}">
      <dgm:prSet/>
      <dgm:spPr/>
      <dgm:t>
        <a:bodyPr/>
        <a:lstStyle/>
        <a:p>
          <a:endParaRPr lang="en-GB" b="1"/>
        </a:p>
      </dgm:t>
    </dgm:pt>
    <dgm:pt modelId="{76F385C4-3C1A-4CB6-9223-EFAEF22E7AAF}" type="sibTrans" cxnId="{7D935581-2048-46B9-A7AB-69CCB1955143}">
      <dgm:prSet/>
      <dgm:spPr/>
      <dgm:t>
        <a:bodyPr/>
        <a:lstStyle/>
        <a:p>
          <a:endParaRPr lang="en-GB" b="1"/>
        </a:p>
      </dgm:t>
    </dgm:pt>
    <dgm:pt modelId="{54CE2AF6-871A-417D-B4C5-51F0E92FCF18}">
      <dgm:prSet phldrT="[Text]"/>
      <dgm:spPr/>
      <dgm:t>
        <a:bodyPr/>
        <a:lstStyle/>
        <a:p>
          <a:r>
            <a:rPr lang="en-GB" b="0"/>
            <a:t>2017: </a:t>
          </a:r>
        </a:p>
        <a:p>
          <a:r>
            <a:rPr lang="en-GB" b="0"/>
            <a:t>8%</a:t>
          </a:r>
        </a:p>
      </dgm:t>
    </dgm:pt>
    <dgm:pt modelId="{EF01ED6A-4716-476E-9151-5881B847E5BB}" type="parTrans" cxnId="{C7C3D09F-6E29-4077-960E-191C588C83A6}">
      <dgm:prSet/>
      <dgm:spPr/>
      <dgm:t>
        <a:bodyPr/>
        <a:lstStyle/>
        <a:p>
          <a:endParaRPr lang="en-GB" b="1"/>
        </a:p>
      </dgm:t>
    </dgm:pt>
    <dgm:pt modelId="{C8172757-4DCE-4B3B-8BC9-1A0091D79F0E}" type="sibTrans" cxnId="{C7C3D09F-6E29-4077-960E-191C588C83A6}">
      <dgm:prSet/>
      <dgm:spPr/>
      <dgm:t>
        <a:bodyPr/>
        <a:lstStyle/>
        <a:p>
          <a:endParaRPr lang="en-GB" b="1"/>
        </a:p>
      </dgm:t>
    </dgm:pt>
    <dgm:pt modelId="{1FBF40CE-8D53-4C03-95C9-6877BB189A0E}">
      <dgm:prSet phldrT="[Text]"/>
      <dgm:spPr/>
      <dgm:t>
        <a:bodyPr/>
        <a:lstStyle/>
        <a:p>
          <a:r>
            <a:rPr lang="en-GB" b="0" dirty="0"/>
            <a:t>2021: </a:t>
          </a:r>
        </a:p>
        <a:p>
          <a:r>
            <a:rPr lang="en-GB" b="0" dirty="0"/>
            <a:t>12%</a:t>
          </a:r>
        </a:p>
      </dgm:t>
    </dgm:pt>
    <dgm:pt modelId="{09DF55E9-99F4-4DD5-A67A-6869954C2838}" type="parTrans" cxnId="{BCC8E79B-1B10-4CC5-8B2C-33C9443B11F3}">
      <dgm:prSet/>
      <dgm:spPr/>
      <dgm:t>
        <a:bodyPr/>
        <a:lstStyle/>
        <a:p>
          <a:endParaRPr lang="en-GB" b="1"/>
        </a:p>
      </dgm:t>
    </dgm:pt>
    <dgm:pt modelId="{7AE85F00-F0FF-4F72-B307-513B5FBF9672}" type="sibTrans" cxnId="{BCC8E79B-1B10-4CC5-8B2C-33C9443B11F3}">
      <dgm:prSet/>
      <dgm:spPr/>
      <dgm:t>
        <a:bodyPr/>
        <a:lstStyle/>
        <a:p>
          <a:endParaRPr lang="en-GB" b="1"/>
        </a:p>
      </dgm:t>
    </dgm:pt>
    <dgm:pt modelId="{D75BD792-BC29-4395-96BF-245D9827AD8F}">
      <dgm:prSet phldrT="[Text]"/>
      <dgm:spPr/>
      <dgm:t>
        <a:bodyPr/>
        <a:lstStyle/>
        <a:p>
          <a:r>
            <a:rPr lang="en-GB" b="0"/>
            <a:t>2025: 9%</a:t>
          </a:r>
          <a:endParaRPr lang="en-GB" b="0" dirty="0"/>
        </a:p>
      </dgm:t>
    </dgm:pt>
    <dgm:pt modelId="{16BAC240-EBAF-46E8-A07E-ADA2DBDC5471}" type="parTrans" cxnId="{0C1A0EA7-E4A6-4A7F-BF1E-B35E7C50E74C}">
      <dgm:prSet/>
      <dgm:spPr/>
      <dgm:t>
        <a:bodyPr/>
        <a:lstStyle/>
        <a:p>
          <a:endParaRPr lang="en-GB"/>
        </a:p>
      </dgm:t>
    </dgm:pt>
    <dgm:pt modelId="{F62DA181-87B2-4046-8804-2B7916146E86}" type="sibTrans" cxnId="{0C1A0EA7-E4A6-4A7F-BF1E-B35E7C50E74C}">
      <dgm:prSet/>
      <dgm:spPr/>
      <dgm:t>
        <a:bodyPr/>
        <a:lstStyle/>
        <a:p>
          <a:endParaRPr lang="en-GB"/>
        </a:p>
      </dgm:t>
    </dgm:pt>
    <dgm:pt modelId="{C68BE2F2-75EA-45AD-9D7C-4A028D0B0F74}" type="pres">
      <dgm:prSet presAssocID="{3574CE59-31FC-4978-AF17-0A05306D90C0}" presName="Name0" presStyleCnt="0">
        <dgm:presLayoutVars>
          <dgm:chMax val="11"/>
          <dgm:chPref val="11"/>
          <dgm:dir/>
          <dgm:resizeHandles/>
        </dgm:presLayoutVars>
      </dgm:prSet>
      <dgm:spPr/>
    </dgm:pt>
    <dgm:pt modelId="{331697E5-4654-4603-B497-F1B919D29688}" type="pres">
      <dgm:prSet presAssocID="{D75BD792-BC29-4395-96BF-245D9827AD8F}" presName="Accent4" presStyleCnt="0"/>
      <dgm:spPr/>
    </dgm:pt>
    <dgm:pt modelId="{DB7AB224-8E3C-48B3-964D-FF9CEF8F8EC8}" type="pres">
      <dgm:prSet presAssocID="{D75BD792-BC29-4395-96BF-245D9827AD8F}" presName="Accent" presStyleLbl="node1" presStyleIdx="0" presStyleCnt="4"/>
      <dgm:spPr/>
    </dgm:pt>
    <dgm:pt modelId="{296131A0-4156-4329-9F11-0BCD43BA56D8}" type="pres">
      <dgm:prSet presAssocID="{D75BD792-BC29-4395-96BF-245D9827AD8F}" presName="ParentBackground4" presStyleCnt="0"/>
      <dgm:spPr/>
    </dgm:pt>
    <dgm:pt modelId="{EEF86012-2728-4A51-8D35-FFA2D608EC86}" type="pres">
      <dgm:prSet presAssocID="{D75BD792-BC29-4395-96BF-245D9827AD8F}" presName="ParentBackground" presStyleLbl="fgAcc1" presStyleIdx="0" presStyleCnt="4"/>
      <dgm:spPr/>
    </dgm:pt>
    <dgm:pt modelId="{47637D47-89C9-4CCF-B7C5-953F4CD76F42}" type="pres">
      <dgm:prSet presAssocID="{D75BD792-BC29-4395-96BF-245D9827AD8F}" presName="Parent4" presStyleLbl="revTx" presStyleIdx="0" presStyleCnt="0">
        <dgm:presLayoutVars>
          <dgm:chMax val="1"/>
          <dgm:chPref val="1"/>
          <dgm:bulletEnabled val="1"/>
        </dgm:presLayoutVars>
      </dgm:prSet>
      <dgm:spPr/>
    </dgm:pt>
    <dgm:pt modelId="{383D3CBE-FCEF-4B90-B09D-9980208EACDC}" type="pres">
      <dgm:prSet presAssocID="{1FBF40CE-8D53-4C03-95C9-6877BB189A0E}" presName="Accent3" presStyleCnt="0"/>
      <dgm:spPr/>
    </dgm:pt>
    <dgm:pt modelId="{FA30A66C-897E-4C67-ACA0-7D22570CCF37}" type="pres">
      <dgm:prSet presAssocID="{1FBF40CE-8D53-4C03-95C9-6877BB189A0E}" presName="Accent" presStyleLbl="node1" presStyleIdx="1" presStyleCnt="4"/>
      <dgm:spPr/>
    </dgm:pt>
    <dgm:pt modelId="{CBDBDB67-15CC-45A1-AB9A-21F1B20EBBE1}" type="pres">
      <dgm:prSet presAssocID="{1FBF40CE-8D53-4C03-95C9-6877BB189A0E}" presName="ParentBackground3" presStyleCnt="0"/>
      <dgm:spPr/>
    </dgm:pt>
    <dgm:pt modelId="{BA539357-D50A-4CA3-822C-A7E0FA4EBDFD}" type="pres">
      <dgm:prSet presAssocID="{1FBF40CE-8D53-4C03-95C9-6877BB189A0E}" presName="ParentBackground" presStyleLbl="fgAcc1" presStyleIdx="1" presStyleCnt="4"/>
      <dgm:spPr/>
    </dgm:pt>
    <dgm:pt modelId="{3A095EF9-6F7A-45B3-8085-75278F113DCA}" type="pres">
      <dgm:prSet presAssocID="{1FBF40CE-8D53-4C03-95C9-6877BB189A0E}" presName="Parent3" presStyleLbl="revTx" presStyleIdx="0" presStyleCnt="0">
        <dgm:presLayoutVars>
          <dgm:chMax val="1"/>
          <dgm:chPref val="1"/>
          <dgm:bulletEnabled val="1"/>
        </dgm:presLayoutVars>
      </dgm:prSet>
      <dgm:spPr/>
    </dgm:pt>
    <dgm:pt modelId="{2C6D042F-67E5-4E8B-B6AA-1670B567CED3}" type="pres">
      <dgm:prSet presAssocID="{54CE2AF6-871A-417D-B4C5-51F0E92FCF18}" presName="Accent2" presStyleCnt="0"/>
      <dgm:spPr/>
    </dgm:pt>
    <dgm:pt modelId="{BB4ECCC3-4D1C-4869-B422-CC3A13E5623D}" type="pres">
      <dgm:prSet presAssocID="{54CE2AF6-871A-417D-B4C5-51F0E92FCF18}" presName="Accent" presStyleLbl="node1" presStyleIdx="2" presStyleCnt="4"/>
      <dgm:spPr/>
    </dgm:pt>
    <dgm:pt modelId="{B18EC202-1536-4F7E-82DC-C55F5D715612}" type="pres">
      <dgm:prSet presAssocID="{54CE2AF6-871A-417D-B4C5-51F0E92FCF18}" presName="ParentBackground2" presStyleCnt="0"/>
      <dgm:spPr/>
    </dgm:pt>
    <dgm:pt modelId="{95468F58-D448-4CEC-AFF4-090258E48DBD}" type="pres">
      <dgm:prSet presAssocID="{54CE2AF6-871A-417D-B4C5-51F0E92FCF18}" presName="ParentBackground" presStyleLbl="fgAcc1" presStyleIdx="2" presStyleCnt="4"/>
      <dgm:spPr/>
    </dgm:pt>
    <dgm:pt modelId="{0F0FF118-B932-4F56-8EBC-6C33F1282993}" type="pres">
      <dgm:prSet presAssocID="{54CE2AF6-871A-417D-B4C5-51F0E92FCF18}" presName="Parent2" presStyleLbl="revTx" presStyleIdx="0" presStyleCnt="0">
        <dgm:presLayoutVars>
          <dgm:chMax val="1"/>
          <dgm:chPref val="1"/>
          <dgm:bulletEnabled val="1"/>
        </dgm:presLayoutVars>
      </dgm:prSet>
      <dgm:spPr/>
    </dgm:pt>
    <dgm:pt modelId="{E671699B-466C-47E0-A601-28762574257C}" type="pres">
      <dgm:prSet presAssocID="{0934B51E-F36A-4C37-BF0F-7587F7CD9FB4}" presName="Accent1" presStyleCnt="0"/>
      <dgm:spPr/>
    </dgm:pt>
    <dgm:pt modelId="{1F841632-C73C-41CF-8636-57AF792C9C1F}" type="pres">
      <dgm:prSet presAssocID="{0934B51E-F36A-4C37-BF0F-7587F7CD9FB4}" presName="Accent" presStyleLbl="node1" presStyleIdx="3" presStyleCnt="4"/>
      <dgm:spPr/>
    </dgm:pt>
    <dgm:pt modelId="{7D0F87EF-6E45-4660-AA76-055AC0A7192B}" type="pres">
      <dgm:prSet presAssocID="{0934B51E-F36A-4C37-BF0F-7587F7CD9FB4}" presName="ParentBackground1" presStyleCnt="0"/>
      <dgm:spPr/>
    </dgm:pt>
    <dgm:pt modelId="{531AFFE3-5980-49FA-993A-7CDB011F5649}" type="pres">
      <dgm:prSet presAssocID="{0934B51E-F36A-4C37-BF0F-7587F7CD9FB4}" presName="ParentBackground" presStyleLbl="fgAcc1" presStyleIdx="3" presStyleCnt="4"/>
      <dgm:spPr/>
    </dgm:pt>
    <dgm:pt modelId="{C7B12585-D753-42F3-9A30-C765405A98E9}" type="pres">
      <dgm:prSet presAssocID="{0934B51E-F36A-4C37-BF0F-7587F7CD9FB4}" presName="Parent1" presStyleLbl="revTx" presStyleIdx="0" presStyleCnt="0">
        <dgm:presLayoutVars>
          <dgm:chMax val="1"/>
          <dgm:chPref val="1"/>
          <dgm:bulletEnabled val="1"/>
        </dgm:presLayoutVars>
      </dgm:prSet>
      <dgm:spPr/>
    </dgm:pt>
  </dgm:ptLst>
  <dgm:cxnLst>
    <dgm:cxn modelId="{CBE6D42C-712C-4889-9FF9-E8DAC8F2952F}" type="presOf" srcId="{1FBF40CE-8D53-4C03-95C9-6877BB189A0E}" destId="{BA539357-D50A-4CA3-822C-A7E0FA4EBDFD}" srcOrd="0" destOrd="0" presId="urn:microsoft.com/office/officeart/2011/layout/CircleProcess"/>
    <dgm:cxn modelId="{6F301B61-773E-465C-9143-7D9891BF2502}" type="presOf" srcId="{54CE2AF6-871A-417D-B4C5-51F0E92FCF18}" destId="{95468F58-D448-4CEC-AFF4-090258E48DBD}" srcOrd="0" destOrd="0" presId="urn:microsoft.com/office/officeart/2011/layout/CircleProcess"/>
    <dgm:cxn modelId="{D2A5CD49-A429-4289-A8F6-EE61B0B6674D}" type="presOf" srcId="{D75BD792-BC29-4395-96BF-245D9827AD8F}" destId="{EEF86012-2728-4A51-8D35-FFA2D608EC86}" srcOrd="0" destOrd="0" presId="urn:microsoft.com/office/officeart/2011/layout/CircleProcess"/>
    <dgm:cxn modelId="{CF27D15A-A6B2-4F69-8589-66A4F9A17A7B}" type="presOf" srcId="{1FBF40CE-8D53-4C03-95C9-6877BB189A0E}" destId="{3A095EF9-6F7A-45B3-8085-75278F113DCA}" srcOrd="1" destOrd="0" presId="urn:microsoft.com/office/officeart/2011/layout/CircleProcess"/>
    <dgm:cxn modelId="{7D935581-2048-46B9-A7AB-69CCB1955143}" srcId="{3574CE59-31FC-4978-AF17-0A05306D90C0}" destId="{0934B51E-F36A-4C37-BF0F-7587F7CD9FB4}" srcOrd="0" destOrd="0" parTransId="{2473B11A-00A0-4F84-9884-C9AA32E08A26}" sibTransId="{76F385C4-3C1A-4CB6-9223-EFAEF22E7AAF}"/>
    <dgm:cxn modelId="{63445985-1E72-4317-8CAB-F6935155E53F}" type="presOf" srcId="{0934B51E-F36A-4C37-BF0F-7587F7CD9FB4}" destId="{C7B12585-D753-42F3-9A30-C765405A98E9}" srcOrd="1" destOrd="0" presId="urn:microsoft.com/office/officeart/2011/layout/CircleProcess"/>
    <dgm:cxn modelId="{7202518C-74C6-4642-8402-C8E70004388B}" type="presOf" srcId="{3574CE59-31FC-4978-AF17-0A05306D90C0}" destId="{C68BE2F2-75EA-45AD-9D7C-4A028D0B0F74}" srcOrd="0" destOrd="0" presId="urn:microsoft.com/office/officeart/2011/layout/CircleProcess"/>
    <dgm:cxn modelId="{3BEB0B98-0431-4F68-8F8E-40C8F06EB76D}" type="presOf" srcId="{54CE2AF6-871A-417D-B4C5-51F0E92FCF18}" destId="{0F0FF118-B932-4F56-8EBC-6C33F1282993}" srcOrd="1" destOrd="0" presId="urn:microsoft.com/office/officeart/2011/layout/CircleProcess"/>
    <dgm:cxn modelId="{BCC8E79B-1B10-4CC5-8B2C-33C9443B11F3}" srcId="{3574CE59-31FC-4978-AF17-0A05306D90C0}" destId="{1FBF40CE-8D53-4C03-95C9-6877BB189A0E}" srcOrd="2" destOrd="0" parTransId="{09DF55E9-99F4-4DD5-A67A-6869954C2838}" sibTransId="{7AE85F00-F0FF-4F72-B307-513B5FBF9672}"/>
    <dgm:cxn modelId="{FA7CAD9C-47EC-4930-9404-500956F685B1}" type="presOf" srcId="{0934B51E-F36A-4C37-BF0F-7587F7CD9FB4}" destId="{531AFFE3-5980-49FA-993A-7CDB011F5649}" srcOrd="0" destOrd="0" presId="urn:microsoft.com/office/officeart/2011/layout/CircleProcess"/>
    <dgm:cxn modelId="{C7C3D09F-6E29-4077-960E-191C588C83A6}" srcId="{3574CE59-31FC-4978-AF17-0A05306D90C0}" destId="{54CE2AF6-871A-417D-B4C5-51F0E92FCF18}" srcOrd="1" destOrd="0" parTransId="{EF01ED6A-4716-476E-9151-5881B847E5BB}" sibTransId="{C8172757-4DCE-4B3B-8BC9-1A0091D79F0E}"/>
    <dgm:cxn modelId="{0C1A0EA7-E4A6-4A7F-BF1E-B35E7C50E74C}" srcId="{3574CE59-31FC-4978-AF17-0A05306D90C0}" destId="{D75BD792-BC29-4395-96BF-245D9827AD8F}" srcOrd="3" destOrd="0" parTransId="{16BAC240-EBAF-46E8-A07E-ADA2DBDC5471}" sibTransId="{F62DA181-87B2-4046-8804-2B7916146E86}"/>
    <dgm:cxn modelId="{92A300AE-C794-4F4A-9030-AEF31D5B5915}" type="presOf" srcId="{D75BD792-BC29-4395-96BF-245D9827AD8F}" destId="{47637D47-89C9-4CCF-B7C5-953F4CD76F42}" srcOrd="1" destOrd="0" presId="urn:microsoft.com/office/officeart/2011/layout/CircleProcess"/>
    <dgm:cxn modelId="{815DBAEA-9A91-4AEA-988A-650F73A283D3}" type="presParOf" srcId="{C68BE2F2-75EA-45AD-9D7C-4A028D0B0F74}" destId="{331697E5-4654-4603-B497-F1B919D29688}" srcOrd="0" destOrd="0" presId="urn:microsoft.com/office/officeart/2011/layout/CircleProcess"/>
    <dgm:cxn modelId="{7D5625E4-D849-454A-9556-E1E1C1EE3CE1}" type="presParOf" srcId="{331697E5-4654-4603-B497-F1B919D29688}" destId="{DB7AB224-8E3C-48B3-964D-FF9CEF8F8EC8}" srcOrd="0" destOrd="0" presId="urn:microsoft.com/office/officeart/2011/layout/CircleProcess"/>
    <dgm:cxn modelId="{A6872851-DF70-4D91-BAA4-446BD34D2354}" type="presParOf" srcId="{C68BE2F2-75EA-45AD-9D7C-4A028D0B0F74}" destId="{296131A0-4156-4329-9F11-0BCD43BA56D8}" srcOrd="1" destOrd="0" presId="urn:microsoft.com/office/officeart/2011/layout/CircleProcess"/>
    <dgm:cxn modelId="{81D6B2AC-22AC-465E-BA94-585A84A7A156}" type="presParOf" srcId="{296131A0-4156-4329-9F11-0BCD43BA56D8}" destId="{EEF86012-2728-4A51-8D35-FFA2D608EC86}" srcOrd="0" destOrd="0" presId="urn:microsoft.com/office/officeart/2011/layout/CircleProcess"/>
    <dgm:cxn modelId="{480CEEBD-2497-47D3-83EE-D1EA98BEA19B}" type="presParOf" srcId="{C68BE2F2-75EA-45AD-9D7C-4A028D0B0F74}" destId="{47637D47-89C9-4CCF-B7C5-953F4CD76F42}" srcOrd="2" destOrd="0" presId="urn:microsoft.com/office/officeart/2011/layout/CircleProcess"/>
    <dgm:cxn modelId="{D7CDF458-165E-48BC-8A65-A8E43EB9BB19}" type="presParOf" srcId="{C68BE2F2-75EA-45AD-9D7C-4A028D0B0F74}" destId="{383D3CBE-FCEF-4B90-B09D-9980208EACDC}" srcOrd="3" destOrd="0" presId="urn:microsoft.com/office/officeart/2011/layout/CircleProcess"/>
    <dgm:cxn modelId="{85B4A626-2C6E-49C8-AC5F-5725AF99B5DC}" type="presParOf" srcId="{383D3CBE-FCEF-4B90-B09D-9980208EACDC}" destId="{FA30A66C-897E-4C67-ACA0-7D22570CCF37}" srcOrd="0" destOrd="0" presId="urn:microsoft.com/office/officeart/2011/layout/CircleProcess"/>
    <dgm:cxn modelId="{FCC8B143-3371-4CF9-805F-820D6078386E}" type="presParOf" srcId="{C68BE2F2-75EA-45AD-9D7C-4A028D0B0F74}" destId="{CBDBDB67-15CC-45A1-AB9A-21F1B20EBBE1}" srcOrd="4" destOrd="0" presId="urn:microsoft.com/office/officeart/2011/layout/CircleProcess"/>
    <dgm:cxn modelId="{76556803-4052-44AA-BDC3-586A633726A4}" type="presParOf" srcId="{CBDBDB67-15CC-45A1-AB9A-21F1B20EBBE1}" destId="{BA539357-D50A-4CA3-822C-A7E0FA4EBDFD}" srcOrd="0" destOrd="0" presId="urn:microsoft.com/office/officeart/2011/layout/CircleProcess"/>
    <dgm:cxn modelId="{46E27E7A-7575-4D3C-BE6B-9472506C25AB}" type="presParOf" srcId="{C68BE2F2-75EA-45AD-9D7C-4A028D0B0F74}" destId="{3A095EF9-6F7A-45B3-8085-75278F113DCA}" srcOrd="5" destOrd="0" presId="urn:microsoft.com/office/officeart/2011/layout/CircleProcess"/>
    <dgm:cxn modelId="{FCADF65C-3896-4A75-A93D-BC4A2FE7F772}" type="presParOf" srcId="{C68BE2F2-75EA-45AD-9D7C-4A028D0B0F74}" destId="{2C6D042F-67E5-4E8B-B6AA-1670B567CED3}" srcOrd="6" destOrd="0" presId="urn:microsoft.com/office/officeart/2011/layout/CircleProcess"/>
    <dgm:cxn modelId="{44D7DC22-4782-429E-B60A-2235731D5AB1}" type="presParOf" srcId="{2C6D042F-67E5-4E8B-B6AA-1670B567CED3}" destId="{BB4ECCC3-4D1C-4869-B422-CC3A13E5623D}" srcOrd="0" destOrd="0" presId="urn:microsoft.com/office/officeart/2011/layout/CircleProcess"/>
    <dgm:cxn modelId="{4C4ABF02-F1B2-4FE3-8C5F-8BDA59B8EB82}" type="presParOf" srcId="{C68BE2F2-75EA-45AD-9D7C-4A028D0B0F74}" destId="{B18EC202-1536-4F7E-82DC-C55F5D715612}" srcOrd="7" destOrd="0" presId="urn:microsoft.com/office/officeart/2011/layout/CircleProcess"/>
    <dgm:cxn modelId="{05D18581-92ED-4220-AD22-EB16BE7339E3}" type="presParOf" srcId="{B18EC202-1536-4F7E-82DC-C55F5D715612}" destId="{95468F58-D448-4CEC-AFF4-090258E48DBD}" srcOrd="0" destOrd="0" presId="urn:microsoft.com/office/officeart/2011/layout/CircleProcess"/>
    <dgm:cxn modelId="{D9EE4100-75DB-4A42-8336-A2B3CB7A8AB3}" type="presParOf" srcId="{C68BE2F2-75EA-45AD-9D7C-4A028D0B0F74}" destId="{0F0FF118-B932-4F56-8EBC-6C33F1282993}" srcOrd="8" destOrd="0" presId="urn:microsoft.com/office/officeart/2011/layout/CircleProcess"/>
    <dgm:cxn modelId="{BEDD21DF-B52B-47F7-A2D6-1EA6D25A7321}" type="presParOf" srcId="{C68BE2F2-75EA-45AD-9D7C-4A028D0B0F74}" destId="{E671699B-466C-47E0-A601-28762574257C}" srcOrd="9" destOrd="0" presId="urn:microsoft.com/office/officeart/2011/layout/CircleProcess"/>
    <dgm:cxn modelId="{A1559BEE-8F99-4D5A-97AD-9AF11557B362}" type="presParOf" srcId="{E671699B-466C-47E0-A601-28762574257C}" destId="{1F841632-C73C-41CF-8636-57AF792C9C1F}" srcOrd="0" destOrd="0" presId="urn:microsoft.com/office/officeart/2011/layout/CircleProcess"/>
    <dgm:cxn modelId="{6B8090B7-CDD1-4803-9146-FA8FCEC2CC83}" type="presParOf" srcId="{C68BE2F2-75EA-45AD-9D7C-4A028D0B0F74}" destId="{7D0F87EF-6E45-4660-AA76-055AC0A7192B}" srcOrd="10" destOrd="0" presId="urn:microsoft.com/office/officeart/2011/layout/CircleProcess"/>
    <dgm:cxn modelId="{9E6425CB-D55D-42A3-865F-7CFB6BA6259D}" type="presParOf" srcId="{7D0F87EF-6E45-4660-AA76-055AC0A7192B}" destId="{531AFFE3-5980-49FA-993A-7CDB011F5649}" srcOrd="0" destOrd="0" presId="urn:microsoft.com/office/officeart/2011/layout/CircleProcess"/>
    <dgm:cxn modelId="{22AB3350-0FB1-4B14-AEC4-BC2D2FD414C8}" type="presParOf" srcId="{C68BE2F2-75EA-45AD-9D7C-4A028D0B0F74}" destId="{C7B12585-D753-42F3-9A30-C765405A98E9}"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74CE59-31FC-4978-AF17-0A05306D90C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0934B51E-F36A-4C37-BF0F-7587F7CD9FB4}">
      <dgm:prSet phldrT="[Text]"/>
      <dgm:spPr/>
      <dgm:t>
        <a:bodyPr/>
        <a:lstStyle/>
        <a:p>
          <a:r>
            <a:rPr lang="en-GB" dirty="0"/>
            <a:t>2015:</a:t>
          </a:r>
        </a:p>
        <a:p>
          <a:r>
            <a:rPr lang="en-GB" dirty="0"/>
            <a:t>16%</a:t>
          </a:r>
        </a:p>
      </dgm:t>
    </dgm:pt>
    <dgm:pt modelId="{2473B11A-00A0-4F84-9884-C9AA32E08A26}" type="parTrans" cxnId="{7D935581-2048-46B9-A7AB-69CCB1955143}">
      <dgm:prSet/>
      <dgm:spPr/>
      <dgm:t>
        <a:bodyPr/>
        <a:lstStyle/>
        <a:p>
          <a:endParaRPr lang="en-GB"/>
        </a:p>
      </dgm:t>
    </dgm:pt>
    <dgm:pt modelId="{76F385C4-3C1A-4CB6-9223-EFAEF22E7AAF}" type="sibTrans" cxnId="{7D935581-2048-46B9-A7AB-69CCB1955143}">
      <dgm:prSet/>
      <dgm:spPr/>
      <dgm:t>
        <a:bodyPr/>
        <a:lstStyle/>
        <a:p>
          <a:endParaRPr lang="en-GB"/>
        </a:p>
      </dgm:t>
    </dgm:pt>
    <dgm:pt modelId="{54CE2AF6-871A-417D-B4C5-51F0E92FCF18}">
      <dgm:prSet phldrT="[Text]"/>
      <dgm:spPr/>
      <dgm:t>
        <a:bodyPr/>
        <a:lstStyle/>
        <a:p>
          <a:r>
            <a:rPr lang="en-GB"/>
            <a:t>2017: </a:t>
          </a:r>
        </a:p>
        <a:p>
          <a:r>
            <a:rPr lang="en-GB"/>
            <a:t>19%</a:t>
          </a:r>
        </a:p>
      </dgm:t>
    </dgm:pt>
    <dgm:pt modelId="{EF01ED6A-4716-476E-9151-5881B847E5BB}" type="parTrans" cxnId="{C7C3D09F-6E29-4077-960E-191C588C83A6}">
      <dgm:prSet/>
      <dgm:spPr/>
      <dgm:t>
        <a:bodyPr/>
        <a:lstStyle/>
        <a:p>
          <a:endParaRPr lang="en-GB"/>
        </a:p>
      </dgm:t>
    </dgm:pt>
    <dgm:pt modelId="{C8172757-4DCE-4B3B-8BC9-1A0091D79F0E}" type="sibTrans" cxnId="{C7C3D09F-6E29-4077-960E-191C588C83A6}">
      <dgm:prSet/>
      <dgm:spPr/>
      <dgm:t>
        <a:bodyPr/>
        <a:lstStyle/>
        <a:p>
          <a:endParaRPr lang="en-GB"/>
        </a:p>
      </dgm:t>
    </dgm:pt>
    <dgm:pt modelId="{1FBF40CE-8D53-4C03-95C9-6877BB189A0E}">
      <dgm:prSet phldrT="[Text]"/>
      <dgm:spPr/>
      <dgm:t>
        <a:bodyPr/>
        <a:lstStyle/>
        <a:p>
          <a:r>
            <a:rPr lang="en-GB" dirty="0"/>
            <a:t>2021: </a:t>
          </a:r>
        </a:p>
        <a:p>
          <a:r>
            <a:rPr lang="en-GB" dirty="0"/>
            <a:t>29%</a:t>
          </a:r>
        </a:p>
      </dgm:t>
    </dgm:pt>
    <dgm:pt modelId="{09DF55E9-99F4-4DD5-A67A-6869954C2838}" type="parTrans" cxnId="{BCC8E79B-1B10-4CC5-8B2C-33C9443B11F3}">
      <dgm:prSet/>
      <dgm:spPr/>
      <dgm:t>
        <a:bodyPr/>
        <a:lstStyle/>
        <a:p>
          <a:endParaRPr lang="en-GB"/>
        </a:p>
      </dgm:t>
    </dgm:pt>
    <dgm:pt modelId="{7AE85F00-F0FF-4F72-B307-513B5FBF9672}" type="sibTrans" cxnId="{BCC8E79B-1B10-4CC5-8B2C-33C9443B11F3}">
      <dgm:prSet/>
      <dgm:spPr/>
      <dgm:t>
        <a:bodyPr/>
        <a:lstStyle/>
        <a:p>
          <a:endParaRPr lang="en-GB"/>
        </a:p>
      </dgm:t>
    </dgm:pt>
    <dgm:pt modelId="{E366426D-4164-4F9D-9379-43FF3A2E35AB}">
      <dgm:prSet phldrT="[Text]"/>
      <dgm:spPr/>
      <dgm:t>
        <a:bodyPr/>
        <a:lstStyle/>
        <a:p>
          <a:r>
            <a:rPr lang="en-GB"/>
            <a:t>2025: 34%</a:t>
          </a:r>
          <a:endParaRPr lang="en-GB" dirty="0"/>
        </a:p>
      </dgm:t>
    </dgm:pt>
    <dgm:pt modelId="{0ADA11AB-9C41-41E4-9422-06C84DFD90A0}" type="parTrans" cxnId="{D826D2C1-0C42-45DA-BB08-060F06AE6698}">
      <dgm:prSet/>
      <dgm:spPr/>
      <dgm:t>
        <a:bodyPr/>
        <a:lstStyle/>
        <a:p>
          <a:endParaRPr lang="en-GB"/>
        </a:p>
      </dgm:t>
    </dgm:pt>
    <dgm:pt modelId="{F96AAAA7-1240-444F-9646-65D28D3E683A}" type="sibTrans" cxnId="{D826D2C1-0C42-45DA-BB08-060F06AE6698}">
      <dgm:prSet/>
      <dgm:spPr/>
      <dgm:t>
        <a:bodyPr/>
        <a:lstStyle/>
        <a:p>
          <a:endParaRPr lang="en-GB"/>
        </a:p>
      </dgm:t>
    </dgm:pt>
    <dgm:pt modelId="{C68BE2F2-75EA-45AD-9D7C-4A028D0B0F74}" type="pres">
      <dgm:prSet presAssocID="{3574CE59-31FC-4978-AF17-0A05306D90C0}" presName="Name0" presStyleCnt="0">
        <dgm:presLayoutVars>
          <dgm:chMax val="11"/>
          <dgm:chPref val="11"/>
          <dgm:dir/>
          <dgm:resizeHandles/>
        </dgm:presLayoutVars>
      </dgm:prSet>
      <dgm:spPr/>
    </dgm:pt>
    <dgm:pt modelId="{A7BCDD40-66FA-470A-A330-982BBB05A6BE}" type="pres">
      <dgm:prSet presAssocID="{E366426D-4164-4F9D-9379-43FF3A2E35AB}" presName="Accent4" presStyleCnt="0"/>
      <dgm:spPr/>
    </dgm:pt>
    <dgm:pt modelId="{E68A402C-B0A7-4F0B-95FD-C3B0C82E097F}" type="pres">
      <dgm:prSet presAssocID="{E366426D-4164-4F9D-9379-43FF3A2E35AB}" presName="Accent" presStyleLbl="node1" presStyleIdx="0" presStyleCnt="4"/>
      <dgm:spPr/>
    </dgm:pt>
    <dgm:pt modelId="{937E25F8-E094-4414-AEA7-0FAEE810594D}" type="pres">
      <dgm:prSet presAssocID="{E366426D-4164-4F9D-9379-43FF3A2E35AB}" presName="ParentBackground4" presStyleCnt="0"/>
      <dgm:spPr/>
    </dgm:pt>
    <dgm:pt modelId="{880AA0BD-3F1D-46CB-A935-298787A16E99}" type="pres">
      <dgm:prSet presAssocID="{E366426D-4164-4F9D-9379-43FF3A2E35AB}" presName="ParentBackground" presStyleLbl="fgAcc1" presStyleIdx="0" presStyleCnt="4"/>
      <dgm:spPr/>
    </dgm:pt>
    <dgm:pt modelId="{5F8CFCB9-C99D-4D2D-93B6-D05EE3ED4404}" type="pres">
      <dgm:prSet presAssocID="{E366426D-4164-4F9D-9379-43FF3A2E35AB}" presName="Parent4" presStyleLbl="revTx" presStyleIdx="0" presStyleCnt="0">
        <dgm:presLayoutVars>
          <dgm:chMax val="1"/>
          <dgm:chPref val="1"/>
          <dgm:bulletEnabled val="1"/>
        </dgm:presLayoutVars>
      </dgm:prSet>
      <dgm:spPr/>
    </dgm:pt>
    <dgm:pt modelId="{383D3CBE-FCEF-4B90-B09D-9980208EACDC}" type="pres">
      <dgm:prSet presAssocID="{1FBF40CE-8D53-4C03-95C9-6877BB189A0E}" presName="Accent3" presStyleCnt="0"/>
      <dgm:spPr/>
    </dgm:pt>
    <dgm:pt modelId="{FA30A66C-897E-4C67-ACA0-7D22570CCF37}" type="pres">
      <dgm:prSet presAssocID="{1FBF40CE-8D53-4C03-95C9-6877BB189A0E}" presName="Accent" presStyleLbl="node1" presStyleIdx="1" presStyleCnt="4" custLinFactNeighborX="2868" custLinFactNeighborY="-9"/>
      <dgm:spPr/>
    </dgm:pt>
    <dgm:pt modelId="{CBDBDB67-15CC-45A1-AB9A-21F1B20EBBE1}" type="pres">
      <dgm:prSet presAssocID="{1FBF40CE-8D53-4C03-95C9-6877BB189A0E}" presName="ParentBackground3" presStyleCnt="0"/>
      <dgm:spPr/>
    </dgm:pt>
    <dgm:pt modelId="{BA539357-D50A-4CA3-822C-A7E0FA4EBDFD}" type="pres">
      <dgm:prSet presAssocID="{1FBF40CE-8D53-4C03-95C9-6877BB189A0E}" presName="ParentBackground" presStyleLbl="fgAcc1" presStyleIdx="1" presStyleCnt="4"/>
      <dgm:spPr/>
    </dgm:pt>
    <dgm:pt modelId="{3A095EF9-6F7A-45B3-8085-75278F113DCA}" type="pres">
      <dgm:prSet presAssocID="{1FBF40CE-8D53-4C03-95C9-6877BB189A0E}" presName="Parent3" presStyleLbl="revTx" presStyleIdx="0" presStyleCnt="0">
        <dgm:presLayoutVars>
          <dgm:chMax val="1"/>
          <dgm:chPref val="1"/>
          <dgm:bulletEnabled val="1"/>
        </dgm:presLayoutVars>
      </dgm:prSet>
      <dgm:spPr/>
    </dgm:pt>
    <dgm:pt modelId="{2C6D042F-67E5-4E8B-B6AA-1670B567CED3}" type="pres">
      <dgm:prSet presAssocID="{54CE2AF6-871A-417D-B4C5-51F0E92FCF18}" presName="Accent2" presStyleCnt="0"/>
      <dgm:spPr/>
    </dgm:pt>
    <dgm:pt modelId="{BB4ECCC3-4D1C-4869-B422-CC3A13E5623D}" type="pres">
      <dgm:prSet presAssocID="{54CE2AF6-871A-417D-B4C5-51F0E92FCF18}" presName="Accent" presStyleLbl="node1" presStyleIdx="2" presStyleCnt="4"/>
      <dgm:spPr/>
    </dgm:pt>
    <dgm:pt modelId="{B18EC202-1536-4F7E-82DC-C55F5D715612}" type="pres">
      <dgm:prSet presAssocID="{54CE2AF6-871A-417D-B4C5-51F0E92FCF18}" presName="ParentBackground2" presStyleCnt="0"/>
      <dgm:spPr/>
    </dgm:pt>
    <dgm:pt modelId="{95468F58-D448-4CEC-AFF4-090258E48DBD}" type="pres">
      <dgm:prSet presAssocID="{54CE2AF6-871A-417D-B4C5-51F0E92FCF18}" presName="ParentBackground" presStyleLbl="fgAcc1" presStyleIdx="2" presStyleCnt="4"/>
      <dgm:spPr/>
    </dgm:pt>
    <dgm:pt modelId="{0F0FF118-B932-4F56-8EBC-6C33F1282993}" type="pres">
      <dgm:prSet presAssocID="{54CE2AF6-871A-417D-B4C5-51F0E92FCF18}" presName="Parent2" presStyleLbl="revTx" presStyleIdx="0" presStyleCnt="0">
        <dgm:presLayoutVars>
          <dgm:chMax val="1"/>
          <dgm:chPref val="1"/>
          <dgm:bulletEnabled val="1"/>
        </dgm:presLayoutVars>
      </dgm:prSet>
      <dgm:spPr/>
    </dgm:pt>
    <dgm:pt modelId="{E671699B-466C-47E0-A601-28762574257C}" type="pres">
      <dgm:prSet presAssocID="{0934B51E-F36A-4C37-BF0F-7587F7CD9FB4}" presName="Accent1" presStyleCnt="0"/>
      <dgm:spPr/>
    </dgm:pt>
    <dgm:pt modelId="{1F841632-C73C-41CF-8636-57AF792C9C1F}" type="pres">
      <dgm:prSet presAssocID="{0934B51E-F36A-4C37-BF0F-7587F7CD9FB4}" presName="Accent" presStyleLbl="node1" presStyleIdx="3" presStyleCnt="4"/>
      <dgm:spPr/>
    </dgm:pt>
    <dgm:pt modelId="{7D0F87EF-6E45-4660-AA76-055AC0A7192B}" type="pres">
      <dgm:prSet presAssocID="{0934B51E-F36A-4C37-BF0F-7587F7CD9FB4}" presName="ParentBackground1" presStyleCnt="0"/>
      <dgm:spPr/>
    </dgm:pt>
    <dgm:pt modelId="{531AFFE3-5980-49FA-993A-7CDB011F5649}" type="pres">
      <dgm:prSet presAssocID="{0934B51E-F36A-4C37-BF0F-7587F7CD9FB4}" presName="ParentBackground" presStyleLbl="fgAcc1" presStyleIdx="3" presStyleCnt="4"/>
      <dgm:spPr/>
    </dgm:pt>
    <dgm:pt modelId="{C7B12585-D753-42F3-9A30-C765405A98E9}" type="pres">
      <dgm:prSet presAssocID="{0934B51E-F36A-4C37-BF0F-7587F7CD9FB4}" presName="Parent1" presStyleLbl="revTx" presStyleIdx="0" presStyleCnt="0">
        <dgm:presLayoutVars>
          <dgm:chMax val="1"/>
          <dgm:chPref val="1"/>
          <dgm:bulletEnabled val="1"/>
        </dgm:presLayoutVars>
      </dgm:prSet>
      <dgm:spPr/>
    </dgm:pt>
  </dgm:ptLst>
  <dgm:cxnLst>
    <dgm:cxn modelId="{CBE6D42C-712C-4889-9FF9-E8DAC8F2952F}" type="presOf" srcId="{1FBF40CE-8D53-4C03-95C9-6877BB189A0E}" destId="{BA539357-D50A-4CA3-822C-A7E0FA4EBDFD}" srcOrd="0" destOrd="0" presId="urn:microsoft.com/office/officeart/2011/layout/CircleProcess"/>
    <dgm:cxn modelId="{6F301B61-773E-465C-9143-7D9891BF2502}" type="presOf" srcId="{54CE2AF6-871A-417D-B4C5-51F0E92FCF18}" destId="{95468F58-D448-4CEC-AFF4-090258E48DBD}" srcOrd="0" destOrd="0" presId="urn:microsoft.com/office/officeart/2011/layout/CircleProcess"/>
    <dgm:cxn modelId="{07D2A753-9319-4218-8EC9-EF0171690FAF}" type="presOf" srcId="{E366426D-4164-4F9D-9379-43FF3A2E35AB}" destId="{880AA0BD-3F1D-46CB-A935-298787A16E99}" srcOrd="0" destOrd="0" presId="urn:microsoft.com/office/officeart/2011/layout/CircleProcess"/>
    <dgm:cxn modelId="{CF27D15A-A6B2-4F69-8589-66A4F9A17A7B}" type="presOf" srcId="{1FBF40CE-8D53-4C03-95C9-6877BB189A0E}" destId="{3A095EF9-6F7A-45B3-8085-75278F113DCA}" srcOrd="1" destOrd="0" presId="urn:microsoft.com/office/officeart/2011/layout/CircleProcess"/>
    <dgm:cxn modelId="{7D935581-2048-46B9-A7AB-69CCB1955143}" srcId="{3574CE59-31FC-4978-AF17-0A05306D90C0}" destId="{0934B51E-F36A-4C37-BF0F-7587F7CD9FB4}" srcOrd="0" destOrd="0" parTransId="{2473B11A-00A0-4F84-9884-C9AA32E08A26}" sibTransId="{76F385C4-3C1A-4CB6-9223-EFAEF22E7AAF}"/>
    <dgm:cxn modelId="{63445985-1E72-4317-8CAB-F6935155E53F}" type="presOf" srcId="{0934B51E-F36A-4C37-BF0F-7587F7CD9FB4}" destId="{C7B12585-D753-42F3-9A30-C765405A98E9}" srcOrd="1" destOrd="0" presId="urn:microsoft.com/office/officeart/2011/layout/CircleProcess"/>
    <dgm:cxn modelId="{7202518C-74C6-4642-8402-C8E70004388B}" type="presOf" srcId="{3574CE59-31FC-4978-AF17-0A05306D90C0}" destId="{C68BE2F2-75EA-45AD-9D7C-4A028D0B0F74}" srcOrd="0" destOrd="0" presId="urn:microsoft.com/office/officeart/2011/layout/CircleProcess"/>
    <dgm:cxn modelId="{3BEB0B98-0431-4F68-8F8E-40C8F06EB76D}" type="presOf" srcId="{54CE2AF6-871A-417D-B4C5-51F0E92FCF18}" destId="{0F0FF118-B932-4F56-8EBC-6C33F1282993}" srcOrd="1" destOrd="0" presId="urn:microsoft.com/office/officeart/2011/layout/CircleProcess"/>
    <dgm:cxn modelId="{BCC8E79B-1B10-4CC5-8B2C-33C9443B11F3}" srcId="{3574CE59-31FC-4978-AF17-0A05306D90C0}" destId="{1FBF40CE-8D53-4C03-95C9-6877BB189A0E}" srcOrd="2" destOrd="0" parTransId="{09DF55E9-99F4-4DD5-A67A-6869954C2838}" sibTransId="{7AE85F00-F0FF-4F72-B307-513B5FBF9672}"/>
    <dgm:cxn modelId="{FA7CAD9C-47EC-4930-9404-500956F685B1}" type="presOf" srcId="{0934B51E-F36A-4C37-BF0F-7587F7CD9FB4}" destId="{531AFFE3-5980-49FA-993A-7CDB011F5649}" srcOrd="0" destOrd="0" presId="urn:microsoft.com/office/officeart/2011/layout/CircleProcess"/>
    <dgm:cxn modelId="{C7C3D09F-6E29-4077-960E-191C588C83A6}" srcId="{3574CE59-31FC-4978-AF17-0A05306D90C0}" destId="{54CE2AF6-871A-417D-B4C5-51F0E92FCF18}" srcOrd="1" destOrd="0" parTransId="{EF01ED6A-4716-476E-9151-5881B847E5BB}" sibTransId="{C8172757-4DCE-4B3B-8BC9-1A0091D79F0E}"/>
    <dgm:cxn modelId="{D826D2C1-0C42-45DA-BB08-060F06AE6698}" srcId="{3574CE59-31FC-4978-AF17-0A05306D90C0}" destId="{E366426D-4164-4F9D-9379-43FF3A2E35AB}" srcOrd="3" destOrd="0" parTransId="{0ADA11AB-9C41-41E4-9422-06C84DFD90A0}" sibTransId="{F96AAAA7-1240-444F-9646-65D28D3E683A}"/>
    <dgm:cxn modelId="{89CB8FD0-2428-42AC-9030-787888E52791}" type="presOf" srcId="{E366426D-4164-4F9D-9379-43FF3A2E35AB}" destId="{5F8CFCB9-C99D-4D2D-93B6-D05EE3ED4404}" srcOrd="1" destOrd="0" presId="urn:microsoft.com/office/officeart/2011/layout/CircleProcess"/>
    <dgm:cxn modelId="{67AF9A2B-C162-442B-9C5F-5492F9288550}" type="presParOf" srcId="{C68BE2F2-75EA-45AD-9D7C-4A028D0B0F74}" destId="{A7BCDD40-66FA-470A-A330-982BBB05A6BE}" srcOrd="0" destOrd="0" presId="urn:microsoft.com/office/officeart/2011/layout/CircleProcess"/>
    <dgm:cxn modelId="{2BC99570-123C-4653-8920-5FFD97A4AA63}" type="presParOf" srcId="{A7BCDD40-66FA-470A-A330-982BBB05A6BE}" destId="{E68A402C-B0A7-4F0B-95FD-C3B0C82E097F}" srcOrd="0" destOrd="0" presId="urn:microsoft.com/office/officeart/2011/layout/CircleProcess"/>
    <dgm:cxn modelId="{31B78CBB-B061-47F1-AB26-51701BC81D83}" type="presParOf" srcId="{C68BE2F2-75EA-45AD-9D7C-4A028D0B0F74}" destId="{937E25F8-E094-4414-AEA7-0FAEE810594D}" srcOrd="1" destOrd="0" presId="urn:microsoft.com/office/officeart/2011/layout/CircleProcess"/>
    <dgm:cxn modelId="{530308B7-1DCE-402A-B9FE-D7388DDDC1F4}" type="presParOf" srcId="{937E25F8-E094-4414-AEA7-0FAEE810594D}" destId="{880AA0BD-3F1D-46CB-A935-298787A16E99}" srcOrd="0" destOrd="0" presId="urn:microsoft.com/office/officeart/2011/layout/CircleProcess"/>
    <dgm:cxn modelId="{3BBC3A36-DC20-452F-91E3-8210E42B916D}" type="presParOf" srcId="{C68BE2F2-75EA-45AD-9D7C-4A028D0B0F74}" destId="{5F8CFCB9-C99D-4D2D-93B6-D05EE3ED4404}" srcOrd="2" destOrd="0" presId="urn:microsoft.com/office/officeart/2011/layout/CircleProcess"/>
    <dgm:cxn modelId="{D7CDF458-165E-48BC-8A65-A8E43EB9BB19}" type="presParOf" srcId="{C68BE2F2-75EA-45AD-9D7C-4A028D0B0F74}" destId="{383D3CBE-FCEF-4B90-B09D-9980208EACDC}" srcOrd="3" destOrd="0" presId="urn:microsoft.com/office/officeart/2011/layout/CircleProcess"/>
    <dgm:cxn modelId="{85B4A626-2C6E-49C8-AC5F-5725AF99B5DC}" type="presParOf" srcId="{383D3CBE-FCEF-4B90-B09D-9980208EACDC}" destId="{FA30A66C-897E-4C67-ACA0-7D22570CCF37}" srcOrd="0" destOrd="0" presId="urn:microsoft.com/office/officeart/2011/layout/CircleProcess"/>
    <dgm:cxn modelId="{FCC8B143-3371-4CF9-805F-820D6078386E}" type="presParOf" srcId="{C68BE2F2-75EA-45AD-9D7C-4A028D0B0F74}" destId="{CBDBDB67-15CC-45A1-AB9A-21F1B20EBBE1}" srcOrd="4" destOrd="0" presId="urn:microsoft.com/office/officeart/2011/layout/CircleProcess"/>
    <dgm:cxn modelId="{76556803-4052-44AA-BDC3-586A633726A4}" type="presParOf" srcId="{CBDBDB67-15CC-45A1-AB9A-21F1B20EBBE1}" destId="{BA539357-D50A-4CA3-822C-A7E0FA4EBDFD}" srcOrd="0" destOrd="0" presId="urn:microsoft.com/office/officeart/2011/layout/CircleProcess"/>
    <dgm:cxn modelId="{46E27E7A-7575-4D3C-BE6B-9472506C25AB}" type="presParOf" srcId="{C68BE2F2-75EA-45AD-9D7C-4A028D0B0F74}" destId="{3A095EF9-6F7A-45B3-8085-75278F113DCA}" srcOrd="5" destOrd="0" presId="urn:microsoft.com/office/officeart/2011/layout/CircleProcess"/>
    <dgm:cxn modelId="{FCADF65C-3896-4A75-A93D-BC4A2FE7F772}" type="presParOf" srcId="{C68BE2F2-75EA-45AD-9D7C-4A028D0B0F74}" destId="{2C6D042F-67E5-4E8B-B6AA-1670B567CED3}" srcOrd="6" destOrd="0" presId="urn:microsoft.com/office/officeart/2011/layout/CircleProcess"/>
    <dgm:cxn modelId="{44D7DC22-4782-429E-B60A-2235731D5AB1}" type="presParOf" srcId="{2C6D042F-67E5-4E8B-B6AA-1670B567CED3}" destId="{BB4ECCC3-4D1C-4869-B422-CC3A13E5623D}" srcOrd="0" destOrd="0" presId="urn:microsoft.com/office/officeart/2011/layout/CircleProcess"/>
    <dgm:cxn modelId="{4C4ABF02-F1B2-4FE3-8C5F-8BDA59B8EB82}" type="presParOf" srcId="{C68BE2F2-75EA-45AD-9D7C-4A028D0B0F74}" destId="{B18EC202-1536-4F7E-82DC-C55F5D715612}" srcOrd="7" destOrd="0" presId="urn:microsoft.com/office/officeart/2011/layout/CircleProcess"/>
    <dgm:cxn modelId="{05D18581-92ED-4220-AD22-EB16BE7339E3}" type="presParOf" srcId="{B18EC202-1536-4F7E-82DC-C55F5D715612}" destId="{95468F58-D448-4CEC-AFF4-090258E48DBD}" srcOrd="0" destOrd="0" presId="urn:microsoft.com/office/officeart/2011/layout/CircleProcess"/>
    <dgm:cxn modelId="{D9EE4100-75DB-4A42-8336-A2B3CB7A8AB3}" type="presParOf" srcId="{C68BE2F2-75EA-45AD-9D7C-4A028D0B0F74}" destId="{0F0FF118-B932-4F56-8EBC-6C33F1282993}" srcOrd="8" destOrd="0" presId="urn:microsoft.com/office/officeart/2011/layout/CircleProcess"/>
    <dgm:cxn modelId="{BEDD21DF-B52B-47F7-A2D6-1EA6D25A7321}" type="presParOf" srcId="{C68BE2F2-75EA-45AD-9D7C-4A028D0B0F74}" destId="{E671699B-466C-47E0-A601-28762574257C}" srcOrd="9" destOrd="0" presId="urn:microsoft.com/office/officeart/2011/layout/CircleProcess"/>
    <dgm:cxn modelId="{A1559BEE-8F99-4D5A-97AD-9AF11557B362}" type="presParOf" srcId="{E671699B-466C-47E0-A601-28762574257C}" destId="{1F841632-C73C-41CF-8636-57AF792C9C1F}" srcOrd="0" destOrd="0" presId="urn:microsoft.com/office/officeart/2011/layout/CircleProcess"/>
    <dgm:cxn modelId="{6B8090B7-CDD1-4803-9146-FA8FCEC2CC83}" type="presParOf" srcId="{C68BE2F2-75EA-45AD-9D7C-4A028D0B0F74}" destId="{7D0F87EF-6E45-4660-AA76-055AC0A7192B}" srcOrd="10" destOrd="0" presId="urn:microsoft.com/office/officeart/2011/layout/CircleProcess"/>
    <dgm:cxn modelId="{9E6425CB-D55D-42A3-865F-7CFB6BA6259D}" type="presParOf" srcId="{7D0F87EF-6E45-4660-AA76-055AC0A7192B}" destId="{531AFFE3-5980-49FA-993A-7CDB011F5649}" srcOrd="0" destOrd="0" presId="urn:microsoft.com/office/officeart/2011/layout/CircleProcess"/>
    <dgm:cxn modelId="{22AB3350-0FB1-4B14-AEC4-BC2D2FD414C8}" type="presParOf" srcId="{C68BE2F2-75EA-45AD-9D7C-4A028D0B0F74}" destId="{C7B12585-D753-42F3-9A30-C765405A98E9}" srcOrd="11"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ED1A1A-3935-4140-AFF5-0145B0A2566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1E2AE780-AAC9-4C01-96A6-C820243D0B4F}">
      <dgm:prSet phldrT="[Text]"/>
      <dgm:spPr/>
      <dgm:t>
        <a:bodyPr/>
        <a:lstStyle/>
        <a:p>
          <a:r>
            <a:rPr lang="en-GB"/>
            <a:t>2015:</a:t>
          </a:r>
        </a:p>
        <a:p>
          <a:r>
            <a:rPr lang="en-GB"/>
            <a:t>58%</a:t>
          </a:r>
        </a:p>
      </dgm:t>
    </dgm:pt>
    <dgm:pt modelId="{0C8CBF4A-43D0-49B0-B939-5D24B1911C7A}" type="parTrans" cxnId="{79CAABC6-126E-42F5-9DA5-B66017982379}">
      <dgm:prSet/>
      <dgm:spPr/>
      <dgm:t>
        <a:bodyPr/>
        <a:lstStyle/>
        <a:p>
          <a:endParaRPr lang="en-GB"/>
        </a:p>
      </dgm:t>
    </dgm:pt>
    <dgm:pt modelId="{6CD00694-7C15-4E5D-A88F-6E2341D4E30D}" type="sibTrans" cxnId="{79CAABC6-126E-42F5-9DA5-B66017982379}">
      <dgm:prSet/>
      <dgm:spPr/>
      <dgm:t>
        <a:bodyPr/>
        <a:lstStyle/>
        <a:p>
          <a:endParaRPr lang="en-GB"/>
        </a:p>
      </dgm:t>
    </dgm:pt>
    <dgm:pt modelId="{87FF9A67-D435-4B18-9B04-FC387E69861A}">
      <dgm:prSet phldrT="[Text]"/>
      <dgm:spPr/>
      <dgm:t>
        <a:bodyPr/>
        <a:lstStyle/>
        <a:p>
          <a:r>
            <a:rPr lang="en-GB"/>
            <a:t>2017: 39%</a:t>
          </a:r>
        </a:p>
      </dgm:t>
    </dgm:pt>
    <dgm:pt modelId="{2E671E4B-827B-42B4-ADE4-B13C3278DF5A}" type="parTrans" cxnId="{286C3118-FCF8-4D4A-942F-D621D5FF6CB5}">
      <dgm:prSet/>
      <dgm:spPr/>
      <dgm:t>
        <a:bodyPr/>
        <a:lstStyle/>
        <a:p>
          <a:endParaRPr lang="en-GB"/>
        </a:p>
      </dgm:t>
    </dgm:pt>
    <dgm:pt modelId="{F2EBE355-B32A-4C9C-88C7-E1E345A67F66}" type="sibTrans" cxnId="{286C3118-FCF8-4D4A-942F-D621D5FF6CB5}">
      <dgm:prSet/>
      <dgm:spPr/>
      <dgm:t>
        <a:bodyPr/>
        <a:lstStyle/>
        <a:p>
          <a:endParaRPr lang="en-GB"/>
        </a:p>
      </dgm:t>
    </dgm:pt>
    <dgm:pt modelId="{8FCE4782-4335-4F0E-96A8-378EB8EA1822}">
      <dgm:prSet phldrT="[Text]"/>
      <dgm:spPr/>
      <dgm:t>
        <a:bodyPr/>
        <a:lstStyle/>
        <a:p>
          <a:r>
            <a:rPr lang="en-GB"/>
            <a:t>2021: </a:t>
          </a:r>
        </a:p>
        <a:p>
          <a:r>
            <a:rPr lang="en-GB"/>
            <a:t>31%</a:t>
          </a:r>
        </a:p>
      </dgm:t>
    </dgm:pt>
    <dgm:pt modelId="{B69C735E-943E-434F-8C95-F3DD0A85CF0B}" type="parTrans" cxnId="{E9E8448A-74AB-4088-8C3D-1A97AC5D9842}">
      <dgm:prSet/>
      <dgm:spPr/>
      <dgm:t>
        <a:bodyPr/>
        <a:lstStyle/>
        <a:p>
          <a:endParaRPr lang="en-GB"/>
        </a:p>
      </dgm:t>
    </dgm:pt>
    <dgm:pt modelId="{1BC8282C-3007-43F6-AB13-E353600A290D}" type="sibTrans" cxnId="{E9E8448A-74AB-4088-8C3D-1A97AC5D9842}">
      <dgm:prSet/>
      <dgm:spPr/>
      <dgm:t>
        <a:bodyPr/>
        <a:lstStyle/>
        <a:p>
          <a:endParaRPr lang="en-GB"/>
        </a:p>
      </dgm:t>
    </dgm:pt>
    <dgm:pt modelId="{E1DE8A1F-02DA-4CE2-BF28-852DE7838BFA}" type="pres">
      <dgm:prSet presAssocID="{73ED1A1A-3935-4140-AFF5-0145B0A2566C}" presName="Name0" presStyleCnt="0">
        <dgm:presLayoutVars>
          <dgm:chMax val="11"/>
          <dgm:chPref val="11"/>
          <dgm:dir/>
          <dgm:resizeHandles/>
        </dgm:presLayoutVars>
      </dgm:prSet>
      <dgm:spPr/>
    </dgm:pt>
    <dgm:pt modelId="{9BB5FC0F-BBE2-482F-A998-D334B16C1562}" type="pres">
      <dgm:prSet presAssocID="{8FCE4782-4335-4F0E-96A8-378EB8EA1822}" presName="Accent3" presStyleCnt="0"/>
      <dgm:spPr/>
    </dgm:pt>
    <dgm:pt modelId="{AA3735C0-D303-4BF3-9965-1D005BF19806}" type="pres">
      <dgm:prSet presAssocID="{8FCE4782-4335-4F0E-96A8-378EB8EA1822}" presName="Accent" presStyleLbl="node1" presStyleIdx="0" presStyleCnt="3"/>
      <dgm:spPr/>
    </dgm:pt>
    <dgm:pt modelId="{10F55C35-E0CB-458D-B3DA-7B27A5ABD173}" type="pres">
      <dgm:prSet presAssocID="{8FCE4782-4335-4F0E-96A8-378EB8EA1822}" presName="ParentBackground3" presStyleCnt="0"/>
      <dgm:spPr/>
    </dgm:pt>
    <dgm:pt modelId="{EF0C60F2-7FD5-447F-93FD-6765EA1080B8}" type="pres">
      <dgm:prSet presAssocID="{8FCE4782-4335-4F0E-96A8-378EB8EA1822}" presName="ParentBackground" presStyleLbl="fgAcc1" presStyleIdx="0" presStyleCnt="3"/>
      <dgm:spPr/>
    </dgm:pt>
    <dgm:pt modelId="{B1DA25BE-E476-4EA3-A3F9-0C0EE56AB6B5}" type="pres">
      <dgm:prSet presAssocID="{8FCE4782-4335-4F0E-96A8-378EB8EA1822}" presName="Parent3" presStyleLbl="revTx" presStyleIdx="0" presStyleCnt="0">
        <dgm:presLayoutVars>
          <dgm:chMax val="1"/>
          <dgm:chPref val="1"/>
          <dgm:bulletEnabled val="1"/>
        </dgm:presLayoutVars>
      </dgm:prSet>
      <dgm:spPr/>
    </dgm:pt>
    <dgm:pt modelId="{3996EB6A-2BEB-417E-8C69-816A38BE00C0}" type="pres">
      <dgm:prSet presAssocID="{87FF9A67-D435-4B18-9B04-FC387E69861A}" presName="Accent2" presStyleCnt="0"/>
      <dgm:spPr/>
    </dgm:pt>
    <dgm:pt modelId="{9DF0F132-9205-483D-A2E9-CDBB18167204}" type="pres">
      <dgm:prSet presAssocID="{87FF9A67-D435-4B18-9B04-FC387E69861A}" presName="Accent" presStyleLbl="node1" presStyleIdx="1" presStyleCnt="3"/>
      <dgm:spPr/>
    </dgm:pt>
    <dgm:pt modelId="{9BBA8B17-23DF-4A6B-99A2-962AC3AC1E41}" type="pres">
      <dgm:prSet presAssocID="{87FF9A67-D435-4B18-9B04-FC387E69861A}" presName="ParentBackground2" presStyleCnt="0"/>
      <dgm:spPr/>
    </dgm:pt>
    <dgm:pt modelId="{11BEDEF0-5DC5-4FDF-9464-6F540D086192}" type="pres">
      <dgm:prSet presAssocID="{87FF9A67-D435-4B18-9B04-FC387E69861A}" presName="ParentBackground" presStyleLbl="fgAcc1" presStyleIdx="1" presStyleCnt="3"/>
      <dgm:spPr/>
    </dgm:pt>
    <dgm:pt modelId="{35ED500D-5807-4682-83AA-95BEAC224FB6}" type="pres">
      <dgm:prSet presAssocID="{87FF9A67-D435-4B18-9B04-FC387E69861A}" presName="Parent2" presStyleLbl="revTx" presStyleIdx="0" presStyleCnt="0">
        <dgm:presLayoutVars>
          <dgm:chMax val="1"/>
          <dgm:chPref val="1"/>
          <dgm:bulletEnabled val="1"/>
        </dgm:presLayoutVars>
      </dgm:prSet>
      <dgm:spPr/>
    </dgm:pt>
    <dgm:pt modelId="{C3D9FB41-E8A4-4C29-9D6E-4F3F6331FF6C}" type="pres">
      <dgm:prSet presAssocID="{1E2AE780-AAC9-4C01-96A6-C820243D0B4F}" presName="Accent1" presStyleCnt="0"/>
      <dgm:spPr/>
    </dgm:pt>
    <dgm:pt modelId="{92AC3565-9968-4706-95FD-355639661924}" type="pres">
      <dgm:prSet presAssocID="{1E2AE780-AAC9-4C01-96A6-C820243D0B4F}" presName="Accent" presStyleLbl="node1" presStyleIdx="2" presStyleCnt="3"/>
      <dgm:spPr/>
    </dgm:pt>
    <dgm:pt modelId="{E75DD885-B0AD-4529-9CAE-A53E268C738E}" type="pres">
      <dgm:prSet presAssocID="{1E2AE780-AAC9-4C01-96A6-C820243D0B4F}" presName="ParentBackground1" presStyleCnt="0"/>
      <dgm:spPr/>
    </dgm:pt>
    <dgm:pt modelId="{7B6BF4E8-B3E5-4C8A-BF77-696D1121CD2D}" type="pres">
      <dgm:prSet presAssocID="{1E2AE780-AAC9-4C01-96A6-C820243D0B4F}" presName="ParentBackground" presStyleLbl="fgAcc1" presStyleIdx="2" presStyleCnt="3"/>
      <dgm:spPr/>
    </dgm:pt>
    <dgm:pt modelId="{4537FA33-E36E-455A-BD24-AAA1AB125954}" type="pres">
      <dgm:prSet presAssocID="{1E2AE780-AAC9-4C01-96A6-C820243D0B4F}" presName="Parent1" presStyleLbl="revTx" presStyleIdx="0" presStyleCnt="0">
        <dgm:presLayoutVars>
          <dgm:chMax val="1"/>
          <dgm:chPref val="1"/>
          <dgm:bulletEnabled val="1"/>
        </dgm:presLayoutVars>
      </dgm:prSet>
      <dgm:spPr/>
    </dgm:pt>
  </dgm:ptLst>
  <dgm:cxnLst>
    <dgm:cxn modelId="{451C6E02-B042-4FE0-9409-0CD80C764085}" type="presOf" srcId="{8FCE4782-4335-4F0E-96A8-378EB8EA1822}" destId="{EF0C60F2-7FD5-447F-93FD-6765EA1080B8}" srcOrd="0" destOrd="0" presId="urn:microsoft.com/office/officeart/2011/layout/CircleProcess"/>
    <dgm:cxn modelId="{1BA81603-7508-4C0F-8C80-D9B902DF9837}" type="presOf" srcId="{87FF9A67-D435-4B18-9B04-FC387E69861A}" destId="{35ED500D-5807-4682-83AA-95BEAC224FB6}" srcOrd="1" destOrd="0" presId="urn:microsoft.com/office/officeart/2011/layout/CircleProcess"/>
    <dgm:cxn modelId="{F71E8E16-7062-4129-8A3B-9F223C0C9259}" type="presOf" srcId="{87FF9A67-D435-4B18-9B04-FC387E69861A}" destId="{11BEDEF0-5DC5-4FDF-9464-6F540D086192}" srcOrd="0" destOrd="0" presId="urn:microsoft.com/office/officeart/2011/layout/CircleProcess"/>
    <dgm:cxn modelId="{286C3118-FCF8-4D4A-942F-D621D5FF6CB5}" srcId="{73ED1A1A-3935-4140-AFF5-0145B0A2566C}" destId="{87FF9A67-D435-4B18-9B04-FC387E69861A}" srcOrd="1" destOrd="0" parTransId="{2E671E4B-827B-42B4-ADE4-B13C3278DF5A}" sibTransId="{F2EBE355-B32A-4C9C-88C7-E1E345A67F66}"/>
    <dgm:cxn modelId="{AC9E6320-4280-47BB-A618-0066D3F89072}" type="presOf" srcId="{1E2AE780-AAC9-4C01-96A6-C820243D0B4F}" destId="{4537FA33-E36E-455A-BD24-AAA1AB125954}" srcOrd="1" destOrd="0" presId="urn:microsoft.com/office/officeart/2011/layout/CircleProcess"/>
    <dgm:cxn modelId="{C839ED2E-7C7A-4F54-B188-1636FC9C3022}" type="presOf" srcId="{73ED1A1A-3935-4140-AFF5-0145B0A2566C}" destId="{E1DE8A1F-02DA-4CE2-BF28-852DE7838BFA}" srcOrd="0" destOrd="0" presId="urn:microsoft.com/office/officeart/2011/layout/CircleProcess"/>
    <dgm:cxn modelId="{3733613E-BA50-4A90-9355-496E37D43261}" type="presOf" srcId="{1E2AE780-AAC9-4C01-96A6-C820243D0B4F}" destId="{7B6BF4E8-B3E5-4C8A-BF77-696D1121CD2D}" srcOrd="0" destOrd="0" presId="urn:microsoft.com/office/officeart/2011/layout/CircleProcess"/>
    <dgm:cxn modelId="{08D82C57-8AA2-4E8C-9711-0D22A90B313B}" type="presOf" srcId="{8FCE4782-4335-4F0E-96A8-378EB8EA1822}" destId="{B1DA25BE-E476-4EA3-A3F9-0C0EE56AB6B5}" srcOrd="1" destOrd="0" presId="urn:microsoft.com/office/officeart/2011/layout/CircleProcess"/>
    <dgm:cxn modelId="{E9E8448A-74AB-4088-8C3D-1A97AC5D9842}" srcId="{73ED1A1A-3935-4140-AFF5-0145B0A2566C}" destId="{8FCE4782-4335-4F0E-96A8-378EB8EA1822}" srcOrd="2" destOrd="0" parTransId="{B69C735E-943E-434F-8C95-F3DD0A85CF0B}" sibTransId="{1BC8282C-3007-43F6-AB13-E353600A290D}"/>
    <dgm:cxn modelId="{79CAABC6-126E-42F5-9DA5-B66017982379}" srcId="{73ED1A1A-3935-4140-AFF5-0145B0A2566C}" destId="{1E2AE780-AAC9-4C01-96A6-C820243D0B4F}" srcOrd="0" destOrd="0" parTransId="{0C8CBF4A-43D0-49B0-B939-5D24B1911C7A}" sibTransId="{6CD00694-7C15-4E5D-A88F-6E2341D4E30D}"/>
    <dgm:cxn modelId="{7914A621-28BB-489F-9D94-CFE7857016A5}" type="presParOf" srcId="{E1DE8A1F-02DA-4CE2-BF28-852DE7838BFA}" destId="{9BB5FC0F-BBE2-482F-A998-D334B16C1562}" srcOrd="0" destOrd="0" presId="urn:microsoft.com/office/officeart/2011/layout/CircleProcess"/>
    <dgm:cxn modelId="{B0309F81-D4F7-473B-8664-DCAD8C2AB905}" type="presParOf" srcId="{9BB5FC0F-BBE2-482F-A998-D334B16C1562}" destId="{AA3735C0-D303-4BF3-9965-1D005BF19806}" srcOrd="0" destOrd="0" presId="urn:microsoft.com/office/officeart/2011/layout/CircleProcess"/>
    <dgm:cxn modelId="{AE6B110C-E8DC-4B6A-BE07-9082253F4C9C}" type="presParOf" srcId="{E1DE8A1F-02DA-4CE2-BF28-852DE7838BFA}" destId="{10F55C35-E0CB-458D-B3DA-7B27A5ABD173}" srcOrd="1" destOrd="0" presId="urn:microsoft.com/office/officeart/2011/layout/CircleProcess"/>
    <dgm:cxn modelId="{BB267B80-28B8-4F10-A0C1-BCD13521148F}" type="presParOf" srcId="{10F55C35-E0CB-458D-B3DA-7B27A5ABD173}" destId="{EF0C60F2-7FD5-447F-93FD-6765EA1080B8}" srcOrd="0" destOrd="0" presId="urn:microsoft.com/office/officeart/2011/layout/CircleProcess"/>
    <dgm:cxn modelId="{1CA3DDCF-CFCC-4DB0-A3E0-58715AF33EF8}" type="presParOf" srcId="{E1DE8A1F-02DA-4CE2-BF28-852DE7838BFA}" destId="{B1DA25BE-E476-4EA3-A3F9-0C0EE56AB6B5}" srcOrd="2" destOrd="0" presId="urn:microsoft.com/office/officeart/2011/layout/CircleProcess"/>
    <dgm:cxn modelId="{76EF312D-8CAD-41AA-9EA3-5FEC306497A7}" type="presParOf" srcId="{E1DE8A1F-02DA-4CE2-BF28-852DE7838BFA}" destId="{3996EB6A-2BEB-417E-8C69-816A38BE00C0}" srcOrd="3" destOrd="0" presId="urn:microsoft.com/office/officeart/2011/layout/CircleProcess"/>
    <dgm:cxn modelId="{098A61CD-38AC-4D1B-B9CC-D09605827AC9}" type="presParOf" srcId="{3996EB6A-2BEB-417E-8C69-816A38BE00C0}" destId="{9DF0F132-9205-483D-A2E9-CDBB18167204}" srcOrd="0" destOrd="0" presId="urn:microsoft.com/office/officeart/2011/layout/CircleProcess"/>
    <dgm:cxn modelId="{6243CA9E-3B3F-4CD8-B4AA-E8B38871008B}" type="presParOf" srcId="{E1DE8A1F-02DA-4CE2-BF28-852DE7838BFA}" destId="{9BBA8B17-23DF-4A6B-99A2-962AC3AC1E41}" srcOrd="4" destOrd="0" presId="urn:microsoft.com/office/officeart/2011/layout/CircleProcess"/>
    <dgm:cxn modelId="{5A9F7954-9E9B-435B-9E85-6FA8CC3D69E1}" type="presParOf" srcId="{9BBA8B17-23DF-4A6B-99A2-962AC3AC1E41}" destId="{11BEDEF0-5DC5-4FDF-9464-6F540D086192}" srcOrd="0" destOrd="0" presId="urn:microsoft.com/office/officeart/2011/layout/CircleProcess"/>
    <dgm:cxn modelId="{6217AE29-71CF-404A-A416-E271B8C03315}" type="presParOf" srcId="{E1DE8A1F-02DA-4CE2-BF28-852DE7838BFA}" destId="{35ED500D-5807-4682-83AA-95BEAC224FB6}" srcOrd="5" destOrd="0" presId="urn:microsoft.com/office/officeart/2011/layout/CircleProcess"/>
    <dgm:cxn modelId="{D238CFE2-542C-4FC5-81F3-7293AD642297}" type="presParOf" srcId="{E1DE8A1F-02DA-4CE2-BF28-852DE7838BFA}" destId="{C3D9FB41-E8A4-4C29-9D6E-4F3F6331FF6C}" srcOrd="6" destOrd="0" presId="urn:microsoft.com/office/officeart/2011/layout/CircleProcess"/>
    <dgm:cxn modelId="{B4261BE5-F520-4AE4-8F33-93452E44C3B1}" type="presParOf" srcId="{C3D9FB41-E8A4-4C29-9D6E-4F3F6331FF6C}" destId="{92AC3565-9968-4706-95FD-355639661924}" srcOrd="0" destOrd="0" presId="urn:microsoft.com/office/officeart/2011/layout/CircleProcess"/>
    <dgm:cxn modelId="{FB035FF4-9806-4F2D-87CF-1F9557FF81F9}" type="presParOf" srcId="{E1DE8A1F-02DA-4CE2-BF28-852DE7838BFA}" destId="{E75DD885-B0AD-4529-9CAE-A53E268C738E}" srcOrd="7" destOrd="0" presId="urn:microsoft.com/office/officeart/2011/layout/CircleProcess"/>
    <dgm:cxn modelId="{2C7A90DD-30B6-469D-BC12-7035C1D8A690}" type="presParOf" srcId="{E75DD885-B0AD-4529-9CAE-A53E268C738E}" destId="{7B6BF4E8-B3E5-4C8A-BF77-696D1121CD2D}" srcOrd="0" destOrd="0" presId="urn:microsoft.com/office/officeart/2011/layout/CircleProcess"/>
    <dgm:cxn modelId="{CF834DBE-4778-47FC-ADB5-F6E1B8815698}" type="presParOf" srcId="{E1DE8A1F-02DA-4CE2-BF28-852DE7838BFA}" destId="{4537FA33-E36E-455A-BD24-AAA1AB125954}"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9F7FB75-3126-4A6C-8C28-4C0FF61BFF3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B13C0FA8-49C9-47DA-B61C-0FAE7EFA0FD3}">
      <dgm:prSet phldrT="[Text]"/>
      <dgm:spPr/>
      <dgm:t>
        <a:bodyPr/>
        <a:lstStyle/>
        <a:p>
          <a:r>
            <a:rPr lang="en-GB"/>
            <a:t>2015: </a:t>
          </a:r>
        </a:p>
        <a:p>
          <a:r>
            <a:rPr lang="en-GB"/>
            <a:t>43%</a:t>
          </a:r>
        </a:p>
      </dgm:t>
    </dgm:pt>
    <dgm:pt modelId="{DE27433E-7874-4B63-8103-0DF8CCF7201C}" type="parTrans" cxnId="{FC2758D6-595F-45CB-BE58-63F45117B174}">
      <dgm:prSet/>
      <dgm:spPr/>
      <dgm:t>
        <a:bodyPr/>
        <a:lstStyle/>
        <a:p>
          <a:endParaRPr lang="en-GB"/>
        </a:p>
      </dgm:t>
    </dgm:pt>
    <dgm:pt modelId="{3B689DB5-D914-4BA9-9181-B9F531D16C53}" type="sibTrans" cxnId="{FC2758D6-595F-45CB-BE58-63F45117B174}">
      <dgm:prSet/>
      <dgm:spPr/>
      <dgm:t>
        <a:bodyPr/>
        <a:lstStyle/>
        <a:p>
          <a:endParaRPr lang="en-GB"/>
        </a:p>
      </dgm:t>
    </dgm:pt>
    <dgm:pt modelId="{1454498C-D267-4EA7-9E5E-9517C41CCDA2}">
      <dgm:prSet phldrT="[Text]"/>
      <dgm:spPr/>
      <dgm:t>
        <a:bodyPr/>
        <a:lstStyle/>
        <a:p>
          <a:r>
            <a:rPr lang="en-GB"/>
            <a:t>2017: </a:t>
          </a:r>
        </a:p>
        <a:p>
          <a:r>
            <a:rPr lang="en-GB"/>
            <a:t>21%</a:t>
          </a:r>
        </a:p>
      </dgm:t>
    </dgm:pt>
    <dgm:pt modelId="{9E34B24E-5311-40CA-9367-0B6284A9C54F}" type="parTrans" cxnId="{15A2D849-BDCA-43F8-BDD8-C177829CD6F5}">
      <dgm:prSet/>
      <dgm:spPr/>
      <dgm:t>
        <a:bodyPr/>
        <a:lstStyle/>
        <a:p>
          <a:endParaRPr lang="en-GB"/>
        </a:p>
      </dgm:t>
    </dgm:pt>
    <dgm:pt modelId="{D3F927BB-5E7A-4013-925D-7EE6EE6F1B68}" type="sibTrans" cxnId="{15A2D849-BDCA-43F8-BDD8-C177829CD6F5}">
      <dgm:prSet/>
      <dgm:spPr/>
      <dgm:t>
        <a:bodyPr/>
        <a:lstStyle/>
        <a:p>
          <a:endParaRPr lang="en-GB"/>
        </a:p>
      </dgm:t>
    </dgm:pt>
    <dgm:pt modelId="{D65BB5B4-EE4E-4502-B26E-B6BD658A28B9}">
      <dgm:prSet phldrT="[Text]"/>
      <dgm:spPr/>
      <dgm:t>
        <a:bodyPr/>
        <a:lstStyle/>
        <a:p>
          <a:r>
            <a:rPr lang="en-GB"/>
            <a:t>2021: </a:t>
          </a:r>
        </a:p>
        <a:p>
          <a:r>
            <a:rPr lang="en-GB"/>
            <a:t>14%</a:t>
          </a:r>
        </a:p>
      </dgm:t>
    </dgm:pt>
    <dgm:pt modelId="{064947B4-B4E7-48FA-8015-EF2049A44214}" type="parTrans" cxnId="{998B4D6D-C73C-42B4-9E76-8E05323E4D08}">
      <dgm:prSet/>
      <dgm:spPr/>
      <dgm:t>
        <a:bodyPr/>
        <a:lstStyle/>
        <a:p>
          <a:endParaRPr lang="en-GB"/>
        </a:p>
      </dgm:t>
    </dgm:pt>
    <dgm:pt modelId="{C1680AF8-5E94-4663-A3C2-4A8E7F1BC4B7}" type="sibTrans" cxnId="{998B4D6D-C73C-42B4-9E76-8E05323E4D08}">
      <dgm:prSet/>
      <dgm:spPr/>
      <dgm:t>
        <a:bodyPr/>
        <a:lstStyle/>
        <a:p>
          <a:endParaRPr lang="en-GB"/>
        </a:p>
      </dgm:t>
    </dgm:pt>
    <dgm:pt modelId="{E6FA202A-1DF1-4FFA-85AF-81A73D0E559A}" type="pres">
      <dgm:prSet presAssocID="{89F7FB75-3126-4A6C-8C28-4C0FF61BFF39}" presName="Name0" presStyleCnt="0">
        <dgm:presLayoutVars>
          <dgm:chMax val="11"/>
          <dgm:chPref val="11"/>
          <dgm:dir/>
          <dgm:resizeHandles/>
        </dgm:presLayoutVars>
      </dgm:prSet>
      <dgm:spPr/>
    </dgm:pt>
    <dgm:pt modelId="{DF1B32DD-61F5-4DCA-AD44-D271588692F0}" type="pres">
      <dgm:prSet presAssocID="{D65BB5B4-EE4E-4502-B26E-B6BD658A28B9}" presName="Accent3" presStyleCnt="0"/>
      <dgm:spPr/>
    </dgm:pt>
    <dgm:pt modelId="{885A59DF-4C9A-4852-BADB-311726D255D6}" type="pres">
      <dgm:prSet presAssocID="{D65BB5B4-EE4E-4502-B26E-B6BD658A28B9}" presName="Accent" presStyleLbl="node1" presStyleIdx="0" presStyleCnt="3"/>
      <dgm:spPr/>
    </dgm:pt>
    <dgm:pt modelId="{03B61189-A621-4D64-B53C-149BF83B3F8D}" type="pres">
      <dgm:prSet presAssocID="{D65BB5B4-EE4E-4502-B26E-B6BD658A28B9}" presName="ParentBackground3" presStyleCnt="0"/>
      <dgm:spPr/>
    </dgm:pt>
    <dgm:pt modelId="{41BB9491-7E5A-4FC1-9DE3-678F9526E66D}" type="pres">
      <dgm:prSet presAssocID="{D65BB5B4-EE4E-4502-B26E-B6BD658A28B9}" presName="ParentBackground" presStyleLbl="fgAcc1" presStyleIdx="0" presStyleCnt="3"/>
      <dgm:spPr/>
    </dgm:pt>
    <dgm:pt modelId="{1D12CDA4-DF98-42CD-81D9-40C75C2F9EC0}" type="pres">
      <dgm:prSet presAssocID="{D65BB5B4-EE4E-4502-B26E-B6BD658A28B9}" presName="Parent3" presStyleLbl="revTx" presStyleIdx="0" presStyleCnt="0">
        <dgm:presLayoutVars>
          <dgm:chMax val="1"/>
          <dgm:chPref val="1"/>
          <dgm:bulletEnabled val="1"/>
        </dgm:presLayoutVars>
      </dgm:prSet>
      <dgm:spPr/>
    </dgm:pt>
    <dgm:pt modelId="{3F84AD0F-0E2F-4EC0-9C3E-D4BB478B9A35}" type="pres">
      <dgm:prSet presAssocID="{1454498C-D267-4EA7-9E5E-9517C41CCDA2}" presName="Accent2" presStyleCnt="0"/>
      <dgm:spPr/>
    </dgm:pt>
    <dgm:pt modelId="{72AA21D8-4761-45EC-995F-1C03CADC82C6}" type="pres">
      <dgm:prSet presAssocID="{1454498C-D267-4EA7-9E5E-9517C41CCDA2}" presName="Accent" presStyleLbl="node1" presStyleIdx="1" presStyleCnt="3"/>
      <dgm:spPr/>
    </dgm:pt>
    <dgm:pt modelId="{C21B43F6-9436-4CF3-8049-24AB70F68306}" type="pres">
      <dgm:prSet presAssocID="{1454498C-D267-4EA7-9E5E-9517C41CCDA2}" presName="ParentBackground2" presStyleCnt="0"/>
      <dgm:spPr/>
    </dgm:pt>
    <dgm:pt modelId="{4F1C065A-9AA9-4E6C-A930-1E788069EA45}" type="pres">
      <dgm:prSet presAssocID="{1454498C-D267-4EA7-9E5E-9517C41CCDA2}" presName="ParentBackground" presStyleLbl="fgAcc1" presStyleIdx="1" presStyleCnt="3"/>
      <dgm:spPr/>
    </dgm:pt>
    <dgm:pt modelId="{FFC61CD8-FD00-4772-B687-6D6DCEFD849E}" type="pres">
      <dgm:prSet presAssocID="{1454498C-D267-4EA7-9E5E-9517C41CCDA2}" presName="Parent2" presStyleLbl="revTx" presStyleIdx="0" presStyleCnt="0">
        <dgm:presLayoutVars>
          <dgm:chMax val="1"/>
          <dgm:chPref val="1"/>
          <dgm:bulletEnabled val="1"/>
        </dgm:presLayoutVars>
      </dgm:prSet>
      <dgm:spPr/>
    </dgm:pt>
    <dgm:pt modelId="{86B96220-FC8D-4650-854C-2FC663607372}" type="pres">
      <dgm:prSet presAssocID="{B13C0FA8-49C9-47DA-B61C-0FAE7EFA0FD3}" presName="Accent1" presStyleCnt="0"/>
      <dgm:spPr/>
    </dgm:pt>
    <dgm:pt modelId="{12D1E8E6-0208-4180-AA4A-DBB15992A8DF}" type="pres">
      <dgm:prSet presAssocID="{B13C0FA8-49C9-47DA-B61C-0FAE7EFA0FD3}" presName="Accent" presStyleLbl="node1" presStyleIdx="2" presStyleCnt="3"/>
      <dgm:spPr/>
    </dgm:pt>
    <dgm:pt modelId="{5C04C964-BFA6-42C3-9C2D-1F1B6F487D1C}" type="pres">
      <dgm:prSet presAssocID="{B13C0FA8-49C9-47DA-B61C-0FAE7EFA0FD3}" presName="ParentBackground1" presStyleCnt="0"/>
      <dgm:spPr/>
    </dgm:pt>
    <dgm:pt modelId="{3D840918-79CD-4B12-855E-C7799C5AA1FC}" type="pres">
      <dgm:prSet presAssocID="{B13C0FA8-49C9-47DA-B61C-0FAE7EFA0FD3}" presName="ParentBackground" presStyleLbl="fgAcc1" presStyleIdx="2" presStyleCnt="3"/>
      <dgm:spPr/>
    </dgm:pt>
    <dgm:pt modelId="{81B0D4F4-F4E0-4215-A608-3A6D451C02BE}" type="pres">
      <dgm:prSet presAssocID="{B13C0FA8-49C9-47DA-B61C-0FAE7EFA0FD3}" presName="Parent1" presStyleLbl="revTx" presStyleIdx="0" presStyleCnt="0">
        <dgm:presLayoutVars>
          <dgm:chMax val="1"/>
          <dgm:chPref val="1"/>
          <dgm:bulletEnabled val="1"/>
        </dgm:presLayoutVars>
      </dgm:prSet>
      <dgm:spPr/>
    </dgm:pt>
  </dgm:ptLst>
  <dgm:cxnLst>
    <dgm:cxn modelId="{A2FA9202-63C4-4AC4-8C3B-6E0FCDE0B9B6}" type="presOf" srcId="{D65BB5B4-EE4E-4502-B26E-B6BD658A28B9}" destId="{41BB9491-7E5A-4FC1-9DE3-678F9526E66D}" srcOrd="0" destOrd="0" presId="urn:microsoft.com/office/officeart/2011/layout/CircleProcess"/>
    <dgm:cxn modelId="{E37AC606-9E09-4049-8738-FA96A8982FB2}" type="presOf" srcId="{B13C0FA8-49C9-47DA-B61C-0FAE7EFA0FD3}" destId="{3D840918-79CD-4B12-855E-C7799C5AA1FC}" srcOrd="0" destOrd="0" presId="urn:microsoft.com/office/officeart/2011/layout/CircleProcess"/>
    <dgm:cxn modelId="{57C81665-AF20-49EC-9F42-4A278D89A473}" type="presOf" srcId="{D65BB5B4-EE4E-4502-B26E-B6BD658A28B9}" destId="{1D12CDA4-DF98-42CD-81D9-40C75C2F9EC0}" srcOrd="1" destOrd="0" presId="urn:microsoft.com/office/officeart/2011/layout/CircleProcess"/>
    <dgm:cxn modelId="{96CCD468-A648-4162-909B-B7ABA7B7DCEE}" type="presOf" srcId="{1454498C-D267-4EA7-9E5E-9517C41CCDA2}" destId="{4F1C065A-9AA9-4E6C-A930-1E788069EA45}" srcOrd="0" destOrd="0" presId="urn:microsoft.com/office/officeart/2011/layout/CircleProcess"/>
    <dgm:cxn modelId="{15A2D849-BDCA-43F8-BDD8-C177829CD6F5}" srcId="{89F7FB75-3126-4A6C-8C28-4C0FF61BFF39}" destId="{1454498C-D267-4EA7-9E5E-9517C41CCDA2}" srcOrd="1" destOrd="0" parTransId="{9E34B24E-5311-40CA-9367-0B6284A9C54F}" sibTransId="{D3F927BB-5E7A-4013-925D-7EE6EE6F1B68}"/>
    <dgm:cxn modelId="{998B4D6D-C73C-42B4-9E76-8E05323E4D08}" srcId="{89F7FB75-3126-4A6C-8C28-4C0FF61BFF39}" destId="{D65BB5B4-EE4E-4502-B26E-B6BD658A28B9}" srcOrd="2" destOrd="0" parTransId="{064947B4-B4E7-48FA-8015-EF2049A44214}" sibTransId="{C1680AF8-5E94-4663-A3C2-4A8E7F1BC4B7}"/>
    <dgm:cxn modelId="{0C4D4472-6D68-41AD-B456-2CFA15B2306F}" type="presOf" srcId="{1454498C-D267-4EA7-9E5E-9517C41CCDA2}" destId="{FFC61CD8-FD00-4772-B687-6D6DCEFD849E}" srcOrd="1" destOrd="0" presId="urn:microsoft.com/office/officeart/2011/layout/CircleProcess"/>
    <dgm:cxn modelId="{6F1BA781-8DFC-40BC-85CF-3A2A56444475}" type="presOf" srcId="{89F7FB75-3126-4A6C-8C28-4C0FF61BFF39}" destId="{E6FA202A-1DF1-4FFA-85AF-81A73D0E559A}" srcOrd="0" destOrd="0" presId="urn:microsoft.com/office/officeart/2011/layout/CircleProcess"/>
    <dgm:cxn modelId="{FC2758D6-595F-45CB-BE58-63F45117B174}" srcId="{89F7FB75-3126-4A6C-8C28-4C0FF61BFF39}" destId="{B13C0FA8-49C9-47DA-B61C-0FAE7EFA0FD3}" srcOrd="0" destOrd="0" parTransId="{DE27433E-7874-4B63-8103-0DF8CCF7201C}" sibTransId="{3B689DB5-D914-4BA9-9181-B9F531D16C53}"/>
    <dgm:cxn modelId="{E52EF4E7-D393-40BA-85FE-454E80B33C10}" type="presOf" srcId="{B13C0FA8-49C9-47DA-B61C-0FAE7EFA0FD3}" destId="{81B0D4F4-F4E0-4215-A608-3A6D451C02BE}" srcOrd="1" destOrd="0" presId="urn:microsoft.com/office/officeart/2011/layout/CircleProcess"/>
    <dgm:cxn modelId="{C6A7E068-C923-453E-92D1-64452E69CE4F}" type="presParOf" srcId="{E6FA202A-1DF1-4FFA-85AF-81A73D0E559A}" destId="{DF1B32DD-61F5-4DCA-AD44-D271588692F0}" srcOrd="0" destOrd="0" presId="urn:microsoft.com/office/officeart/2011/layout/CircleProcess"/>
    <dgm:cxn modelId="{4BB4C5ED-CE43-4948-9968-A0E9CBA671EE}" type="presParOf" srcId="{DF1B32DD-61F5-4DCA-AD44-D271588692F0}" destId="{885A59DF-4C9A-4852-BADB-311726D255D6}" srcOrd="0" destOrd="0" presId="urn:microsoft.com/office/officeart/2011/layout/CircleProcess"/>
    <dgm:cxn modelId="{5ABEAAC0-620A-49F7-8B1B-129118FB72FA}" type="presParOf" srcId="{E6FA202A-1DF1-4FFA-85AF-81A73D0E559A}" destId="{03B61189-A621-4D64-B53C-149BF83B3F8D}" srcOrd="1" destOrd="0" presId="urn:microsoft.com/office/officeart/2011/layout/CircleProcess"/>
    <dgm:cxn modelId="{EA079AA6-A260-42A6-B9F8-A778013ED5F3}" type="presParOf" srcId="{03B61189-A621-4D64-B53C-149BF83B3F8D}" destId="{41BB9491-7E5A-4FC1-9DE3-678F9526E66D}" srcOrd="0" destOrd="0" presId="urn:microsoft.com/office/officeart/2011/layout/CircleProcess"/>
    <dgm:cxn modelId="{EB74E93F-C540-40B6-8984-644EC2DE883E}" type="presParOf" srcId="{E6FA202A-1DF1-4FFA-85AF-81A73D0E559A}" destId="{1D12CDA4-DF98-42CD-81D9-40C75C2F9EC0}" srcOrd="2" destOrd="0" presId="urn:microsoft.com/office/officeart/2011/layout/CircleProcess"/>
    <dgm:cxn modelId="{1EA0A1A6-A6FC-45D9-86DE-F810A63E5507}" type="presParOf" srcId="{E6FA202A-1DF1-4FFA-85AF-81A73D0E559A}" destId="{3F84AD0F-0E2F-4EC0-9C3E-D4BB478B9A35}" srcOrd="3" destOrd="0" presId="urn:microsoft.com/office/officeart/2011/layout/CircleProcess"/>
    <dgm:cxn modelId="{05D6A1EB-5DA9-4DBB-B07A-ED1180C9A5A7}" type="presParOf" srcId="{3F84AD0F-0E2F-4EC0-9C3E-D4BB478B9A35}" destId="{72AA21D8-4761-45EC-995F-1C03CADC82C6}" srcOrd="0" destOrd="0" presId="urn:microsoft.com/office/officeart/2011/layout/CircleProcess"/>
    <dgm:cxn modelId="{06591A3D-12BF-42D8-9033-C3A1D528F5FD}" type="presParOf" srcId="{E6FA202A-1DF1-4FFA-85AF-81A73D0E559A}" destId="{C21B43F6-9436-4CF3-8049-24AB70F68306}" srcOrd="4" destOrd="0" presId="urn:microsoft.com/office/officeart/2011/layout/CircleProcess"/>
    <dgm:cxn modelId="{4E086107-EFF4-4F96-B1D3-68090116893B}" type="presParOf" srcId="{C21B43F6-9436-4CF3-8049-24AB70F68306}" destId="{4F1C065A-9AA9-4E6C-A930-1E788069EA45}" srcOrd="0" destOrd="0" presId="urn:microsoft.com/office/officeart/2011/layout/CircleProcess"/>
    <dgm:cxn modelId="{4869ABC7-9E3F-4764-8A5F-1D0D0D1F348A}" type="presParOf" srcId="{E6FA202A-1DF1-4FFA-85AF-81A73D0E559A}" destId="{FFC61CD8-FD00-4772-B687-6D6DCEFD849E}" srcOrd="5" destOrd="0" presId="urn:microsoft.com/office/officeart/2011/layout/CircleProcess"/>
    <dgm:cxn modelId="{137CC587-6E9E-41C5-90A1-010EF31EEF17}" type="presParOf" srcId="{E6FA202A-1DF1-4FFA-85AF-81A73D0E559A}" destId="{86B96220-FC8D-4650-854C-2FC663607372}" srcOrd="6" destOrd="0" presId="urn:microsoft.com/office/officeart/2011/layout/CircleProcess"/>
    <dgm:cxn modelId="{63B2B4FB-ED31-4D0C-8421-9DD3EE230C26}" type="presParOf" srcId="{86B96220-FC8D-4650-854C-2FC663607372}" destId="{12D1E8E6-0208-4180-AA4A-DBB15992A8DF}" srcOrd="0" destOrd="0" presId="urn:microsoft.com/office/officeart/2011/layout/CircleProcess"/>
    <dgm:cxn modelId="{0D557402-6820-4AC8-9541-FA99AECA095E}" type="presParOf" srcId="{E6FA202A-1DF1-4FFA-85AF-81A73D0E559A}" destId="{5C04C964-BFA6-42C3-9C2D-1F1B6F487D1C}" srcOrd="7" destOrd="0" presId="urn:microsoft.com/office/officeart/2011/layout/CircleProcess"/>
    <dgm:cxn modelId="{0C23199D-0679-4D3B-92B1-F539076F97EB}" type="presParOf" srcId="{5C04C964-BFA6-42C3-9C2D-1F1B6F487D1C}" destId="{3D840918-79CD-4B12-855E-C7799C5AA1FC}" srcOrd="0" destOrd="0" presId="urn:microsoft.com/office/officeart/2011/layout/CircleProcess"/>
    <dgm:cxn modelId="{678C99CC-2F43-4AD6-8FB5-CBA9970961FD}" type="presParOf" srcId="{E6FA202A-1DF1-4FFA-85AF-81A73D0E559A}" destId="{81B0D4F4-F4E0-4215-A608-3A6D451C02BE}"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20D50-BD33-43F0-A132-0FD9B6E3769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7A68472-9D0E-4390-8F02-51F864E90169}">
      <dgm:prSet phldrT="[Text]"/>
      <dgm:spPr/>
      <dgm:t>
        <a:bodyPr/>
        <a:lstStyle/>
        <a:p>
          <a:r>
            <a:rPr lang="en-GB"/>
            <a:t>Weight based stigma </a:t>
          </a:r>
        </a:p>
      </dgm:t>
    </dgm:pt>
    <dgm:pt modelId="{5DBA1BCB-2B8C-494E-95DD-C4D367B64369}" type="parTrans" cxnId="{31857FEC-FE13-436F-9C9D-878E22AACF50}">
      <dgm:prSet/>
      <dgm:spPr/>
      <dgm:t>
        <a:bodyPr/>
        <a:lstStyle/>
        <a:p>
          <a:endParaRPr lang="en-GB"/>
        </a:p>
      </dgm:t>
    </dgm:pt>
    <dgm:pt modelId="{54E797ED-C6D6-4392-9365-D1E2260D605F}" type="sibTrans" cxnId="{31857FEC-FE13-436F-9C9D-878E22AACF50}">
      <dgm:prSet/>
      <dgm:spPr/>
      <dgm:t>
        <a:bodyPr/>
        <a:lstStyle/>
        <a:p>
          <a:endParaRPr lang="en-GB"/>
        </a:p>
      </dgm:t>
    </dgm:pt>
    <dgm:pt modelId="{EAEEB0E7-0C35-41BE-A3CE-DDEBB062831A}">
      <dgm:prSet phldrT="[Text]"/>
      <dgm:spPr/>
      <dgm:t>
        <a:bodyPr/>
        <a:lstStyle/>
        <a:p>
          <a:r>
            <a:rPr lang="en-GB"/>
            <a:t>Stress</a:t>
          </a:r>
        </a:p>
      </dgm:t>
    </dgm:pt>
    <dgm:pt modelId="{2225359C-568A-41EE-9E84-6F6010CB25A5}" type="parTrans" cxnId="{5EA6457C-932D-4DA8-9812-3F7C1B61107D}">
      <dgm:prSet/>
      <dgm:spPr/>
      <dgm:t>
        <a:bodyPr/>
        <a:lstStyle/>
        <a:p>
          <a:endParaRPr lang="en-GB"/>
        </a:p>
      </dgm:t>
    </dgm:pt>
    <dgm:pt modelId="{47A6D7CA-7E89-45BE-97BF-721BDCF54509}" type="sibTrans" cxnId="{5EA6457C-932D-4DA8-9812-3F7C1B61107D}">
      <dgm:prSet/>
      <dgm:spPr/>
      <dgm:t>
        <a:bodyPr/>
        <a:lstStyle/>
        <a:p>
          <a:endParaRPr lang="en-GB"/>
        </a:p>
      </dgm:t>
    </dgm:pt>
    <dgm:pt modelId="{57AEC39D-2597-429E-95BB-4AB4E0D8314D}">
      <dgm:prSet phldrT="[Text]"/>
      <dgm:spPr/>
      <dgm:t>
        <a:bodyPr/>
        <a:lstStyle/>
        <a:p>
          <a:r>
            <a:rPr lang="en-GB"/>
            <a:t>Increased eating </a:t>
          </a:r>
        </a:p>
        <a:p>
          <a:r>
            <a:rPr lang="en-GB"/>
            <a:t>Increased cortisol </a:t>
          </a:r>
        </a:p>
      </dgm:t>
    </dgm:pt>
    <dgm:pt modelId="{81ED09C8-32DC-49E9-8595-798CAA1B89F0}" type="parTrans" cxnId="{8D252890-9A33-4595-B402-375F1DE01ECF}">
      <dgm:prSet/>
      <dgm:spPr/>
      <dgm:t>
        <a:bodyPr/>
        <a:lstStyle/>
        <a:p>
          <a:endParaRPr lang="en-GB"/>
        </a:p>
      </dgm:t>
    </dgm:pt>
    <dgm:pt modelId="{0440653B-3979-47E8-B519-B4D3F39A4F16}" type="sibTrans" cxnId="{8D252890-9A33-4595-B402-375F1DE01ECF}">
      <dgm:prSet/>
      <dgm:spPr/>
      <dgm:t>
        <a:bodyPr/>
        <a:lstStyle/>
        <a:p>
          <a:endParaRPr lang="en-GB"/>
        </a:p>
      </dgm:t>
    </dgm:pt>
    <dgm:pt modelId="{1CFE52A2-BE31-4157-AE56-60CAA1923272}">
      <dgm:prSet phldrT="[Text]"/>
      <dgm:spPr/>
      <dgm:t>
        <a:bodyPr/>
        <a:lstStyle/>
        <a:p>
          <a:r>
            <a:rPr lang="en-GB"/>
            <a:t>Weight gain </a:t>
          </a:r>
        </a:p>
      </dgm:t>
    </dgm:pt>
    <dgm:pt modelId="{E92C55DB-127B-4163-A0DD-9A3FCCD256BF}" type="parTrans" cxnId="{77646E8B-7D96-46A8-A050-C67F9DB1B120}">
      <dgm:prSet/>
      <dgm:spPr/>
      <dgm:t>
        <a:bodyPr/>
        <a:lstStyle/>
        <a:p>
          <a:endParaRPr lang="en-GB"/>
        </a:p>
      </dgm:t>
    </dgm:pt>
    <dgm:pt modelId="{A828FDF9-0960-48C0-96F1-87167F108D70}" type="sibTrans" cxnId="{77646E8B-7D96-46A8-A050-C67F9DB1B120}">
      <dgm:prSet/>
      <dgm:spPr/>
      <dgm:t>
        <a:bodyPr/>
        <a:lstStyle/>
        <a:p>
          <a:endParaRPr lang="en-GB"/>
        </a:p>
      </dgm:t>
    </dgm:pt>
    <dgm:pt modelId="{858AE46E-2A99-424F-830A-C366C9C8F202}" type="pres">
      <dgm:prSet presAssocID="{80C20D50-BD33-43F0-A132-0FD9B6E3769C}" presName="cycle" presStyleCnt="0">
        <dgm:presLayoutVars>
          <dgm:dir/>
          <dgm:resizeHandles val="exact"/>
        </dgm:presLayoutVars>
      </dgm:prSet>
      <dgm:spPr/>
    </dgm:pt>
    <dgm:pt modelId="{C7F3202C-F601-4992-8142-6B3C3C0A2B82}" type="pres">
      <dgm:prSet presAssocID="{D7A68472-9D0E-4390-8F02-51F864E90169}" presName="node" presStyleLbl="node1" presStyleIdx="0" presStyleCnt="4">
        <dgm:presLayoutVars>
          <dgm:bulletEnabled val="1"/>
        </dgm:presLayoutVars>
      </dgm:prSet>
      <dgm:spPr/>
    </dgm:pt>
    <dgm:pt modelId="{C5FC7824-41D0-4F8A-973C-EDE8447D9987}" type="pres">
      <dgm:prSet presAssocID="{54E797ED-C6D6-4392-9365-D1E2260D605F}" presName="sibTrans" presStyleLbl="sibTrans2D1" presStyleIdx="0" presStyleCnt="4"/>
      <dgm:spPr/>
    </dgm:pt>
    <dgm:pt modelId="{A25A875D-CA05-461A-BA99-00A6984E73B0}" type="pres">
      <dgm:prSet presAssocID="{54E797ED-C6D6-4392-9365-D1E2260D605F}" presName="connectorText" presStyleLbl="sibTrans2D1" presStyleIdx="0" presStyleCnt="4"/>
      <dgm:spPr/>
    </dgm:pt>
    <dgm:pt modelId="{150DEDCA-4BBA-4FE3-9365-EA6207AC7105}" type="pres">
      <dgm:prSet presAssocID="{EAEEB0E7-0C35-41BE-A3CE-DDEBB062831A}" presName="node" presStyleLbl="node1" presStyleIdx="1" presStyleCnt="4" custRadScaleRad="108052" custRadScaleInc="-2309">
        <dgm:presLayoutVars>
          <dgm:bulletEnabled val="1"/>
        </dgm:presLayoutVars>
      </dgm:prSet>
      <dgm:spPr/>
    </dgm:pt>
    <dgm:pt modelId="{E4FC13E0-0CA3-45E4-9652-FA9C247FD64E}" type="pres">
      <dgm:prSet presAssocID="{47A6D7CA-7E89-45BE-97BF-721BDCF54509}" presName="sibTrans" presStyleLbl="sibTrans2D1" presStyleIdx="1" presStyleCnt="4"/>
      <dgm:spPr/>
    </dgm:pt>
    <dgm:pt modelId="{3C363CC5-3814-4853-A8C5-B2B816D5F82D}" type="pres">
      <dgm:prSet presAssocID="{47A6D7CA-7E89-45BE-97BF-721BDCF54509}" presName="connectorText" presStyleLbl="sibTrans2D1" presStyleIdx="1" presStyleCnt="4"/>
      <dgm:spPr/>
    </dgm:pt>
    <dgm:pt modelId="{9B4E3C14-45D5-4C04-8EF2-F310431C07FB}" type="pres">
      <dgm:prSet presAssocID="{57AEC39D-2597-429E-95BB-4AB4E0D8314D}" presName="node" presStyleLbl="node1" presStyleIdx="2" presStyleCnt="4">
        <dgm:presLayoutVars>
          <dgm:bulletEnabled val="1"/>
        </dgm:presLayoutVars>
      </dgm:prSet>
      <dgm:spPr/>
    </dgm:pt>
    <dgm:pt modelId="{F5D60E3B-7FF3-4825-88CA-E96399F32BCA}" type="pres">
      <dgm:prSet presAssocID="{0440653B-3979-47E8-B519-B4D3F39A4F16}" presName="sibTrans" presStyleLbl="sibTrans2D1" presStyleIdx="2" presStyleCnt="4"/>
      <dgm:spPr/>
    </dgm:pt>
    <dgm:pt modelId="{F1343E62-B757-4569-BBD4-E3DF0FB84A3C}" type="pres">
      <dgm:prSet presAssocID="{0440653B-3979-47E8-B519-B4D3F39A4F16}" presName="connectorText" presStyleLbl="sibTrans2D1" presStyleIdx="2" presStyleCnt="4"/>
      <dgm:spPr/>
    </dgm:pt>
    <dgm:pt modelId="{C277A8E4-C67E-49FA-981D-3B95581ADB6F}" type="pres">
      <dgm:prSet presAssocID="{1CFE52A2-BE31-4157-AE56-60CAA1923272}" presName="node" presStyleLbl="node1" presStyleIdx="3" presStyleCnt="4">
        <dgm:presLayoutVars>
          <dgm:bulletEnabled val="1"/>
        </dgm:presLayoutVars>
      </dgm:prSet>
      <dgm:spPr/>
    </dgm:pt>
    <dgm:pt modelId="{CED20A56-4B57-4696-9D2F-BB24C07A2525}" type="pres">
      <dgm:prSet presAssocID="{A828FDF9-0960-48C0-96F1-87167F108D70}" presName="sibTrans" presStyleLbl="sibTrans2D1" presStyleIdx="3" presStyleCnt="4"/>
      <dgm:spPr/>
    </dgm:pt>
    <dgm:pt modelId="{8269DFEA-A8F9-4629-8E92-FFF6E2C43CD9}" type="pres">
      <dgm:prSet presAssocID="{A828FDF9-0960-48C0-96F1-87167F108D70}" presName="connectorText" presStyleLbl="sibTrans2D1" presStyleIdx="3" presStyleCnt="4"/>
      <dgm:spPr/>
    </dgm:pt>
  </dgm:ptLst>
  <dgm:cxnLst>
    <dgm:cxn modelId="{2FD5FE1F-DE07-4633-BB32-D4DA69E94465}" type="presOf" srcId="{54E797ED-C6D6-4392-9365-D1E2260D605F}" destId="{C5FC7824-41D0-4F8A-973C-EDE8447D9987}" srcOrd="0" destOrd="0" presId="urn:microsoft.com/office/officeart/2005/8/layout/cycle2"/>
    <dgm:cxn modelId="{28757436-FFC1-4487-BFDA-E2D638B8C1BD}" type="presOf" srcId="{A828FDF9-0960-48C0-96F1-87167F108D70}" destId="{CED20A56-4B57-4696-9D2F-BB24C07A2525}" srcOrd="0" destOrd="0" presId="urn:microsoft.com/office/officeart/2005/8/layout/cycle2"/>
    <dgm:cxn modelId="{AE1B6D5F-9436-45FB-B4C0-B93B98471ADC}" type="presOf" srcId="{0440653B-3979-47E8-B519-B4D3F39A4F16}" destId="{F5D60E3B-7FF3-4825-88CA-E96399F32BCA}" srcOrd="0" destOrd="0" presId="urn:microsoft.com/office/officeart/2005/8/layout/cycle2"/>
    <dgm:cxn modelId="{7EDCC871-CFAF-4BFB-842C-C51F6B8053EC}" type="presOf" srcId="{80C20D50-BD33-43F0-A132-0FD9B6E3769C}" destId="{858AE46E-2A99-424F-830A-C366C9C8F202}" srcOrd="0" destOrd="0" presId="urn:microsoft.com/office/officeart/2005/8/layout/cycle2"/>
    <dgm:cxn modelId="{49B15572-B830-4C08-9D68-6F454D2D805B}" type="presOf" srcId="{1CFE52A2-BE31-4157-AE56-60CAA1923272}" destId="{C277A8E4-C67E-49FA-981D-3B95581ADB6F}" srcOrd="0" destOrd="0" presId="urn:microsoft.com/office/officeart/2005/8/layout/cycle2"/>
    <dgm:cxn modelId="{5EA6457C-932D-4DA8-9812-3F7C1B61107D}" srcId="{80C20D50-BD33-43F0-A132-0FD9B6E3769C}" destId="{EAEEB0E7-0C35-41BE-A3CE-DDEBB062831A}" srcOrd="1" destOrd="0" parTransId="{2225359C-568A-41EE-9E84-6F6010CB25A5}" sibTransId="{47A6D7CA-7E89-45BE-97BF-721BDCF54509}"/>
    <dgm:cxn modelId="{EB679F83-E8C7-41C1-B4FA-3DC5832941AD}" type="presOf" srcId="{0440653B-3979-47E8-B519-B4D3F39A4F16}" destId="{F1343E62-B757-4569-BBD4-E3DF0FB84A3C}" srcOrd="1" destOrd="0" presId="urn:microsoft.com/office/officeart/2005/8/layout/cycle2"/>
    <dgm:cxn modelId="{77646E8B-7D96-46A8-A050-C67F9DB1B120}" srcId="{80C20D50-BD33-43F0-A132-0FD9B6E3769C}" destId="{1CFE52A2-BE31-4157-AE56-60CAA1923272}" srcOrd="3" destOrd="0" parTransId="{E92C55DB-127B-4163-A0DD-9A3FCCD256BF}" sibTransId="{A828FDF9-0960-48C0-96F1-87167F108D70}"/>
    <dgm:cxn modelId="{8D252890-9A33-4595-B402-375F1DE01ECF}" srcId="{80C20D50-BD33-43F0-A132-0FD9B6E3769C}" destId="{57AEC39D-2597-429E-95BB-4AB4E0D8314D}" srcOrd="2" destOrd="0" parTransId="{81ED09C8-32DC-49E9-8595-798CAA1B89F0}" sibTransId="{0440653B-3979-47E8-B519-B4D3F39A4F16}"/>
    <dgm:cxn modelId="{44A3CB9E-26C2-4BCD-A251-D34A4D076C81}" type="presOf" srcId="{47A6D7CA-7E89-45BE-97BF-721BDCF54509}" destId="{3C363CC5-3814-4853-A8C5-B2B816D5F82D}" srcOrd="1" destOrd="0" presId="urn:microsoft.com/office/officeart/2005/8/layout/cycle2"/>
    <dgm:cxn modelId="{1D51CBA8-C210-44D3-A3D7-FA37B5AC533E}" type="presOf" srcId="{54E797ED-C6D6-4392-9365-D1E2260D605F}" destId="{A25A875D-CA05-461A-BA99-00A6984E73B0}" srcOrd="1" destOrd="0" presId="urn:microsoft.com/office/officeart/2005/8/layout/cycle2"/>
    <dgm:cxn modelId="{339E91B2-84ED-430B-BF6A-0483CC52BA84}" type="presOf" srcId="{47A6D7CA-7E89-45BE-97BF-721BDCF54509}" destId="{E4FC13E0-0CA3-45E4-9652-FA9C247FD64E}" srcOrd="0" destOrd="0" presId="urn:microsoft.com/office/officeart/2005/8/layout/cycle2"/>
    <dgm:cxn modelId="{443125B5-1CDC-4C5F-B734-84FB79DBC7DE}" type="presOf" srcId="{57AEC39D-2597-429E-95BB-4AB4E0D8314D}" destId="{9B4E3C14-45D5-4C04-8EF2-F310431C07FB}" srcOrd="0" destOrd="0" presId="urn:microsoft.com/office/officeart/2005/8/layout/cycle2"/>
    <dgm:cxn modelId="{29AFFBB7-5785-4903-83CD-DB9D3F2BAD94}" type="presOf" srcId="{D7A68472-9D0E-4390-8F02-51F864E90169}" destId="{C7F3202C-F601-4992-8142-6B3C3C0A2B82}" srcOrd="0" destOrd="0" presId="urn:microsoft.com/office/officeart/2005/8/layout/cycle2"/>
    <dgm:cxn modelId="{2DE52AE3-DC37-4F89-8866-A3F62C049943}" type="presOf" srcId="{EAEEB0E7-0C35-41BE-A3CE-DDEBB062831A}" destId="{150DEDCA-4BBA-4FE3-9365-EA6207AC7105}" srcOrd="0" destOrd="0" presId="urn:microsoft.com/office/officeart/2005/8/layout/cycle2"/>
    <dgm:cxn modelId="{31857FEC-FE13-436F-9C9D-878E22AACF50}" srcId="{80C20D50-BD33-43F0-A132-0FD9B6E3769C}" destId="{D7A68472-9D0E-4390-8F02-51F864E90169}" srcOrd="0" destOrd="0" parTransId="{5DBA1BCB-2B8C-494E-95DD-C4D367B64369}" sibTransId="{54E797ED-C6D6-4392-9365-D1E2260D605F}"/>
    <dgm:cxn modelId="{1257D3F6-861A-436C-AFC6-EBFEF8089350}" type="presOf" srcId="{A828FDF9-0960-48C0-96F1-87167F108D70}" destId="{8269DFEA-A8F9-4629-8E92-FFF6E2C43CD9}" srcOrd="1" destOrd="0" presId="urn:microsoft.com/office/officeart/2005/8/layout/cycle2"/>
    <dgm:cxn modelId="{DF3A5DE3-0E70-46FF-B10E-3341EB5D8662}" type="presParOf" srcId="{858AE46E-2A99-424F-830A-C366C9C8F202}" destId="{C7F3202C-F601-4992-8142-6B3C3C0A2B82}" srcOrd="0" destOrd="0" presId="urn:microsoft.com/office/officeart/2005/8/layout/cycle2"/>
    <dgm:cxn modelId="{DED7762B-1B95-4380-9F26-938550FDA36B}" type="presParOf" srcId="{858AE46E-2A99-424F-830A-C366C9C8F202}" destId="{C5FC7824-41D0-4F8A-973C-EDE8447D9987}" srcOrd="1" destOrd="0" presId="urn:microsoft.com/office/officeart/2005/8/layout/cycle2"/>
    <dgm:cxn modelId="{A9CF7867-4AF1-4DDD-884C-3E3A48653CF4}" type="presParOf" srcId="{C5FC7824-41D0-4F8A-973C-EDE8447D9987}" destId="{A25A875D-CA05-461A-BA99-00A6984E73B0}" srcOrd="0" destOrd="0" presId="urn:microsoft.com/office/officeart/2005/8/layout/cycle2"/>
    <dgm:cxn modelId="{2C392F89-8913-466B-88F5-1043D46A2131}" type="presParOf" srcId="{858AE46E-2A99-424F-830A-C366C9C8F202}" destId="{150DEDCA-4BBA-4FE3-9365-EA6207AC7105}" srcOrd="2" destOrd="0" presId="urn:microsoft.com/office/officeart/2005/8/layout/cycle2"/>
    <dgm:cxn modelId="{33F61599-1DAF-4C2A-ABA0-7A4E55FF5057}" type="presParOf" srcId="{858AE46E-2A99-424F-830A-C366C9C8F202}" destId="{E4FC13E0-0CA3-45E4-9652-FA9C247FD64E}" srcOrd="3" destOrd="0" presId="urn:microsoft.com/office/officeart/2005/8/layout/cycle2"/>
    <dgm:cxn modelId="{2AB5A442-0FC4-42C0-90D6-3DD329985B2A}" type="presParOf" srcId="{E4FC13E0-0CA3-45E4-9652-FA9C247FD64E}" destId="{3C363CC5-3814-4853-A8C5-B2B816D5F82D}" srcOrd="0" destOrd="0" presId="urn:microsoft.com/office/officeart/2005/8/layout/cycle2"/>
    <dgm:cxn modelId="{64185FD9-9589-4E52-881F-D948A50FC230}" type="presParOf" srcId="{858AE46E-2A99-424F-830A-C366C9C8F202}" destId="{9B4E3C14-45D5-4C04-8EF2-F310431C07FB}" srcOrd="4" destOrd="0" presId="urn:microsoft.com/office/officeart/2005/8/layout/cycle2"/>
    <dgm:cxn modelId="{DC45851A-24FA-4580-AEED-494106054934}" type="presParOf" srcId="{858AE46E-2A99-424F-830A-C366C9C8F202}" destId="{F5D60E3B-7FF3-4825-88CA-E96399F32BCA}" srcOrd="5" destOrd="0" presId="urn:microsoft.com/office/officeart/2005/8/layout/cycle2"/>
    <dgm:cxn modelId="{DBC22364-2A98-4AD1-A319-9D2E6F60525A}" type="presParOf" srcId="{F5D60E3B-7FF3-4825-88CA-E96399F32BCA}" destId="{F1343E62-B757-4569-BBD4-E3DF0FB84A3C}" srcOrd="0" destOrd="0" presId="urn:microsoft.com/office/officeart/2005/8/layout/cycle2"/>
    <dgm:cxn modelId="{B829E4DC-48AD-48F8-8ECD-502941A449F0}" type="presParOf" srcId="{858AE46E-2A99-424F-830A-C366C9C8F202}" destId="{C277A8E4-C67E-49FA-981D-3B95581ADB6F}" srcOrd="6" destOrd="0" presId="urn:microsoft.com/office/officeart/2005/8/layout/cycle2"/>
    <dgm:cxn modelId="{47CFECA5-900A-42D2-A4E6-864660D212C2}" type="presParOf" srcId="{858AE46E-2A99-424F-830A-C366C9C8F202}" destId="{CED20A56-4B57-4696-9D2F-BB24C07A2525}" srcOrd="7" destOrd="0" presId="urn:microsoft.com/office/officeart/2005/8/layout/cycle2"/>
    <dgm:cxn modelId="{60711766-C2BB-4192-8850-C54B6DA2DE56}" type="presParOf" srcId="{CED20A56-4B57-4696-9D2F-BB24C07A2525}" destId="{8269DFEA-A8F9-4629-8E92-FFF6E2C43CD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40D56B-5262-466F-906E-3760FFBE43C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87F1124C-28C8-4D95-93E6-12C887BC8485}">
      <dgm:prSet phldrT="[Text]" custT="1"/>
      <dgm:spPr/>
      <dgm:t>
        <a:bodyPr/>
        <a:lstStyle/>
        <a:p>
          <a:r>
            <a:rPr lang="en-GB" sz="1600"/>
            <a:t>Outcomes</a:t>
          </a:r>
          <a:r>
            <a:rPr lang="en-GB" sz="2000"/>
            <a:t> </a:t>
          </a:r>
        </a:p>
      </dgm:t>
    </dgm:pt>
    <dgm:pt modelId="{D6034AEA-7DE7-4A46-8843-628A14EE3BCA}" type="parTrans" cxnId="{8E07730B-6DFD-43AB-9786-27F86A0379B5}">
      <dgm:prSet/>
      <dgm:spPr/>
      <dgm:t>
        <a:bodyPr/>
        <a:lstStyle/>
        <a:p>
          <a:endParaRPr lang="en-GB"/>
        </a:p>
      </dgm:t>
    </dgm:pt>
    <dgm:pt modelId="{43A52633-B44A-46CE-8C5E-7FCF874FFD09}" type="sibTrans" cxnId="{8E07730B-6DFD-43AB-9786-27F86A0379B5}">
      <dgm:prSet/>
      <dgm:spPr/>
      <dgm:t>
        <a:bodyPr/>
        <a:lstStyle/>
        <a:p>
          <a:endParaRPr lang="en-GB"/>
        </a:p>
      </dgm:t>
    </dgm:pt>
    <dgm:pt modelId="{431DFE79-33C1-49B3-BF4C-C056CF4B6FDC}">
      <dgm:prSet phldrT="[Text]"/>
      <dgm:spPr/>
      <dgm:t>
        <a:bodyPr/>
        <a:lstStyle/>
        <a:p>
          <a:pPr algn="ctr"/>
          <a:r>
            <a:rPr lang="en-GB" b="1"/>
            <a:t>Active Communities </a:t>
          </a:r>
        </a:p>
        <a:p>
          <a:pPr algn="l"/>
          <a:r>
            <a:rPr lang="en-GB" b="0"/>
            <a:t>- Groups who are traditionally less active meet physical activity guidelines.</a:t>
          </a:r>
        </a:p>
        <a:p>
          <a:pPr algn="l"/>
          <a:r>
            <a:rPr lang="en-GB" b="0"/>
            <a:t>- Residents find work in the physical activity sector.</a:t>
          </a:r>
        </a:p>
      </dgm:t>
    </dgm:pt>
    <dgm:pt modelId="{6820AB37-D295-4829-9ED2-8799BC265DE4}" type="parTrans" cxnId="{DB1FABED-0AD9-4118-96AB-52B4B5B69075}">
      <dgm:prSet/>
      <dgm:spPr/>
      <dgm:t>
        <a:bodyPr/>
        <a:lstStyle/>
        <a:p>
          <a:endParaRPr lang="en-GB"/>
        </a:p>
      </dgm:t>
    </dgm:pt>
    <dgm:pt modelId="{6EDE111B-C50E-4F4B-9550-DFECC2DB6A5D}" type="sibTrans" cxnId="{DB1FABED-0AD9-4118-96AB-52B4B5B69075}">
      <dgm:prSet/>
      <dgm:spPr/>
      <dgm:t>
        <a:bodyPr/>
        <a:lstStyle/>
        <a:p>
          <a:endParaRPr lang="en-GB"/>
        </a:p>
      </dgm:t>
    </dgm:pt>
    <dgm:pt modelId="{DD21EC42-DE76-4337-9C3C-7CF94C1D8D95}">
      <dgm:prSet phldrT="[Text]"/>
      <dgm:spPr/>
      <dgm:t>
        <a:bodyPr/>
        <a:lstStyle/>
        <a:p>
          <a:pPr algn="ctr">
            <a:buNone/>
          </a:pPr>
          <a:r>
            <a:rPr lang="en-GB" b="1"/>
            <a:t>Active facilities</a:t>
          </a:r>
        </a:p>
        <a:p>
          <a:pPr algn="l">
            <a:buFont typeface="Arial" panose="020B0604020202020204" pitchFamily="34" charset="0"/>
            <a:buChar char="•"/>
          </a:pPr>
          <a:r>
            <a:rPr lang="en-GB"/>
            <a:t>- Leisure centres and facilities are used more by local children, young people and adults from target groups </a:t>
          </a:r>
        </a:p>
        <a:p>
          <a:pPr algn="l">
            <a:buFont typeface="Arial" panose="020B0604020202020204" pitchFamily="34" charset="0"/>
            <a:buChar char="•"/>
          </a:pPr>
          <a:r>
            <a:rPr lang="en-GB"/>
            <a:t>- Residents are able to access a range of quality community-based facilities.</a:t>
          </a:r>
        </a:p>
      </dgm:t>
    </dgm:pt>
    <dgm:pt modelId="{DCF2E18B-4B52-45F7-9B64-F159A15887AF}" type="parTrans" cxnId="{50EB5CD7-71F4-4AB2-AF9B-AFFB6639556F}">
      <dgm:prSet/>
      <dgm:spPr/>
      <dgm:t>
        <a:bodyPr/>
        <a:lstStyle/>
        <a:p>
          <a:endParaRPr lang="en-GB"/>
        </a:p>
      </dgm:t>
    </dgm:pt>
    <dgm:pt modelId="{EDA60958-E9D0-47E1-B0A6-EFC658309710}" type="sibTrans" cxnId="{50EB5CD7-71F4-4AB2-AF9B-AFFB6639556F}">
      <dgm:prSet/>
      <dgm:spPr/>
      <dgm:t>
        <a:bodyPr/>
        <a:lstStyle/>
        <a:p>
          <a:endParaRPr lang="en-GB"/>
        </a:p>
      </dgm:t>
    </dgm:pt>
    <dgm:pt modelId="{AD72A392-C82C-4392-9FFA-AC67649670B4}">
      <dgm:prSet phldrT="[Text]" custT="1"/>
      <dgm:spPr/>
      <dgm:t>
        <a:bodyPr/>
        <a:lstStyle/>
        <a:p>
          <a:r>
            <a:rPr lang="en-GB" sz="1200"/>
            <a:t>Islington’s least active residents are more active, more often </a:t>
          </a:r>
        </a:p>
      </dgm:t>
    </dgm:pt>
    <dgm:pt modelId="{C789E79D-E25D-4CE0-BF3E-FC9338A4E619}" type="parTrans" cxnId="{371682AA-A0D8-4CA1-9154-7A9F3BE02C51}">
      <dgm:prSet/>
      <dgm:spPr/>
      <dgm:t>
        <a:bodyPr/>
        <a:lstStyle/>
        <a:p>
          <a:endParaRPr lang="en-GB"/>
        </a:p>
      </dgm:t>
    </dgm:pt>
    <dgm:pt modelId="{A1410BEA-0528-4347-9B2F-0AE164338C0A}" type="sibTrans" cxnId="{371682AA-A0D8-4CA1-9154-7A9F3BE02C51}">
      <dgm:prSet/>
      <dgm:spPr/>
      <dgm:t>
        <a:bodyPr/>
        <a:lstStyle/>
        <a:p>
          <a:endParaRPr lang="en-GB"/>
        </a:p>
      </dgm:t>
    </dgm:pt>
    <dgm:pt modelId="{A871D3D4-0684-4427-BDC2-8B82056756E1}">
      <dgm:prSet phldrT="[Text]" custT="1"/>
      <dgm:spPr/>
      <dgm:t>
        <a:bodyPr anchor="t" anchorCtr="0"/>
        <a:lstStyle/>
        <a:p>
          <a:r>
            <a:rPr lang="en-GB" sz="1200"/>
            <a:t>Impact</a:t>
          </a:r>
          <a:r>
            <a:rPr lang="en-GB" sz="3600"/>
            <a:t> </a:t>
          </a:r>
        </a:p>
      </dgm:t>
    </dgm:pt>
    <dgm:pt modelId="{7C8DCA55-A3BB-4887-A705-0B55A17700D9}" type="parTrans" cxnId="{916F599C-2C70-42F3-8825-6D4EFD07CAF2}">
      <dgm:prSet/>
      <dgm:spPr/>
      <dgm:t>
        <a:bodyPr/>
        <a:lstStyle/>
        <a:p>
          <a:endParaRPr lang="en-GB"/>
        </a:p>
      </dgm:t>
    </dgm:pt>
    <dgm:pt modelId="{FB1BE031-5A8F-4D8F-B8C5-F3964BC71F97}" type="sibTrans" cxnId="{916F599C-2C70-42F3-8825-6D4EFD07CAF2}">
      <dgm:prSet/>
      <dgm:spPr/>
      <dgm:t>
        <a:bodyPr/>
        <a:lstStyle/>
        <a:p>
          <a:endParaRPr lang="en-GB"/>
        </a:p>
      </dgm:t>
    </dgm:pt>
    <dgm:pt modelId="{630614D3-0503-4D2F-9D1D-0ADD6F216392}">
      <dgm:prSet phldrT="[Text]" custT="1"/>
      <dgm:spPr/>
      <dgm:t>
        <a:bodyPr anchor="t" anchorCtr="0"/>
        <a:lstStyle/>
        <a:p>
          <a:pPr algn="ctr"/>
          <a:r>
            <a:rPr lang="en-GB" sz="700" b="1"/>
            <a:t>Start Well </a:t>
          </a:r>
        </a:p>
        <a:p>
          <a:pPr algn="l"/>
          <a:endParaRPr lang="en-GB" sz="800" b="0"/>
        </a:p>
        <a:p>
          <a:pPr algn="l"/>
          <a:r>
            <a:rPr lang="en-GB" sz="700" b="0"/>
            <a:t>Children and young people achieve their potential at school </a:t>
          </a:r>
        </a:p>
        <a:p>
          <a:pPr algn="l"/>
          <a:r>
            <a:rPr lang="en-GB" sz="700" b="0"/>
            <a:t>Children and young people are happy, healthy and resilient. </a:t>
          </a:r>
        </a:p>
        <a:p>
          <a:pPr algn="l"/>
          <a:r>
            <a:rPr lang="en-GB" sz="700" b="0"/>
            <a:t>Children and young people are a healthy weight </a:t>
          </a:r>
        </a:p>
      </dgm:t>
    </dgm:pt>
    <dgm:pt modelId="{5DDEA74D-B608-403A-A95F-6B8250D5A704}" type="parTrans" cxnId="{6DC438B2-DEA8-440A-ABAF-8B99B5158732}">
      <dgm:prSet/>
      <dgm:spPr/>
      <dgm:t>
        <a:bodyPr/>
        <a:lstStyle/>
        <a:p>
          <a:endParaRPr lang="en-GB"/>
        </a:p>
      </dgm:t>
    </dgm:pt>
    <dgm:pt modelId="{9F9F774E-FD90-4A1E-A889-36A3B5AE0809}" type="sibTrans" cxnId="{6DC438B2-DEA8-440A-ABAF-8B99B5158732}">
      <dgm:prSet/>
      <dgm:spPr/>
      <dgm:t>
        <a:bodyPr/>
        <a:lstStyle/>
        <a:p>
          <a:endParaRPr lang="en-GB"/>
        </a:p>
      </dgm:t>
    </dgm:pt>
    <dgm:pt modelId="{DC93ADEF-D702-411D-AD99-F001E361EFA6}">
      <dgm:prSet phldrT="[Text]"/>
      <dgm:spPr/>
      <dgm:t>
        <a:bodyPr/>
        <a:lstStyle/>
        <a:p>
          <a:pPr algn="ctr"/>
          <a:r>
            <a:rPr lang="en-GB" b="1"/>
            <a:t>Live Well </a:t>
          </a:r>
        </a:p>
        <a:p>
          <a:pPr algn="l"/>
          <a:endParaRPr lang="en-GB" b="0"/>
        </a:p>
        <a:p>
          <a:pPr algn="l"/>
          <a:r>
            <a:rPr lang="en-GB" b="0"/>
            <a:t>Residents are a healthy weight </a:t>
          </a:r>
        </a:p>
        <a:p>
          <a:pPr algn="l"/>
          <a:r>
            <a:rPr lang="en-GB" b="0"/>
            <a:t>Long term conditions are prevented, or well managed </a:t>
          </a:r>
        </a:p>
        <a:p>
          <a:pPr algn="l"/>
          <a:r>
            <a:rPr lang="en-GB" b="0"/>
            <a:t>Residents experience good mental health </a:t>
          </a:r>
        </a:p>
        <a:p>
          <a:pPr algn="l"/>
          <a:r>
            <a:rPr lang="en-GB" b="0"/>
            <a:t>Communities are socially connected</a:t>
          </a:r>
        </a:p>
      </dgm:t>
    </dgm:pt>
    <dgm:pt modelId="{746A0757-4FED-4242-A1ED-7D38A8CBEA16}" type="parTrans" cxnId="{6F7BC1C8-A8F3-4C40-90A0-0D065D5286EE}">
      <dgm:prSet/>
      <dgm:spPr/>
      <dgm:t>
        <a:bodyPr/>
        <a:lstStyle/>
        <a:p>
          <a:endParaRPr lang="en-GB"/>
        </a:p>
      </dgm:t>
    </dgm:pt>
    <dgm:pt modelId="{B3BC2B4C-5478-4A33-AA56-F5022467B500}" type="sibTrans" cxnId="{6F7BC1C8-A8F3-4C40-90A0-0D065D5286EE}">
      <dgm:prSet/>
      <dgm:spPr/>
      <dgm:t>
        <a:bodyPr/>
        <a:lstStyle/>
        <a:p>
          <a:endParaRPr lang="en-GB"/>
        </a:p>
      </dgm:t>
    </dgm:pt>
    <dgm:pt modelId="{2FBCC72D-AAF9-4CF9-B87B-7FDA09E62D03}">
      <dgm:prSet/>
      <dgm:spPr/>
      <dgm:t>
        <a:bodyPr/>
        <a:lstStyle/>
        <a:p>
          <a:pPr algn="ctr"/>
          <a:r>
            <a:rPr lang="en-GB" b="1"/>
            <a:t>Age Well</a:t>
          </a:r>
        </a:p>
        <a:p>
          <a:pPr algn="l"/>
          <a:endParaRPr lang="en-GB" b="0"/>
        </a:p>
        <a:p>
          <a:pPr algn="l"/>
          <a:r>
            <a:rPr lang="en-GB" b="0"/>
            <a:t>Older adults live independently in their own homes as long as possible </a:t>
          </a:r>
        </a:p>
        <a:p>
          <a:pPr algn="l"/>
          <a:r>
            <a:rPr lang="en-GB" b="0"/>
            <a:t>Rates of hospital admissions due to inactivity are low </a:t>
          </a:r>
        </a:p>
        <a:p>
          <a:pPr algn="l"/>
          <a:r>
            <a:rPr lang="en-GB" b="0"/>
            <a:t>Residents experience good quality of life </a:t>
          </a:r>
        </a:p>
        <a:p>
          <a:pPr algn="l"/>
          <a:r>
            <a:rPr lang="en-GB" b="0"/>
            <a:t>Reduced health and social care costs  </a:t>
          </a:r>
        </a:p>
      </dgm:t>
    </dgm:pt>
    <dgm:pt modelId="{C68E46A4-4420-48EA-BC29-FB8D2BB5CE25}" type="parTrans" cxnId="{986D6DBB-B1F0-419F-9878-FCA8262C1979}">
      <dgm:prSet/>
      <dgm:spPr/>
      <dgm:t>
        <a:bodyPr/>
        <a:lstStyle/>
        <a:p>
          <a:endParaRPr lang="en-GB"/>
        </a:p>
      </dgm:t>
    </dgm:pt>
    <dgm:pt modelId="{497A3ECD-B9C3-4F4F-B7F2-1E1612BD8A91}" type="sibTrans" cxnId="{986D6DBB-B1F0-419F-9878-FCA8262C1979}">
      <dgm:prSet/>
      <dgm:spPr/>
      <dgm:t>
        <a:bodyPr/>
        <a:lstStyle/>
        <a:p>
          <a:endParaRPr lang="en-GB"/>
        </a:p>
      </dgm:t>
    </dgm:pt>
    <dgm:pt modelId="{463753A1-2E53-431F-A066-50A8A74F182B}">
      <dgm:prSet/>
      <dgm:spPr/>
      <dgm:t>
        <a:bodyPr/>
        <a:lstStyle/>
        <a:p>
          <a:pPr algn="ctr">
            <a:buNone/>
          </a:pPr>
          <a:r>
            <a:rPr lang="en-GB" b="1"/>
            <a:t>Active Environments</a:t>
          </a:r>
        </a:p>
        <a:p>
          <a:pPr algn="l">
            <a:buFont typeface="Arial" panose="020B0604020202020204" pitchFamily="34" charset="0"/>
            <a:buChar char="•"/>
          </a:pPr>
          <a:r>
            <a:rPr lang="en-GB" b="0"/>
            <a:t>- More residents travel around the borough by walking or cycling.</a:t>
          </a:r>
        </a:p>
        <a:p>
          <a:pPr algn="l">
            <a:buFont typeface="Arial" panose="020B0604020202020204" pitchFamily="34" charset="0"/>
            <a:buChar char="•"/>
          </a:pPr>
          <a:r>
            <a:rPr lang="en-GB" b="0"/>
            <a:t>- Parks are healthier and greener spaces for all communities.</a:t>
          </a:r>
        </a:p>
        <a:p>
          <a:pPr algn="l">
            <a:buFont typeface="Arial" panose="020B0604020202020204" pitchFamily="34" charset="0"/>
            <a:buChar char="•"/>
          </a:pPr>
          <a:r>
            <a:rPr lang="en-GB" b="0"/>
            <a:t>- Our streets are greener and healthier.</a:t>
          </a:r>
        </a:p>
        <a:p>
          <a:pPr algn="ctr">
            <a:buNone/>
          </a:pPr>
          <a:endParaRPr lang="en-GB" b="1"/>
        </a:p>
      </dgm:t>
    </dgm:pt>
    <dgm:pt modelId="{A1552A2E-378E-450D-8FE6-4A8A10965142}" type="sibTrans" cxnId="{9E85E881-C226-4D6F-91AC-E642EFF9E250}">
      <dgm:prSet/>
      <dgm:spPr/>
      <dgm:t>
        <a:bodyPr/>
        <a:lstStyle/>
        <a:p>
          <a:endParaRPr lang="en-GB"/>
        </a:p>
      </dgm:t>
    </dgm:pt>
    <dgm:pt modelId="{1E22EF17-46B8-4419-909F-5409A51D1183}" type="parTrans" cxnId="{9E85E881-C226-4D6F-91AC-E642EFF9E250}">
      <dgm:prSet/>
      <dgm:spPr/>
      <dgm:t>
        <a:bodyPr/>
        <a:lstStyle/>
        <a:p>
          <a:endParaRPr lang="en-GB"/>
        </a:p>
      </dgm:t>
    </dgm:pt>
    <dgm:pt modelId="{A1D87E69-F60B-4A65-8AF2-1A9BAF145DCF}">
      <dgm:prSet/>
      <dgm:spPr/>
      <dgm:t>
        <a:bodyPr/>
        <a:lstStyle/>
        <a:p>
          <a:pPr algn="ctr"/>
          <a:r>
            <a:rPr lang="en-GB" b="1"/>
            <a:t>Active Health and Social Care </a:t>
          </a:r>
        </a:p>
        <a:p>
          <a:pPr algn="l"/>
          <a:r>
            <a:rPr lang="en-GB"/>
            <a:t>- Individuals with long-term conditions or disabilities know how to be active. </a:t>
          </a:r>
        </a:p>
        <a:p>
          <a:pPr algn="l"/>
          <a:r>
            <a:rPr lang="en-GB"/>
            <a:t>- Health and Social care professionals are confident in encouraging patients to be physically active. </a:t>
          </a:r>
        </a:p>
      </dgm:t>
    </dgm:pt>
    <dgm:pt modelId="{A8ED3AB8-46B2-4587-A016-5C1E258B8409}" type="sibTrans" cxnId="{FC4E174A-EDB4-4BB1-BC98-2E2ADF2F66A4}">
      <dgm:prSet/>
      <dgm:spPr/>
      <dgm:t>
        <a:bodyPr/>
        <a:lstStyle/>
        <a:p>
          <a:endParaRPr lang="en-GB"/>
        </a:p>
      </dgm:t>
    </dgm:pt>
    <dgm:pt modelId="{5007A26D-B88D-4F44-8DFD-E66631990E16}" type="parTrans" cxnId="{FC4E174A-EDB4-4BB1-BC98-2E2ADF2F66A4}">
      <dgm:prSet/>
      <dgm:spPr/>
      <dgm:t>
        <a:bodyPr/>
        <a:lstStyle/>
        <a:p>
          <a:endParaRPr lang="en-GB"/>
        </a:p>
      </dgm:t>
    </dgm:pt>
    <dgm:pt modelId="{015B0BE0-374A-4EF1-AC07-FB4F383FA396}" type="pres">
      <dgm:prSet presAssocID="{0B40D56B-5262-466F-906E-3760FFBE43CC}" presName="Name0" presStyleCnt="0">
        <dgm:presLayoutVars>
          <dgm:dir/>
          <dgm:animLvl val="lvl"/>
          <dgm:resizeHandles val="exact"/>
        </dgm:presLayoutVars>
      </dgm:prSet>
      <dgm:spPr/>
    </dgm:pt>
    <dgm:pt modelId="{676FBA78-8304-475B-92AE-1C649507C06F}" type="pres">
      <dgm:prSet presAssocID="{A871D3D4-0684-4427-BDC2-8B82056756E1}" presName="boxAndChildren" presStyleCnt="0"/>
      <dgm:spPr/>
    </dgm:pt>
    <dgm:pt modelId="{7821D470-2AE5-42A3-952E-DF826F4149C8}" type="pres">
      <dgm:prSet presAssocID="{A871D3D4-0684-4427-BDC2-8B82056756E1}" presName="parentTextBox" presStyleLbl="node1" presStyleIdx="0" presStyleCnt="3"/>
      <dgm:spPr/>
    </dgm:pt>
    <dgm:pt modelId="{30420F5D-88C3-4AFA-AEBC-8C9C2A0A5CFE}" type="pres">
      <dgm:prSet presAssocID="{A871D3D4-0684-4427-BDC2-8B82056756E1}" presName="entireBox" presStyleLbl="node1" presStyleIdx="0" presStyleCnt="3" custScaleY="80307"/>
      <dgm:spPr/>
    </dgm:pt>
    <dgm:pt modelId="{9C17FB91-A66B-496A-A204-7F2F5EABF2B2}" type="pres">
      <dgm:prSet presAssocID="{A871D3D4-0684-4427-BDC2-8B82056756E1}" presName="descendantBox" presStyleCnt="0"/>
      <dgm:spPr/>
    </dgm:pt>
    <dgm:pt modelId="{6B01C80C-472F-4FDB-A100-CFD879F60E51}" type="pres">
      <dgm:prSet presAssocID="{630614D3-0503-4D2F-9D1D-0ADD6F216392}" presName="childTextBox" presStyleLbl="fgAccFollowNode1" presStyleIdx="0" presStyleCnt="7" custScaleX="91686" custScaleY="93295" custLinFactNeighborX="-1496" custLinFactNeighborY="-10056">
        <dgm:presLayoutVars>
          <dgm:bulletEnabled val="1"/>
        </dgm:presLayoutVars>
      </dgm:prSet>
      <dgm:spPr/>
    </dgm:pt>
    <dgm:pt modelId="{2397B152-8032-4F7D-8684-FA9A129CBFDF}" type="pres">
      <dgm:prSet presAssocID="{DC93ADEF-D702-411D-AD99-F001E361EFA6}" presName="childTextBox" presStyleLbl="fgAccFollowNode1" presStyleIdx="1" presStyleCnt="7" custScaleY="109013" custLinFactNeighborX="-229" custLinFactNeighborY="169">
        <dgm:presLayoutVars>
          <dgm:bulletEnabled val="1"/>
        </dgm:presLayoutVars>
      </dgm:prSet>
      <dgm:spPr/>
    </dgm:pt>
    <dgm:pt modelId="{1D89D8D5-2A86-4F2E-986A-5DC2F1EC9043}" type="pres">
      <dgm:prSet presAssocID="{2FBCC72D-AAF9-4CF9-B87B-7FDA09E62D03}" presName="childTextBox" presStyleLbl="fgAccFollowNode1" presStyleIdx="2" presStyleCnt="7" custScaleY="110240" custLinFactNeighborX="1742" custLinFactNeighborY="169">
        <dgm:presLayoutVars>
          <dgm:bulletEnabled val="1"/>
        </dgm:presLayoutVars>
      </dgm:prSet>
      <dgm:spPr/>
    </dgm:pt>
    <dgm:pt modelId="{FAF76EDC-393B-450D-B909-26F2BD6CBD22}" type="pres">
      <dgm:prSet presAssocID="{A1410BEA-0528-4347-9B2F-0AE164338C0A}" presName="sp" presStyleCnt="0"/>
      <dgm:spPr/>
    </dgm:pt>
    <dgm:pt modelId="{5CC68584-2F6E-4046-A17E-02ED92CEF21F}" type="pres">
      <dgm:prSet presAssocID="{AD72A392-C82C-4392-9FFA-AC67649670B4}" presName="arrowAndChildren" presStyleCnt="0"/>
      <dgm:spPr/>
    </dgm:pt>
    <dgm:pt modelId="{8C7429E8-437C-4C74-9455-32E2469E3392}" type="pres">
      <dgm:prSet presAssocID="{AD72A392-C82C-4392-9FFA-AC67649670B4}" presName="parentTextArrow" presStyleLbl="node1" presStyleIdx="1" presStyleCnt="3" custScaleY="22397"/>
      <dgm:spPr/>
    </dgm:pt>
    <dgm:pt modelId="{A9FF4DEF-7A9E-4444-9762-02EFC8709151}" type="pres">
      <dgm:prSet presAssocID="{43A52633-B44A-46CE-8C5E-7FCF874FFD09}" presName="sp" presStyleCnt="0"/>
      <dgm:spPr/>
    </dgm:pt>
    <dgm:pt modelId="{7436C76A-45F9-4A5B-A514-F5F11E8FBA54}" type="pres">
      <dgm:prSet presAssocID="{87F1124C-28C8-4D95-93E6-12C887BC8485}" presName="arrowAndChildren" presStyleCnt="0"/>
      <dgm:spPr/>
    </dgm:pt>
    <dgm:pt modelId="{00E3A87C-32B9-4C24-AF46-05D24C9387E6}" type="pres">
      <dgm:prSet presAssocID="{87F1124C-28C8-4D95-93E6-12C887BC8485}" presName="parentTextArrow" presStyleLbl="node1" presStyleIdx="1" presStyleCnt="3"/>
      <dgm:spPr/>
    </dgm:pt>
    <dgm:pt modelId="{87F53A85-3E86-406C-A473-9FBAAB6DCF26}" type="pres">
      <dgm:prSet presAssocID="{87F1124C-28C8-4D95-93E6-12C887BC8485}" presName="arrow" presStyleLbl="node1" presStyleIdx="2" presStyleCnt="3" custLinFactNeighborX="1314" custLinFactNeighborY="-4923"/>
      <dgm:spPr/>
    </dgm:pt>
    <dgm:pt modelId="{CF87BE9B-B438-4BF9-911A-EA66C1CE1B4A}" type="pres">
      <dgm:prSet presAssocID="{87F1124C-28C8-4D95-93E6-12C887BC8485}" presName="descendantArrow" presStyleCnt="0"/>
      <dgm:spPr/>
    </dgm:pt>
    <dgm:pt modelId="{BACD9E4C-AA2A-48BE-BD49-A9027126DDC9}" type="pres">
      <dgm:prSet presAssocID="{431DFE79-33C1-49B3-BF4C-C056CF4B6FDC}" presName="childTextArrow" presStyleLbl="fgAccFollowNode1" presStyleIdx="3" presStyleCnt="7" custScaleX="104332" custScaleY="129710" custLinFactNeighborX="936" custLinFactNeighborY="-13986">
        <dgm:presLayoutVars>
          <dgm:bulletEnabled val="1"/>
        </dgm:presLayoutVars>
      </dgm:prSet>
      <dgm:spPr/>
    </dgm:pt>
    <dgm:pt modelId="{2F32F33D-BD21-4607-9303-112FE24DA010}" type="pres">
      <dgm:prSet presAssocID="{DD21EC42-DE76-4337-9C3C-7CF94C1D8D95}" presName="childTextArrow" presStyleLbl="fgAccFollowNode1" presStyleIdx="4" presStyleCnt="7" custScaleY="129491" custLinFactNeighborX="1955" custLinFactNeighborY="-13783">
        <dgm:presLayoutVars>
          <dgm:bulletEnabled val="1"/>
        </dgm:presLayoutVars>
      </dgm:prSet>
      <dgm:spPr/>
    </dgm:pt>
    <dgm:pt modelId="{94A5CA56-8619-40A8-92F2-FCF32CE16E83}" type="pres">
      <dgm:prSet presAssocID="{463753A1-2E53-431F-A066-50A8A74F182B}" presName="childTextArrow" presStyleLbl="fgAccFollowNode1" presStyleIdx="5" presStyleCnt="7" custScaleY="129491" custLinFactNeighborX="2332" custLinFactNeighborY="-13685">
        <dgm:presLayoutVars>
          <dgm:bulletEnabled val="1"/>
        </dgm:presLayoutVars>
      </dgm:prSet>
      <dgm:spPr/>
    </dgm:pt>
    <dgm:pt modelId="{5C0A5AA2-5AC5-4D17-A244-983603AFD2A1}" type="pres">
      <dgm:prSet presAssocID="{A1D87E69-F60B-4A65-8AF2-1A9BAF145DCF}" presName="childTextArrow" presStyleLbl="fgAccFollowNode1" presStyleIdx="6" presStyleCnt="7" custScaleX="102956" custScaleY="136335" custLinFactNeighborX="2384" custLinFactNeighborY="-11208">
        <dgm:presLayoutVars>
          <dgm:bulletEnabled val="1"/>
        </dgm:presLayoutVars>
      </dgm:prSet>
      <dgm:spPr/>
    </dgm:pt>
  </dgm:ptLst>
  <dgm:cxnLst>
    <dgm:cxn modelId="{65D5A406-C35D-46FA-B0A9-06DFADD9B24E}" type="presOf" srcId="{DD21EC42-DE76-4337-9C3C-7CF94C1D8D95}" destId="{2F32F33D-BD21-4607-9303-112FE24DA010}" srcOrd="0" destOrd="0" presId="urn:microsoft.com/office/officeart/2005/8/layout/process4"/>
    <dgm:cxn modelId="{8E07730B-6DFD-43AB-9786-27F86A0379B5}" srcId="{0B40D56B-5262-466F-906E-3760FFBE43CC}" destId="{87F1124C-28C8-4D95-93E6-12C887BC8485}" srcOrd="0" destOrd="0" parTransId="{D6034AEA-7DE7-4A46-8843-628A14EE3BCA}" sibTransId="{43A52633-B44A-46CE-8C5E-7FCF874FFD09}"/>
    <dgm:cxn modelId="{02589913-F209-4221-B19D-9A5CF354BE1B}" type="presOf" srcId="{A1D87E69-F60B-4A65-8AF2-1A9BAF145DCF}" destId="{5C0A5AA2-5AC5-4D17-A244-983603AFD2A1}" srcOrd="0" destOrd="0" presId="urn:microsoft.com/office/officeart/2005/8/layout/process4"/>
    <dgm:cxn modelId="{156B2E69-19F4-4B26-9DC2-97B876CA2B7D}" type="presOf" srcId="{87F1124C-28C8-4D95-93E6-12C887BC8485}" destId="{00E3A87C-32B9-4C24-AF46-05D24C9387E6}" srcOrd="0" destOrd="0" presId="urn:microsoft.com/office/officeart/2005/8/layout/process4"/>
    <dgm:cxn modelId="{F6867A69-CAE3-485C-9744-76EE0B3C0401}" type="presOf" srcId="{431DFE79-33C1-49B3-BF4C-C056CF4B6FDC}" destId="{BACD9E4C-AA2A-48BE-BD49-A9027126DDC9}" srcOrd="0" destOrd="0" presId="urn:microsoft.com/office/officeart/2005/8/layout/process4"/>
    <dgm:cxn modelId="{FC4E174A-EDB4-4BB1-BC98-2E2ADF2F66A4}" srcId="{87F1124C-28C8-4D95-93E6-12C887BC8485}" destId="{A1D87E69-F60B-4A65-8AF2-1A9BAF145DCF}" srcOrd="3" destOrd="0" parTransId="{5007A26D-B88D-4F44-8DFD-E66631990E16}" sibTransId="{A8ED3AB8-46B2-4587-A016-5C1E258B8409}"/>
    <dgm:cxn modelId="{4D7D4173-A809-465F-A180-6844E4E5D87A}" type="presOf" srcId="{AD72A392-C82C-4392-9FFA-AC67649670B4}" destId="{8C7429E8-437C-4C74-9455-32E2469E3392}" srcOrd="0" destOrd="0" presId="urn:microsoft.com/office/officeart/2005/8/layout/process4"/>
    <dgm:cxn modelId="{337BB658-FF6D-46FF-98F8-C33251DF374F}" type="presOf" srcId="{A871D3D4-0684-4427-BDC2-8B82056756E1}" destId="{7821D470-2AE5-42A3-952E-DF826F4149C8}" srcOrd="0" destOrd="0" presId="urn:microsoft.com/office/officeart/2005/8/layout/process4"/>
    <dgm:cxn modelId="{8477577B-7E0A-4E83-8434-68AF10179098}" type="presOf" srcId="{DC93ADEF-D702-411D-AD99-F001E361EFA6}" destId="{2397B152-8032-4F7D-8684-FA9A129CBFDF}" srcOrd="0" destOrd="0" presId="urn:microsoft.com/office/officeart/2005/8/layout/process4"/>
    <dgm:cxn modelId="{9E85E881-C226-4D6F-91AC-E642EFF9E250}" srcId="{87F1124C-28C8-4D95-93E6-12C887BC8485}" destId="{463753A1-2E53-431F-A066-50A8A74F182B}" srcOrd="2" destOrd="0" parTransId="{1E22EF17-46B8-4419-909F-5409A51D1183}" sibTransId="{A1552A2E-378E-450D-8FE6-4A8A10965142}"/>
    <dgm:cxn modelId="{32EF8D82-0F64-4CAD-92BA-8A62E9419AC7}" type="presOf" srcId="{0B40D56B-5262-466F-906E-3760FFBE43CC}" destId="{015B0BE0-374A-4EF1-AC07-FB4F383FA396}" srcOrd="0" destOrd="0" presId="urn:microsoft.com/office/officeart/2005/8/layout/process4"/>
    <dgm:cxn modelId="{8AD96285-894B-43E3-84E2-C9220E526C64}" type="presOf" srcId="{630614D3-0503-4D2F-9D1D-0ADD6F216392}" destId="{6B01C80C-472F-4FDB-A100-CFD879F60E51}" srcOrd="0" destOrd="0" presId="urn:microsoft.com/office/officeart/2005/8/layout/process4"/>
    <dgm:cxn modelId="{64842F9A-541F-47F4-A3D8-F4BBF4607969}" type="presOf" srcId="{463753A1-2E53-431F-A066-50A8A74F182B}" destId="{94A5CA56-8619-40A8-92F2-FCF32CE16E83}" srcOrd="0" destOrd="0" presId="urn:microsoft.com/office/officeart/2005/8/layout/process4"/>
    <dgm:cxn modelId="{916F599C-2C70-42F3-8825-6D4EFD07CAF2}" srcId="{0B40D56B-5262-466F-906E-3760FFBE43CC}" destId="{A871D3D4-0684-4427-BDC2-8B82056756E1}" srcOrd="2" destOrd="0" parTransId="{7C8DCA55-A3BB-4887-A705-0B55A17700D9}" sibTransId="{FB1BE031-5A8F-4D8F-B8C5-F3964BC71F97}"/>
    <dgm:cxn modelId="{371682AA-A0D8-4CA1-9154-7A9F3BE02C51}" srcId="{0B40D56B-5262-466F-906E-3760FFBE43CC}" destId="{AD72A392-C82C-4392-9FFA-AC67649670B4}" srcOrd="1" destOrd="0" parTransId="{C789E79D-E25D-4CE0-BF3E-FC9338A4E619}" sibTransId="{A1410BEA-0528-4347-9B2F-0AE164338C0A}"/>
    <dgm:cxn modelId="{E2895BAE-1448-43C8-BCE9-8BCFB8D0BFC2}" type="presOf" srcId="{2FBCC72D-AAF9-4CF9-B87B-7FDA09E62D03}" destId="{1D89D8D5-2A86-4F2E-986A-5DC2F1EC9043}" srcOrd="0" destOrd="0" presId="urn:microsoft.com/office/officeart/2005/8/layout/process4"/>
    <dgm:cxn modelId="{91BC9CAE-407A-468E-88F6-94E7AD66CA7F}" type="presOf" srcId="{87F1124C-28C8-4D95-93E6-12C887BC8485}" destId="{87F53A85-3E86-406C-A473-9FBAAB6DCF26}" srcOrd="1" destOrd="0" presId="urn:microsoft.com/office/officeart/2005/8/layout/process4"/>
    <dgm:cxn modelId="{6DC438B2-DEA8-440A-ABAF-8B99B5158732}" srcId="{A871D3D4-0684-4427-BDC2-8B82056756E1}" destId="{630614D3-0503-4D2F-9D1D-0ADD6F216392}" srcOrd="0" destOrd="0" parTransId="{5DDEA74D-B608-403A-A95F-6B8250D5A704}" sibTransId="{9F9F774E-FD90-4A1E-A889-36A3B5AE0809}"/>
    <dgm:cxn modelId="{986D6DBB-B1F0-419F-9878-FCA8262C1979}" srcId="{A871D3D4-0684-4427-BDC2-8B82056756E1}" destId="{2FBCC72D-AAF9-4CF9-B87B-7FDA09E62D03}" srcOrd="2" destOrd="0" parTransId="{C68E46A4-4420-48EA-BC29-FB8D2BB5CE25}" sibTransId="{497A3ECD-B9C3-4F4F-B7F2-1E1612BD8A91}"/>
    <dgm:cxn modelId="{6F7BC1C8-A8F3-4C40-90A0-0D065D5286EE}" srcId="{A871D3D4-0684-4427-BDC2-8B82056756E1}" destId="{DC93ADEF-D702-411D-AD99-F001E361EFA6}" srcOrd="1" destOrd="0" parTransId="{746A0757-4FED-4242-A1ED-7D38A8CBEA16}" sibTransId="{B3BC2B4C-5478-4A33-AA56-F5022467B500}"/>
    <dgm:cxn modelId="{50EB5CD7-71F4-4AB2-AF9B-AFFB6639556F}" srcId="{87F1124C-28C8-4D95-93E6-12C887BC8485}" destId="{DD21EC42-DE76-4337-9C3C-7CF94C1D8D95}" srcOrd="1" destOrd="0" parTransId="{DCF2E18B-4B52-45F7-9B64-F159A15887AF}" sibTransId="{EDA60958-E9D0-47E1-B0A6-EFC658309710}"/>
    <dgm:cxn modelId="{DB1FABED-0AD9-4118-96AB-52B4B5B69075}" srcId="{87F1124C-28C8-4D95-93E6-12C887BC8485}" destId="{431DFE79-33C1-49B3-BF4C-C056CF4B6FDC}" srcOrd="0" destOrd="0" parTransId="{6820AB37-D295-4829-9ED2-8799BC265DE4}" sibTransId="{6EDE111B-C50E-4F4B-9550-DFECC2DB6A5D}"/>
    <dgm:cxn modelId="{6746E8ED-77FD-4B75-B1DB-B53BF305485A}" type="presOf" srcId="{A871D3D4-0684-4427-BDC2-8B82056756E1}" destId="{30420F5D-88C3-4AFA-AEBC-8C9C2A0A5CFE}" srcOrd="1" destOrd="0" presId="urn:microsoft.com/office/officeart/2005/8/layout/process4"/>
    <dgm:cxn modelId="{096D0AF1-2E45-4456-8F85-F4CA0BBFDA8B}" type="presParOf" srcId="{015B0BE0-374A-4EF1-AC07-FB4F383FA396}" destId="{676FBA78-8304-475B-92AE-1C649507C06F}" srcOrd="0" destOrd="0" presId="urn:microsoft.com/office/officeart/2005/8/layout/process4"/>
    <dgm:cxn modelId="{E6F72740-DF7D-4348-826C-1518673B28B6}" type="presParOf" srcId="{676FBA78-8304-475B-92AE-1C649507C06F}" destId="{7821D470-2AE5-42A3-952E-DF826F4149C8}" srcOrd="0" destOrd="0" presId="urn:microsoft.com/office/officeart/2005/8/layout/process4"/>
    <dgm:cxn modelId="{E5C0EF3E-60A3-4C2B-B6F9-173BC1979CA9}" type="presParOf" srcId="{676FBA78-8304-475B-92AE-1C649507C06F}" destId="{30420F5D-88C3-4AFA-AEBC-8C9C2A0A5CFE}" srcOrd="1" destOrd="0" presId="urn:microsoft.com/office/officeart/2005/8/layout/process4"/>
    <dgm:cxn modelId="{9FC9AC8D-737D-46BF-B9F3-318D09141243}" type="presParOf" srcId="{676FBA78-8304-475B-92AE-1C649507C06F}" destId="{9C17FB91-A66B-496A-A204-7F2F5EABF2B2}" srcOrd="2" destOrd="0" presId="urn:microsoft.com/office/officeart/2005/8/layout/process4"/>
    <dgm:cxn modelId="{85E10E12-DB79-42D2-9C5E-152F394AD25D}" type="presParOf" srcId="{9C17FB91-A66B-496A-A204-7F2F5EABF2B2}" destId="{6B01C80C-472F-4FDB-A100-CFD879F60E51}" srcOrd="0" destOrd="0" presId="urn:microsoft.com/office/officeart/2005/8/layout/process4"/>
    <dgm:cxn modelId="{A7F5ABB1-56D4-4E00-B1A2-603755EAA5FB}" type="presParOf" srcId="{9C17FB91-A66B-496A-A204-7F2F5EABF2B2}" destId="{2397B152-8032-4F7D-8684-FA9A129CBFDF}" srcOrd="1" destOrd="0" presId="urn:microsoft.com/office/officeart/2005/8/layout/process4"/>
    <dgm:cxn modelId="{CA8C21B0-A693-431B-98EA-51BFC36AB1CF}" type="presParOf" srcId="{9C17FB91-A66B-496A-A204-7F2F5EABF2B2}" destId="{1D89D8D5-2A86-4F2E-986A-5DC2F1EC9043}" srcOrd="2" destOrd="0" presId="urn:microsoft.com/office/officeart/2005/8/layout/process4"/>
    <dgm:cxn modelId="{39069F9A-B9AF-439E-828B-FBAA17466699}" type="presParOf" srcId="{015B0BE0-374A-4EF1-AC07-FB4F383FA396}" destId="{FAF76EDC-393B-450D-B909-26F2BD6CBD22}" srcOrd="1" destOrd="0" presId="urn:microsoft.com/office/officeart/2005/8/layout/process4"/>
    <dgm:cxn modelId="{AAE85319-586B-41E2-BC52-901B8682D79F}" type="presParOf" srcId="{015B0BE0-374A-4EF1-AC07-FB4F383FA396}" destId="{5CC68584-2F6E-4046-A17E-02ED92CEF21F}" srcOrd="2" destOrd="0" presId="urn:microsoft.com/office/officeart/2005/8/layout/process4"/>
    <dgm:cxn modelId="{42A45879-49AD-43DB-85DF-C8193E51E258}" type="presParOf" srcId="{5CC68584-2F6E-4046-A17E-02ED92CEF21F}" destId="{8C7429E8-437C-4C74-9455-32E2469E3392}" srcOrd="0" destOrd="0" presId="urn:microsoft.com/office/officeart/2005/8/layout/process4"/>
    <dgm:cxn modelId="{2C5270BF-BCFA-4558-8249-CA1857CEF5D5}" type="presParOf" srcId="{015B0BE0-374A-4EF1-AC07-FB4F383FA396}" destId="{A9FF4DEF-7A9E-4444-9762-02EFC8709151}" srcOrd="3" destOrd="0" presId="urn:microsoft.com/office/officeart/2005/8/layout/process4"/>
    <dgm:cxn modelId="{6D2794F0-1F84-4EA1-AB68-B94AA2C5E384}" type="presParOf" srcId="{015B0BE0-374A-4EF1-AC07-FB4F383FA396}" destId="{7436C76A-45F9-4A5B-A514-F5F11E8FBA54}" srcOrd="4" destOrd="0" presId="urn:microsoft.com/office/officeart/2005/8/layout/process4"/>
    <dgm:cxn modelId="{95760726-6A5C-442B-8040-87290AA32E20}" type="presParOf" srcId="{7436C76A-45F9-4A5B-A514-F5F11E8FBA54}" destId="{00E3A87C-32B9-4C24-AF46-05D24C9387E6}" srcOrd="0" destOrd="0" presId="urn:microsoft.com/office/officeart/2005/8/layout/process4"/>
    <dgm:cxn modelId="{4F547C21-EB45-46A8-8938-8A6DFB5E3A9A}" type="presParOf" srcId="{7436C76A-45F9-4A5B-A514-F5F11E8FBA54}" destId="{87F53A85-3E86-406C-A473-9FBAAB6DCF26}" srcOrd="1" destOrd="0" presId="urn:microsoft.com/office/officeart/2005/8/layout/process4"/>
    <dgm:cxn modelId="{D88C664C-104B-4453-BD37-1B8D0CF89F86}" type="presParOf" srcId="{7436C76A-45F9-4A5B-A514-F5F11E8FBA54}" destId="{CF87BE9B-B438-4BF9-911A-EA66C1CE1B4A}" srcOrd="2" destOrd="0" presId="urn:microsoft.com/office/officeart/2005/8/layout/process4"/>
    <dgm:cxn modelId="{4409F33B-7166-4362-998B-328C8AE2294F}" type="presParOf" srcId="{CF87BE9B-B438-4BF9-911A-EA66C1CE1B4A}" destId="{BACD9E4C-AA2A-48BE-BD49-A9027126DDC9}" srcOrd="0" destOrd="0" presId="urn:microsoft.com/office/officeart/2005/8/layout/process4"/>
    <dgm:cxn modelId="{89D337A6-1D72-4289-A050-74AB89C2A8EC}" type="presParOf" srcId="{CF87BE9B-B438-4BF9-911A-EA66C1CE1B4A}" destId="{2F32F33D-BD21-4607-9303-112FE24DA010}" srcOrd="1" destOrd="0" presId="urn:microsoft.com/office/officeart/2005/8/layout/process4"/>
    <dgm:cxn modelId="{3AF3F613-57C5-4FEB-B403-9C34283BF638}" type="presParOf" srcId="{CF87BE9B-B438-4BF9-911A-EA66C1CE1B4A}" destId="{94A5CA56-8619-40A8-92F2-FCF32CE16E83}" srcOrd="2" destOrd="0" presId="urn:microsoft.com/office/officeart/2005/8/layout/process4"/>
    <dgm:cxn modelId="{DFB5970F-0507-4D4A-BAE5-0CAF3705D5AD}" type="presParOf" srcId="{CF87BE9B-B438-4BF9-911A-EA66C1CE1B4A}" destId="{5C0A5AA2-5AC5-4D17-A244-983603AFD2A1}"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BD9D02E-F9E2-4A57-8948-5A4660C77083}"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US"/>
        </a:p>
      </dgm:t>
    </dgm:pt>
    <dgm:pt modelId="{A055C685-7E5E-49E9-AA0B-5A3A8593D102}">
      <dgm:prSet phldrT="[Text]" custT="1"/>
      <dgm:spPr>
        <a:solidFill>
          <a:srgbClr val="B6DFAE"/>
        </a:solidFill>
      </dgm:spPr>
      <dgm:t>
        <a:bodyPr/>
        <a:lstStyle/>
        <a:p>
          <a:r>
            <a:rPr lang="en-US" sz="1800"/>
            <a:t>Main causes of early death in Islington </a:t>
          </a:r>
        </a:p>
      </dgm:t>
    </dgm:pt>
    <dgm:pt modelId="{85962C92-7D02-4006-B070-3524B5BFBAF3}" type="parTrans" cxnId="{7D63CB89-FBB5-4861-AA76-27106ACDD2E7}">
      <dgm:prSet/>
      <dgm:spPr/>
      <dgm:t>
        <a:bodyPr/>
        <a:lstStyle/>
        <a:p>
          <a:endParaRPr lang="en-US"/>
        </a:p>
      </dgm:t>
    </dgm:pt>
    <dgm:pt modelId="{FA359ED1-544C-4A8B-9652-8AAEACBF3137}" type="sibTrans" cxnId="{7D63CB89-FBB5-4861-AA76-27106ACDD2E7}">
      <dgm:prSet/>
      <dgm:spPr/>
      <dgm:t>
        <a:bodyPr/>
        <a:lstStyle/>
        <a:p>
          <a:endParaRPr lang="en-US"/>
        </a:p>
      </dgm:t>
    </dgm:pt>
    <dgm:pt modelId="{7F8DE33F-3608-4D28-86A0-7F4BBDEF6C33}">
      <dgm:prSet phldrT="[Text]"/>
      <dgm:spPr>
        <a:ln>
          <a:solidFill>
            <a:schemeClr val="tx2"/>
          </a:solidFill>
        </a:ln>
      </dgm:spPr>
      <dgm:t>
        <a:bodyPr/>
        <a:lstStyle/>
        <a:p>
          <a:r>
            <a:rPr lang="en-US"/>
            <a:t>Cancer</a:t>
          </a:r>
        </a:p>
      </dgm:t>
    </dgm:pt>
    <dgm:pt modelId="{4B918B82-8B49-418F-9735-BC5CE83C5049}" type="parTrans" cxnId="{CAC7EF1C-85C5-4106-BD37-5002803ED24E}">
      <dgm:prSet/>
      <dgm:spPr/>
      <dgm:t>
        <a:bodyPr/>
        <a:lstStyle/>
        <a:p>
          <a:endParaRPr lang="en-US"/>
        </a:p>
      </dgm:t>
    </dgm:pt>
    <dgm:pt modelId="{58F8AF05-DDE8-46F3-8353-3D17482AF8CB}" type="sibTrans" cxnId="{CAC7EF1C-85C5-4106-BD37-5002803ED24E}">
      <dgm:prSet/>
      <dgm:spPr/>
      <dgm:t>
        <a:bodyPr/>
        <a:lstStyle/>
        <a:p>
          <a:endParaRPr lang="en-US"/>
        </a:p>
      </dgm:t>
    </dgm:pt>
    <dgm:pt modelId="{B03FB20C-C41E-4134-8A7D-14B2FCD3D4CA}">
      <dgm:prSet phldrT="[Text]"/>
      <dgm:spPr>
        <a:ln>
          <a:solidFill>
            <a:schemeClr val="tx2"/>
          </a:solidFill>
        </a:ln>
      </dgm:spPr>
      <dgm:t>
        <a:bodyPr/>
        <a:lstStyle/>
        <a:p>
          <a:r>
            <a:rPr lang="en-US">
              <a:latin typeface="Arial" panose="020B0604020202020204"/>
            </a:rPr>
            <a:t>Cardiovascular</a:t>
          </a:r>
          <a:r>
            <a:rPr lang="en-US"/>
            <a:t> Disease</a:t>
          </a:r>
        </a:p>
      </dgm:t>
    </dgm:pt>
    <dgm:pt modelId="{BE4D84A9-F5EC-4C7B-BFDE-948CA6C5AECC}" type="parTrans" cxnId="{E1688381-4F6A-4AC7-8163-F62D7EAB8685}">
      <dgm:prSet/>
      <dgm:spPr/>
      <dgm:t>
        <a:bodyPr/>
        <a:lstStyle/>
        <a:p>
          <a:endParaRPr lang="en-US"/>
        </a:p>
      </dgm:t>
    </dgm:pt>
    <dgm:pt modelId="{4EAC698A-C4E0-4E61-AF8A-C795B30A4A2C}" type="sibTrans" cxnId="{E1688381-4F6A-4AC7-8163-F62D7EAB8685}">
      <dgm:prSet/>
      <dgm:spPr/>
      <dgm:t>
        <a:bodyPr/>
        <a:lstStyle/>
        <a:p>
          <a:endParaRPr lang="en-US"/>
        </a:p>
      </dgm:t>
    </dgm:pt>
    <dgm:pt modelId="{F709093B-B184-46C4-8593-02AD167527E6}">
      <dgm:prSet phldrT="[Text]"/>
      <dgm:spPr>
        <a:ln>
          <a:solidFill>
            <a:schemeClr val="tx2"/>
          </a:solidFill>
        </a:ln>
      </dgm:spPr>
      <dgm:t>
        <a:bodyPr/>
        <a:lstStyle/>
        <a:p>
          <a:r>
            <a:rPr lang="en-US"/>
            <a:t>Respiratory Disease</a:t>
          </a:r>
        </a:p>
      </dgm:t>
    </dgm:pt>
    <dgm:pt modelId="{32919154-BB0C-4962-AC86-65FF601E7CC8}" type="parTrans" cxnId="{E29B239B-09CE-450C-B771-4147C3342BD2}">
      <dgm:prSet/>
      <dgm:spPr/>
      <dgm:t>
        <a:bodyPr/>
        <a:lstStyle/>
        <a:p>
          <a:endParaRPr lang="en-US"/>
        </a:p>
      </dgm:t>
    </dgm:pt>
    <dgm:pt modelId="{5DF69077-D291-4D9B-9B75-D3C6FF57CA46}" type="sibTrans" cxnId="{E29B239B-09CE-450C-B771-4147C3342BD2}">
      <dgm:prSet/>
      <dgm:spPr/>
      <dgm:t>
        <a:bodyPr/>
        <a:lstStyle/>
        <a:p>
          <a:endParaRPr lang="en-US"/>
        </a:p>
      </dgm:t>
    </dgm:pt>
    <dgm:pt modelId="{DF2BD197-4CD8-4008-8FDF-900E3BE391E2}" type="pres">
      <dgm:prSet presAssocID="{5BD9D02E-F9E2-4A57-8948-5A4660C77083}" presName="theList" presStyleCnt="0">
        <dgm:presLayoutVars>
          <dgm:dir/>
          <dgm:animLvl val="lvl"/>
          <dgm:resizeHandles val="exact"/>
        </dgm:presLayoutVars>
      </dgm:prSet>
      <dgm:spPr/>
    </dgm:pt>
    <dgm:pt modelId="{C7527E87-2350-4FD6-83F7-86444CB0A09E}" type="pres">
      <dgm:prSet presAssocID="{A055C685-7E5E-49E9-AA0B-5A3A8593D102}" presName="compNode" presStyleCnt="0"/>
      <dgm:spPr/>
    </dgm:pt>
    <dgm:pt modelId="{A3FE7DB2-77F1-41C6-9CBE-B0CAEC1E2051}" type="pres">
      <dgm:prSet presAssocID="{A055C685-7E5E-49E9-AA0B-5A3A8593D102}" presName="aNode" presStyleLbl="bgShp" presStyleIdx="0" presStyleCnt="1" custLinFactNeighborX="714" custLinFactNeighborY="19110"/>
      <dgm:spPr/>
    </dgm:pt>
    <dgm:pt modelId="{F90E770D-E913-4A48-A6B8-CE81B170B245}" type="pres">
      <dgm:prSet presAssocID="{A055C685-7E5E-49E9-AA0B-5A3A8593D102}" presName="textNode" presStyleLbl="bgShp" presStyleIdx="0" presStyleCnt="1"/>
      <dgm:spPr/>
    </dgm:pt>
    <dgm:pt modelId="{112AFB12-F55B-4588-8FD3-BC0EF0EB5F73}" type="pres">
      <dgm:prSet presAssocID="{A055C685-7E5E-49E9-AA0B-5A3A8593D102}" presName="compChildNode" presStyleCnt="0"/>
      <dgm:spPr/>
    </dgm:pt>
    <dgm:pt modelId="{75B93C0D-3DB2-4B74-86C3-CFC1707236AF}" type="pres">
      <dgm:prSet presAssocID="{A055C685-7E5E-49E9-AA0B-5A3A8593D102}" presName="theInnerList" presStyleCnt="0"/>
      <dgm:spPr/>
    </dgm:pt>
    <dgm:pt modelId="{E763DE89-9DA0-42BD-806E-A83DCB6D52B1}" type="pres">
      <dgm:prSet presAssocID="{7F8DE33F-3608-4D28-86A0-7F4BBDEF6C33}" presName="childNode" presStyleLbl="node1" presStyleIdx="0" presStyleCnt="3">
        <dgm:presLayoutVars>
          <dgm:bulletEnabled val="1"/>
        </dgm:presLayoutVars>
      </dgm:prSet>
      <dgm:spPr/>
    </dgm:pt>
    <dgm:pt modelId="{77B07710-1C5E-47B9-9B9C-5489AE85D60F}" type="pres">
      <dgm:prSet presAssocID="{7F8DE33F-3608-4D28-86A0-7F4BBDEF6C33}" presName="aSpace2" presStyleCnt="0"/>
      <dgm:spPr/>
    </dgm:pt>
    <dgm:pt modelId="{EEE5A591-AD9B-44F4-B833-CD5C58364F86}" type="pres">
      <dgm:prSet presAssocID="{F709093B-B184-46C4-8593-02AD167527E6}" presName="childNode" presStyleLbl="node1" presStyleIdx="1" presStyleCnt="3">
        <dgm:presLayoutVars>
          <dgm:bulletEnabled val="1"/>
        </dgm:presLayoutVars>
      </dgm:prSet>
      <dgm:spPr/>
    </dgm:pt>
    <dgm:pt modelId="{55B3D054-6D81-4E46-A0BC-EAD42607A10B}" type="pres">
      <dgm:prSet presAssocID="{F709093B-B184-46C4-8593-02AD167527E6}" presName="aSpace2" presStyleCnt="0"/>
      <dgm:spPr/>
    </dgm:pt>
    <dgm:pt modelId="{27EF6A3B-8C31-4C73-ABB4-E49E1057ABDB}" type="pres">
      <dgm:prSet presAssocID="{B03FB20C-C41E-4134-8A7D-14B2FCD3D4CA}" presName="childNode" presStyleLbl="node1" presStyleIdx="2" presStyleCnt="3">
        <dgm:presLayoutVars>
          <dgm:bulletEnabled val="1"/>
        </dgm:presLayoutVars>
      </dgm:prSet>
      <dgm:spPr/>
    </dgm:pt>
  </dgm:ptLst>
  <dgm:cxnLst>
    <dgm:cxn modelId="{CAC7EF1C-85C5-4106-BD37-5002803ED24E}" srcId="{A055C685-7E5E-49E9-AA0B-5A3A8593D102}" destId="{7F8DE33F-3608-4D28-86A0-7F4BBDEF6C33}" srcOrd="0" destOrd="0" parTransId="{4B918B82-8B49-418F-9735-BC5CE83C5049}" sibTransId="{58F8AF05-DDE8-46F3-8353-3D17482AF8CB}"/>
    <dgm:cxn modelId="{2B7AFE36-2D5C-4AC1-8993-881F844AAC8A}" type="presOf" srcId="{F709093B-B184-46C4-8593-02AD167527E6}" destId="{EEE5A591-AD9B-44F4-B833-CD5C58364F86}" srcOrd="0" destOrd="0" presId="urn:microsoft.com/office/officeart/2005/8/layout/lProcess2"/>
    <dgm:cxn modelId="{65168943-D0A2-4EB9-88AF-0FC4A3AB363A}" type="presOf" srcId="{A055C685-7E5E-49E9-AA0B-5A3A8593D102}" destId="{A3FE7DB2-77F1-41C6-9CBE-B0CAEC1E2051}" srcOrd="0" destOrd="0" presId="urn:microsoft.com/office/officeart/2005/8/layout/lProcess2"/>
    <dgm:cxn modelId="{DA3C9B46-A3D1-46B5-A425-D43E2A2F9BA0}" type="presOf" srcId="{A055C685-7E5E-49E9-AA0B-5A3A8593D102}" destId="{F90E770D-E913-4A48-A6B8-CE81B170B245}" srcOrd="1" destOrd="0" presId="urn:microsoft.com/office/officeart/2005/8/layout/lProcess2"/>
    <dgm:cxn modelId="{B099C650-EECE-41B0-9560-6B54DCD1D870}" type="presOf" srcId="{5BD9D02E-F9E2-4A57-8948-5A4660C77083}" destId="{DF2BD197-4CD8-4008-8FDF-900E3BE391E2}" srcOrd="0" destOrd="0" presId="urn:microsoft.com/office/officeart/2005/8/layout/lProcess2"/>
    <dgm:cxn modelId="{1122FD71-8873-4727-A16D-B4F598189B1F}" type="presOf" srcId="{B03FB20C-C41E-4134-8A7D-14B2FCD3D4CA}" destId="{27EF6A3B-8C31-4C73-ABB4-E49E1057ABDB}" srcOrd="0" destOrd="0" presId="urn:microsoft.com/office/officeart/2005/8/layout/lProcess2"/>
    <dgm:cxn modelId="{E1688381-4F6A-4AC7-8163-F62D7EAB8685}" srcId="{A055C685-7E5E-49E9-AA0B-5A3A8593D102}" destId="{B03FB20C-C41E-4134-8A7D-14B2FCD3D4CA}" srcOrd="2" destOrd="0" parTransId="{BE4D84A9-F5EC-4C7B-BFDE-948CA6C5AECC}" sibTransId="{4EAC698A-C4E0-4E61-AF8A-C795B30A4A2C}"/>
    <dgm:cxn modelId="{7D63CB89-FBB5-4861-AA76-27106ACDD2E7}" srcId="{5BD9D02E-F9E2-4A57-8948-5A4660C77083}" destId="{A055C685-7E5E-49E9-AA0B-5A3A8593D102}" srcOrd="0" destOrd="0" parTransId="{85962C92-7D02-4006-B070-3524B5BFBAF3}" sibTransId="{FA359ED1-544C-4A8B-9652-8AAEACBF3137}"/>
    <dgm:cxn modelId="{E29B239B-09CE-450C-B771-4147C3342BD2}" srcId="{A055C685-7E5E-49E9-AA0B-5A3A8593D102}" destId="{F709093B-B184-46C4-8593-02AD167527E6}" srcOrd="1" destOrd="0" parTransId="{32919154-BB0C-4962-AC86-65FF601E7CC8}" sibTransId="{5DF69077-D291-4D9B-9B75-D3C6FF57CA46}"/>
    <dgm:cxn modelId="{67493BA2-F627-44F3-8659-30057EC79CF9}" type="presOf" srcId="{7F8DE33F-3608-4D28-86A0-7F4BBDEF6C33}" destId="{E763DE89-9DA0-42BD-806E-A83DCB6D52B1}" srcOrd="0" destOrd="0" presId="urn:microsoft.com/office/officeart/2005/8/layout/lProcess2"/>
    <dgm:cxn modelId="{209416AA-8632-4ACF-BF21-749D8165DCFC}" type="presParOf" srcId="{DF2BD197-4CD8-4008-8FDF-900E3BE391E2}" destId="{C7527E87-2350-4FD6-83F7-86444CB0A09E}" srcOrd="0" destOrd="0" presId="urn:microsoft.com/office/officeart/2005/8/layout/lProcess2"/>
    <dgm:cxn modelId="{B34FA775-D6DA-4A2B-A476-1BF3E0F6A38B}" type="presParOf" srcId="{C7527E87-2350-4FD6-83F7-86444CB0A09E}" destId="{A3FE7DB2-77F1-41C6-9CBE-B0CAEC1E2051}" srcOrd="0" destOrd="0" presId="urn:microsoft.com/office/officeart/2005/8/layout/lProcess2"/>
    <dgm:cxn modelId="{00097A4D-9484-4920-B920-F7827D5E8633}" type="presParOf" srcId="{C7527E87-2350-4FD6-83F7-86444CB0A09E}" destId="{F90E770D-E913-4A48-A6B8-CE81B170B245}" srcOrd="1" destOrd="0" presId="urn:microsoft.com/office/officeart/2005/8/layout/lProcess2"/>
    <dgm:cxn modelId="{02A085D8-9522-4FD9-AD4D-570716540150}" type="presParOf" srcId="{C7527E87-2350-4FD6-83F7-86444CB0A09E}" destId="{112AFB12-F55B-4588-8FD3-BC0EF0EB5F73}" srcOrd="2" destOrd="0" presId="urn:microsoft.com/office/officeart/2005/8/layout/lProcess2"/>
    <dgm:cxn modelId="{9419A639-A96E-4731-BFE2-5D0557263098}" type="presParOf" srcId="{112AFB12-F55B-4588-8FD3-BC0EF0EB5F73}" destId="{75B93C0D-3DB2-4B74-86C3-CFC1707236AF}" srcOrd="0" destOrd="0" presId="urn:microsoft.com/office/officeart/2005/8/layout/lProcess2"/>
    <dgm:cxn modelId="{2E92F8D4-C263-41FA-B0E0-8FDD2C8D993A}" type="presParOf" srcId="{75B93C0D-3DB2-4B74-86C3-CFC1707236AF}" destId="{E763DE89-9DA0-42BD-806E-A83DCB6D52B1}" srcOrd="0" destOrd="0" presId="urn:microsoft.com/office/officeart/2005/8/layout/lProcess2"/>
    <dgm:cxn modelId="{DE54326D-0366-4AD3-920C-D9AA311F3E2B}" type="presParOf" srcId="{75B93C0D-3DB2-4B74-86C3-CFC1707236AF}" destId="{77B07710-1C5E-47B9-9B9C-5489AE85D60F}" srcOrd="1" destOrd="0" presId="urn:microsoft.com/office/officeart/2005/8/layout/lProcess2"/>
    <dgm:cxn modelId="{61A7A957-A9FC-4131-A3C7-D860F76A9E61}" type="presParOf" srcId="{75B93C0D-3DB2-4B74-86C3-CFC1707236AF}" destId="{EEE5A591-AD9B-44F4-B833-CD5C58364F86}" srcOrd="2" destOrd="0" presId="urn:microsoft.com/office/officeart/2005/8/layout/lProcess2"/>
    <dgm:cxn modelId="{8653FCAF-FC55-4614-9D1D-39A00E769EF4}" type="presParOf" srcId="{75B93C0D-3DB2-4B74-86C3-CFC1707236AF}" destId="{55B3D054-6D81-4E46-A0BC-EAD42607A10B}" srcOrd="3" destOrd="0" presId="urn:microsoft.com/office/officeart/2005/8/layout/lProcess2"/>
    <dgm:cxn modelId="{A2BA2FDC-38CF-4FC6-8FFE-50869753E7A5}" type="presParOf" srcId="{75B93C0D-3DB2-4B74-86C3-CFC1707236AF}" destId="{27EF6A3B-8C31-4C73-ABB4-E49E1057ABDB}"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86D5025-6E44-40BC-A286-F92074DB112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087826FA-DAF1-49BE-8854-712336113E00}">
      <dgm:prSet phldrT="[Text]"/>
      <dgm:spPr/>
      <dgm:t>
        <a:bodyPr/>
        <a:lstStyle/>
        <a:p>
          <a:r>
            <a:rPr lang="en-GB" dirty="0">
              <a:latin typeface="Arial" panose="020B0604020202020204"/>
            </a:rPr>
            <a:t>2021</a:t>
          </a:r>
          <a:r>
            <a:rPr lang="en-GB" dirty="0"/>
            <a:t>: </a:t>
          </a:r>
          <a:r>
            <a:rPr lang="en-GB" dirty="0">
              <a:latin typeface="Arial" panose="020B0604020202020204"/>
            </a:rPr>
            <a:t>34</a:t>
          </a:r>
          <a:r>
            <a:rPr lang="en-GB" dirty="0"/>
            <a:t>%</a:t>
          </a:r>
        </a:p>
      </dgm:t>
    </dgm:pt>
    <dgm:pt modelId="{7D907337-4FE2-4BBC-AAB8-C19B1FB402A0}" type="parTrans" cxnId="{9C5EEE77-ADAB-4C01-8974-33B0990662E0}">
      <dgm:prSet/>
      <dgm:spPr/>
      <dgm:t>
        <a:bodyPr/>
        <a:lstStyle/>
        <a:p>
          <a:endParaRPr lang="en-GB"/>
        </a:p>
      </dgm:t>
    </dgm:pt>
    <dgm:pt modelId="{46C55DDE-8452-4879-8FCA-49720F4BC377}" type="sibTrans" cxnId="{9C5EEE77-ADAB-4C01-8974-33B0990662E0}">
      <dgm:prSet/>
      <dgm:spPr/>
      <dgm:t>
        <a:bodyPr/>
        <a:lstStyle/>
        <a:p>
          <a:endParaRPr lang="en-GB"/>
        </a:p>
      </dgm:t>
    </dgm:pt>
    <dgm:pt modelId="{FC49E982-9A3F-48C9-82E2-FA2734C3A099}">
      <dgm:prSet phldrT="[Text]"/>
      <dgm:spPr/>
      <dgm:t>
        <a:bodyPr/>
        <a:lstStyle/>
        <a:p>
          <a:r>
            <a:rPr lang="en-GB" dirty="0">
              <a:latin typeface="Arial" panose="020B0604020202020204"/>
            </a:rPr>
            <a:t>2025</a:t>
          </a:r>
          <a:r>
            <a:rPr lang="en-GB" dirty="0"/>
            <a:t>: </a:t>
          </a:r>
          <a:r>
            <a:rPr lang="en-GB" dirty="0">
              <a:latin typeface="Arial" panose="020B0604020202020204"/>
            </a:rPr>
            <a:t>39</a:t>
          </a:r>
          <a:r>
            <a:rPr lang="en-GB" dirty="0"/>
            <a:t>%</a:t>
          </a:r>
        </a:p>
      </dgm:t>
    </dgm:pt>
    <dgm:pt modelId="{0C1FDC25-049C-4215-BBE0-D83A91927610}" type="parTrans" cxnId="{9D3503C0-1BB6-4414-A678-4B1E466BABD8}">
      <dgm:prSet/>
      <dgm:spPr/>
      <dgm:t>
        <a:bodyPr/>
        <a:lstStyle/>
        <a:p>
          <a:endParaRPr lang="en-GB"/>
        </a:p>
      </dgm:t>
    </dgm:pt>
    <dgm:pt modelId="{35AE0D28-B19D-47E4-A809-3B58FBEC99F1}" type="sibTrans" cxnId="{9D3503C0-1BB6-4414-A678-4B1E466BABD8}">
      <dgm:prSet/>
      <dgm:spPr/>
      <dgm:t>
        <a:bodyPr/>
        <a:lstStyle/>
        <a:p>
          <a:endParaRPr lang="en-GB"/>
        </a:p>
      </dgm:t>
    </dgm:pt>
    <dgm:pt modelId="{2E1DABD8-0308-4CC8-9D90-50E8597E5754}">
      <dgm:prSet phldrT="[Text]"/>
      <dgm:spPr/>
      <dgm:t>
        <a:bodyPr/>
        <a:lstStyle/>
        <a:p>
          <a:r>
            <a:rPr lang="en-GB" dirty="0">
              <a:latin typeface="Arial" panose="020B0604020202020204"/>
            </a:rPr>
            <a:t>2017</a:t>
          </a:r>
          <a:r>
            <a:rPr lang="en-GB" dirty="0"/>
            <a:t>: </a:t>
          </a:r>
          <a:r>
            <a:rPr lang="en-GB" dirty="0">
              <a:latin typeface="Arial" panose="020B0604020202020204"/>
            </a:rPr>
            <a:t>38</a:t>
          </a:r>
          <a:r>
            <a:rPr lang="en-GB" dirty="0"/>
            <a:t>%</a:t>
          </a:r>
        </a:p>
      </dgm:t>
    </dgm:pt>
    <dgm:pt modelId="{16D5FE9B-2E8D-4802-815F-7885A28C5154}" type="parTrans" cxnId="{4DB59EA3-E00D-40B6-8803-3D0F9D45DF34}">
      <dgm:prSet/>
      <dgm:spPr/>
      <dgm:t>
        <a:bodyPr/>
        <a:lstStyle/>
        <a:p>
          <a:endParaRPr lang="en-GB"/>
        </a:p>
      </dgm:t>
    </dgm:pt>
    <dgm:pt modelId="{310598F1-AA77-4668-83C9-FE22CA5C2116}" type="sibTrans" cxnId="{4DB59EA3-E00D-40B6-8803-3D0F9D45DF34}">
      <dgm:prSet/>
      <dgm:spPr/>
      <dgm:t>
        <a:bodyPr/>
        <a:lstStyle/>
        <a:p>
          <a:endParaRPr lang="en-GB"/>
        </a:p>
      </dgm:t>
    </dgm:pt>
    <dgm:pt modelId="{D96E6B03-A8E7-4C01-A8C2-824E14AAED66}" type="pres">
      <dgm:prSet presAssocID="{186D5025-6E44-40BC-A286-F92074DB1122}" presName="Name0" presStyleCnt="0">
        <dgm:presLayoutVars>
          <dgm:chMax val="11"/>
          <dgm:chPref val="11"/>
          <dgm:dir/>
          <dgm:resizeHandles/>
        </dgm:presLayoutVars>
      </dgm:prSet>
      <dgm:spPr/>
    </dgm:pt>
    <dgm:pt modelId="{4CE0F9C4-DE67-4E69-85E9-F4F2144AD7FE}" type="pres">
      <dgm:prSet presAssocID="{FC49E982-9A3F-48C9-82E2-FA2734C3A099}" presName="Accent3" presStyleCnt="0"/>
      <dgm:spPr/>
    </dgm:pt>
    <dgm:pt modelId="{265B15C9-ACF9-4F6C-A049-A999D9A59DA7}" type="pres">
      <dgm:prSet presAssocID="{FC49E982-9A3F-48C9-82E2-FA2734C3A099}" presName="Accent" presStyleLbl="node1" presStyleIdx="0" presStyleCnt="3"/>
      <dgm:spPr/>
    </dgm:pt>
    <dgm:pt modelId="{B8B21AFC-AAF9-4621-B9BF-365029A0ABF5}" type="pres">
      <dgm:prSet presAssocID="{FC49E982-9A3F-48C9-82E2-FA2734C3A099}" presName="ParentBackground3" presStyleCnt="0"/>
      <dgm:spPr/>
    </dgm:pt>
    <dgm:pt modelId="{08930D1A-3F9D-44C3-9EB6-0B5C39EA6545}" type="pres">
      <dgm:prSet presAssocID="{FC49E982-9A3F-48C9-82E2-FA2734C3A099}" presName="ParentBackground" presStyleLbl="fgAcc1" presStyleIdx="0" presStyleCnt="3"/>
      <dgm:spPr/>
    </dgm:pt>
    <dgm:pt modelId="{8C4999D4-0BBC-4773-B0F0-009C914B1423}" type="pres">
      <dgm:prSet presAssocID="{FC49E982-9A3F-48C9-82E2-FA2734C3A099}" presName="Parent3" presStyleLbl="revTx" presStyleIdx="0" presStyleCnt="0">
        <dgm:presLayoutVars>
          <dgm:chMax val="1"/>
          <dgm:chPref val="1"/>
          <dgm:bulletEnabled val="1"/>
        </dgm:presLayoutVars>
      </dgm:prSet>
      <dgm:spPr/>
    </dgm:pt>
    <dgm:pt modelId="{CD70A8FC-1ABA-406D-97AC-E346207B091D}" type="pres">
      <dgm:prSet presAssocID="{087826FA-DAF1-49BE-8854-712336113E00}" presName="Accent2" presStyleCnt="0"/>
      <dgm:spPr/>
    </dgm:pt>
    <dgm:pt modelId="{403F639C-6300-49A6-B6BE-8008D395B663}" type="pres">
      <dgm:prSet presAssocID="{087826FA-DAF1-49BE-8854-712336113E00}" presName="Accent" presStyleLbl="node1" presStyleIdx="1" presStyleCnt="3"/>
      <dgm:spPr/>
    </dgm:pt>
    <dgm:pt modelId="{5BF13DD4-D629-444B-8E30-91057E7F746E}" type="pres">
      <dgm:prSet presAssocID="{087826FA-DAF1-49BE-8854-712336113E00}" presName="ParentBackground2" presStyleCnt="0"/>
      <dgm:spPr/>
    </dgm:pt>
    <dgm:pt modelId="{EB6ED5D3-9222-45A6-AC73-8470B62147AD}" type="pres">
      <dgm:prSet presAssocID="{087826FA-DAF1-49BE-8854-712336113E00}" presName="ParentBackground" presStyleLbl="fgAcc1" presStyleIdx="1" presStyleCnt="3"/>
      <dgm:spPr/>
    </dgm:pt>
    <dgm:pt modelId="{A8BE4E21-FD71-42D7-9BAB-73ED8EE04926}" type="pres">
      <dgm:prSet presAssocID="{087826FA-DAF1-49BE-8854-712336113E00}" presName="Parent2" presStyleLbl="revTx" presStyleIdx="0" presStyleCnt="0">
        <dgm:presLayoutVars>
          <dgm:chMax val="1"/>
          <dgm:chPref val="1"/>
          <dgm:bulletEnabled val="1"/>
        </dgm:presLayoutVars>
      </dgm:prSet>
      <dgm:spPr/>
    </dgm:pt>
    <dgm:pt modelId="{A4D0EF0D-022F-4CA7-8323-AD51874568D8}" type="pres">
      <dgm:prSet presAssocID="{2E1DABD8-0308-4CC8-9D90-50E8597E5754}" presName="Accent1" presStyleCnt="0"/>
      <dgm:spPr/>
    </dgm:pt>
    <dgm:pt modelId="{38D397A1-4E47-4192-9780-C81B1EE9D48F}" type="pres">
      <dgm:prSet presAssocID="{2E1DABD8-0308-4CC8-9D90-50E8597E5754}" presName="Accent" presStyleLbl="node1" presStyleIdx="2" presStyleCnt="3"/>
      <dgm:spPr/>
    </dgm:pt>
    <dgm:pt modelId="{60D835B7-B0FE-4625-8DB4-6C068DD89EFC}" type="pres">
      <dgm:prSet presAssocID="{2E1DABD8-0308-4CC8-9D90-50E8597E5754}" presName="ParentBackground1" presStyleCnt="0"/>
      <dgm:spPr/>
    </dgm:pt>
    <dgm:pt modelId="{6E7A7165-BAE6-428D-908E-EFF970B594D4}" type="pres">
      <dgm:prSet presAssocID="{2E1DABD8-0308-4CC8-9D90-50E8597E5754}" presName="ParentBackground" presStyleLbl="fgAcc1" presStyleIdx="2" presStyleCnt="3"/>
      <dgm:spPr/>
    </dgm:pt>
    <dgm:pt modelId="{09B0FD30-824A-4C65-9151-58FF3B929039}" type="pres">
      <dgm:prSet presAssocID="{2E1DABD8-0308-4CC8-9D90-50E8597E5754}" presName="Parent1" presStyleLbl="revTx" presStyleIdx="0" presStyleCnt="0">
        <dgm:presLayoutVars>
          <dgm:chMax val="1"/>
          <dgm:chPref val="1"/>
          <dgm:bulletEnabled val="1"/>
        </dgm:presLayoutVars>
      </dgm:prSet>
      <dgm:spPr/>
    </dgm:pt>
  </dgm:ptLst>
  <dgm:cxnLst>
    <dgm:cxn modelId="{C08BA814-4906-44AA-8C5C-5EB784714870}" type="presOf" srcId="{2E1DABD8-0308-4CC8-9D90-50E8597E5754}" destId="{6E7A7165-BAE6-428D-908E-EFF970B594D4}" srcOrd="0" destOrd="0" presId="urn:microsoft.com/office/officeart/2011/layout/CircleProcess"/>
    <dgm:cxn modelId="{4F99AC1A-C577-42DA-9581-A5B814B49388}" type="presOf" srcId="{2E1DABD8-0308-4CC8-9D90-50E8597E5754}" destId="{09B0FD30-824A-4C65-9151-58FF3B929039}" srcOrd="1" destOrd="0" presId="urn:microsoft.com/office/officeart/2011/layout/CircleProcess"/>
    <dgm:cxn modelId="{9C5EEE77-ADAB-4C01-8974-33B0990662E0}" srcId="{186D5025-6E44-40BC-A286-F92074DB1122}" destId="{087826FA-DAF1-49BE-8854-712336113E00}" srcOrd="1" destOrd="0" parTransId="{7D907337-4FE2-4BBC-AAB8-C19B1FB402A0}" sibTransId="{46C55DDE-8452-4879-8FCA-49720F4BC377}"/>
    <dgm:cxn modelId="{2F6B3584-8AAE-4F61-A1F6-087775DDE031}" type="presOf" srcId="{087826FA-DAF1-49BE-8854-712336113E00}" destId="{A8BE4E21-FD71-42D7-9BAB-73ED8EE04926}" srcOrd="1" destOrd="0" presId="urn:microsoft.com/office/officeart/2011/layout/CircleProcess"/>
    <dgm:cxn modelId="{4DB59EA3-E00D-40B6-8803-3D0F9D45DF34}" srcId="{186D5025-6E44-40BC-A286-F92074DB1122}" destId="{2E1DABD8-0308-4CC8-9D90-50E8597E5754}" srcOrd="0" destOrd="0" parTransId="{16D5FE9B-2E8D-4802-815F-7885A28C5154}" sibTransId="{310598F1-AA77-4668-83C9-FE22CA5C2116}"/>
    <dgm:cxn modelId="{926154A8-7CA7-4D98-8FEA-CE882BDAAC43}" type="presOf" srcId="{FC49E982-9A3F-48C9-82E2-FA2734C3A099}" destId="{08930D1A-3F9D-44C3-9EB6-0B5C39EA6545}" srcOrd="0" destOrd="0" presId="urn:microsoft.com/office/officeart/2011/layout/CircleProcess"/>
    <dgm:cxn modelId="{0564CAB3-983D-406A-8E0C-1D4A341889F5}" type="presOf" srcId="{FC49E982-9A3F-48C9-82E2-FA2734C3A099}" destId="{8C4999D4-0BBC-4773-B0F0-009C914B1423}" srcOrd="1" destOrd="0" presId="urn:microsoft.com/office/officeart/2011/layout/CircleProcess"/>
    <dgm:cxn modelId="{140F11BA-AC10-4D3B-8B48-1DA7E0535ED0}" type="presOf" srcId="{186D5025-6E44-40BC-A286-F92074DB1122}" destId="{D96E6B03-A8E7-4C01-A8C2-824E14AAED66}" srcOrd="0" destOrd="0" presId="urn:microsoft.com/office/officeart/2011/layout/CircleProcess"/>
    <dgm:cxn modelId="{9D3503C0-1BB6-4414-A678-4B1E466BABD8}" srcId="{186D5025-6E44-40BC-A286-F92074DB1122}" destId="{FC49E982-9A3F-48C9-82E2-FA2734C3A099}" srcOrd="2" destOrd="0" parTransId="{0C1FDC25-049C-4215-BBE0-D83A91927610}" sibTransId="{35AE0D28-B19D-47E4-A809-3B58FBEC99F1}"/>
    <dgm:cxn modelId="{4DAA37D1-69A6-4C74-9619-144F2DBB7374}" type="presOf" srcId="{087826FA-DAF1-49BE-8854-712336113E00}" destId="{EB6ED5D3-9222-45A6-AC73-8470B62147AD}" srcOrd="0" destOrd="0" presId="urn:microsoft.com/office/officeart/2011/layout/CircleProcess"/>
    <dgm:cxn modelId="{4A52992C-7D23-459D-A937-5AFC26E8C335}" type="presParOf" srcId="{D96E6B03-A8E7-4C01-A8C2-824E14AAED66}" destId="{4CE0F9C4-DE67-4E69-85E9-F4F2144AD7FE}" srcOrd="0" destOrd="0" presId="urn:microsoft.com/office/officeart/2011/layout/CircleProcess"/>
    <dgm:cxn modelId="{1276E80F-9EAA-441E-90AB-7C1BDEF217B6}" type="presParOf" srcId="{4CE0F9C4-DE67-4E69-85E9-F4F2144AD7FE}" destId="{265B15C9-ACF9-4F6C-A049-A999D9A59DA7}" srcOrd="0" destOrd="0" presId="urn:microsoft.com/office/officeart/2011/layout/CircleProcess"/>
    <dgm:cxn modelId="{EE6AFC40-B7AA-4B00-9A15-FA549653511B}" type="presParOf" srcId="{D96E6B03-A8E7-4C01-A8C2-824E14AAED66}" destId="{B8B21AFC-AAF9-4621-B9BF-365029A0ABF5}" srcOrd="1" destOrd="0" presId="urn:microsoft.com/office/officeart/2011/layout/CircleProcess"/>
    <dgm:cxn modelId="{14088F99-62A4-45F8-AC86-1B3F2315DD7F}" type="presParOf" srcId="{B8B21AFC-AAF9-4621-B9BF-365029A0ABF5}" destId="{08930D1A-3F9D-44C3-9EB6-0B5C39EA6545}" srcOrd="0" destOrd="0" presId="urn:microsoft.com/office/officeart/2011/layout/CircleProcess"/>
    <dgm:cxn modelId="{5A9C697A-6A64-4A82-8A65-52D48DCC6321}" type="presParOf" srcId="{D96E6B03-A8E7-4C01-A8C2-824E14AAED66}" destId="{8C4999D4-0BBC-4773-B0F0-009C914B1423}" srcOrd="2" destOrd="0" presId="urn:microsoft.com/office/officeart/2011/layout/CircleProcess"/>
    <dgm:cxn modelId="{53B50FDF-1AEE-497F-A171-E3A7268C2115}" type="presParOf" srcId="{D96E6B03-A8E7-4C01-A8C2-824E14AAED66}" destId="{CD70A8FC-1ABA-406D-97AC-E346207B091D}" srcOrd="3" destOrd="0" presId="urn:microsoft.com/office/officeart/2011/layout/CircleProcess"/>
    <dgm:cxn modelId="{78DEE80F-A010-4CE0-AAA5-8F2217E98236}" type="presParOf" srcId="{CD70A8FC-1ABA-406D-97AC-E346207B091D}" destId="{403F639C-6300-49A6-B6BE-8008D395B663}" srcOrd="0" destOrd="0" presId="urn:microsoft.com/office/officeart/2011/layout/CircleProcess"/>
    <dgm:cxn modelId="{B4C051CB-E813-4F09-AA42-4EAD711795C1}" type="presParOf" srcId="{D96E6B03-A8E7-4C01-A8C2-824E14AAED66}" destId="{5BF13DD4-D629-444B-8E30-91057E7F746E}" srcOrd="4" destOrd="0" presId="urn:microsoft.com/office/officeart/2011/layout/CircleProcess"/>
    <dgm:cxn modelId="{C9B78056-DFCC-42BF-BFC8-AE1E20A26560}" type="presParOf" srcId="{5BF13DD4-D629-444B-8E30-91057E7F746E}" destId="{EB6ED5D3-9222-45A6-AC73-8470B62147AD}" srcOrd="0" destOrd="0" presId="urn:microsoft.com/office/officeart/2011/layout/CircleProcess"/>
    <dgm:cxn modelId="{E48C14B2-82A7-489A-807D-65359C53660A}" type="presParOf" srcId="{D96E6B03-A8E7-4C01-A8C2-824E14AAED66}" destId="{A8BE4E21-FD71-42D7-9BAB-73ED8EE04926}" srcOrd="5" destOrd="0" presId="urn:microsoft.com/office/officeart/2011/layout/CircleProcess"/>
    <dgm:cxn modelId="{9EBB39F2-FB54-4681-83BC-AF8EECA1592F}" type="presParOf" srcId="{D96E6B03-A8E7-4C01-A8C2-824E14AAED66}" destId="{A4D0EF0D-022F-4CA7-8323-AD51874568D8}" srcOrd="6" destOrd="0" presId="urn:microsoft.com/office/officeart/2011/layout/CircleProcess"/>
    <dgm:cxn modelId="{F560B3D2-DE21-4C49-919E-61FE8F8519BE}" type="presParOf" srcId="{A4D0EF0D-022F-4CA7-8323-AD51874568D8}" destId="{38D397A1-4E47-4192-9780-C81B1EE9D48F}" srcOrd="0" destOrd="0" presId="urn:microsoft.com/office/officeart/2011/layout/CircleProcess"/>
    <dgm:cxn modelId="{409CEE08-5EA6-4C6F-AFC1-F57C3F582E10}" type="presParOf" srcId="{D96E6B03-A8E7-4C01-A8C2-824E14AAED66}" destId="{60D835B7-B0FE-4625-8DB4-6C068DD89EFC}" srcOrd="7" destOrd="0" presId="urn:microsoft.com/office/officeart/2011/layout/CircleProcess"/>
    <dgm:cxn modelId="{5BEE80BC-7C69-4B53-B30C-1F60C8727B7A}" type="presParOf" srcId="{60D835B7-B0FE-4625-8DB4-6C068DD89EFC}" destId="{6E7A7165-BAE6-428D-908E-EFF970B594D4}" srcOrd="0" destOrd="0" presId="urn:microsoft.com/office/officeart/2011/layout/CircleProcess"/>
    <dgm:cxn modelId="{269F6FB6-CD67-4180-8B50-25B586EEB3CF}" type="presParOf" srcId="{D96E6B03-A8E7-4C01-A8C2-824E14AAED66}" destId="{09B0FD30-824A-4C65-9151-58FF3B929039}"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86D5025-6E44-40BC-A286-F92074DB112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087826FA-DAF1-49BE-8854-712336113E00}">
      <dgm:prSet phldrT="[Text]"/>
      <dgm:spPr/>
      <dgm:t>
        <a:bodyPr/>
        <a:lstStyle/>
        <a:p>
          <a:r>
            <a:rPr lang="en-GB" dirty="0">
              <a:latin typeface="Arial" panose="020B0604020202020204"/>
            </a:rPr>
            <a:t>2021</a:t>
          </a:r>
          <a:r>
            <a:rPr lang="en-GB" dirty="0"/>
            <a:t>: </a:t>
          </a:r>
          <a:r>
            <a:rPr lang="en-GB" dirty="0">
              <a:latin typeface="Arial" panose="020B0604020202020204"/>
            </a:rPr>
            <a:t>19</a:t>
          </a:r>
          <a:r>
            <a:rPr lang="en-GB" dirty="0"/>
            <a:t>%</a:t>
          </a:r>
        </a:p>
      </dgm:t>
    </dgm:pt>
    <dgm:pt modelId="{7D907337-4FE2-4BBC-AAB8-C19B1FB402A0}" type="parTrans" cxnId="{9C5EEE77-ADAB-4C01-8974-33B0990662E0}">
      <dgm:prSet/>
      <dgm:spPr/>
      <dgm:t>
        <a:bodyPr/>
        <a:lstStyle/>
        <a:p>
          <a:endParaRPr lang="en-GB"/>
        </a:p>
      </dgm:t>
    </dgm:pt>
    <dgm:pt modelId="{46C55DDE-8452-4879-8FCA-49720F4BC377}" type="sibTrans" cxnId="{9C5EEE77-ADAB-4C01-8974-33B0990662E0}">
      <dgm:prSet/>
      <dgm:spPr/>
      <dgm:t>
        <a:bodyPr/>
        <a:lstStyle/>
        <a:p>
          <a:endParaRPr lang="en-GB"/>
        </a:p>
      </dgm:t>
    </dgm:pt>
    <dgm:pt modelId="{FC49E982-9A3F-48C9-82E2-FA2734C3A099}">
      <dgm:prSet phldrT="[Text]"/>
      <dgm:spPr/>
      <dgm:t>
        <a:bodyPr/>
        <a:lstStyle/>
        <a:p>
          <a:r>
            <a:rPr lang="en-GB" dirty="0">
              <a:latin typeface="Arial" panose="020B0604020202020204"/>
            </a:rPr>
            <a:t>2025</a:t>
          </a:r>
          <a:r>
            <a:rPr lang="en-GB" dirty="0"/>
            <a:t>: </a:t>
          </a:r>
          <a:r>
            <a:rPr lang="en-GB" dirty="0">
              <a:latin typeface="Arial" panose="020B0604020202020204"/>
            </a:rPr>
            <a:t>25</a:t>
          </a:r>
          <a:r>
            <a:rPr lang="en-GB" dirty="0"/>
            <a:t>%</a:t>
          </a:r>
        </a:p>
      </dgm:t>
    </dgm:pt>
    <dgm:pt modelId="{0C1FDC25-049C-4215-BBE0-D83A91927610}" type="parTrans" cxnId="{9D3503C0-1BB6-4414-A678-4B1E466BABD8}">
      <dgm:prSet/>
      <dgm:spPr/>
      <dgm:t>
        <a:bodyPr/>
        <a:lstStyle/>
        <a:p>
          <a:endParaRPr lang="en-GB"/>
        </a:p>
      </dgm:t>
    </dgm:pt>
    <dgm:pt modelId="{35AE0D28-B19D-47E4-A809-3B58FBEC99F1}" type="sibTrans" cxnId="{9D3503C0-1BB6-4414-A678-4B1E466BABD8}">
      <dgm:prSet/>
      <dgm:spPr/>
      <dgm:t>
        <a:bodyPr/>
        <a:lstStyle/>
        <a:p>
          <a:endParaRPr lang="en-GB"/>
        </a:p>
      </dgm:t>
    </dgm:pt>
    <dgm:pt modelId="{2E1DABD8-0308-4CC8-9D90-50E8597E5754}">
      <dgm:prSet phldrT="[Text]"/>
      <dgm:spPr/>
      <dgm:t>
        <a:bodyPr/>
        <a:lstStyle/>
        <a:p>
          <a:r>
            <a:rPr lang="en-GB" dirty="0">
              <a:latin typeface="Arial" panose="020B0604020202020204"/>
            </a:rPr>
            <a:t>2017</a:t>
          </a:r>
          <a:r>
            <a:rPr lang="en-GB" dirty="0"/>
            <a:t>: </a:t>
          </a:r>
          <a:r>
            <a:rPr lang="en-GB" dirty="0">
              <a:latin typeface="Arial" panose="020B0604020202020204"/>
            </a:rPr>
            <a:t>23</a:t>
          </a:r>
          <a:r>
            <a:rPr lang="en-GB" dirty="0"/>
            <a:t>%</a:t>
          </a:r>
        </a:p>
      </dgm:t>
    </dgm:pt>
    <dgm:pt modelId="{16D5FE9B-2E8D-4802-815F-7885A28C5154}" type="parTrans" cxnId="{4DB59EA3-E00D-40B6-8803-3D0F9D45DF34}">
      <dgm:prSet/>
      <dgm:spPr/>
      <dgm:t>
        <a:bodyPr/>
        <a:lstStyle/>
        <a:p>
          <a:endParaRPr lang="en-GB"/>
        </a:p>
      </dgm:t>
    </dgm:pt>
    <dgm:pt modelId="{310598F1-AA77-4668-83C9-FE22CA5C2116}" type="sibTrans" cxnId="{4DB59EA3-E00D-40B6-8803-3D0F9D45DF34}">
      <dgm:prSet/>
      <dgm:spPr/>
      <dgm:t>
        <a:bodyPr/>
        <a:lstStyle/>
        <a:p>
          <a:endParaRPr lang="en-GB"/>
        </a:p>
      </dgm:t>
    </dgm:pt>
    <dgm:pt modelId="{D96E6B03-A8E7-4C01-A8C2-824E14AAED66}" type="pres">
      <dgm:prSet presAssocID="{186D5025-6E44-40BC-A286-F92074DB1122}" presName="Name0" presStyleCnt="0">
        <dgm:presLayoutVars>
          <dgm:chMax val="11"/>
          <dgm:chPref val="11"/>
          <dgm:dir/>
          <dgm:resizeHandles/>
        </dgm:presLayoutVars>
      </dgm:prSet>
      <dgm:spPr/>
    </dgm:pt>
    <dgm:pt modelId="{4CE0F9C4-DE67-4E69-85E9-F4F2144AD7FE}" type="pres">
      <dgm:prSet presAssocID="{FC49E982-9A3F-48C9-82E2-FA2734C3A099}" presName="Accent3" presStyleCnt="0"/>
      <dgm:spPr/>
    </dgm:pt>
    <dgm:pt modelId="{265B15C9-ACF9-4F6C-A049-A999D9A59DA7}" type="pres">
      <dgm:prSet presAssocID="{FC49E982-9A3F-48C9-82E2-FA2734C3A099}" presName="Accent" presStyleLbl="node1" presStyleIdx="0" presStyleCnt="3"/>
      <dgm:spPr/>
    </dgm:pt>
    <dgm:pt modelId="{B8B21AFC-AAF9-4621-B9BF-365029A0ABF5}" type="pres">
      <dgm:prSet presAssocID="{FC49E982-9A3F-48C9-82E2-FA2734C3A099}" presName="ParentBackground3" presStyleCnt="0"/>
      <dgm:spPr/>
    </dgm:pt>
    <dgm:pt modelId="{08930D1A-3F9D-44C3-9EB6-0B5C39EA6545}" type="pres">
      <dgm:prSet presAssocID="{FC49E982-9A3F-48C9-82E2-FA2734C3A099}" presName="ParentBackground" presStyleLbl="fgAcc1" presStyleIdx="0" presStyleCnt="3"/>
      <dgm:spPr/>
    </dgm:pt>
    <dgm:pt modelId="{8C4999D4-0BBC-4773-B0F0-009C914B1423}" type="pres">
      <dgm:prSet presAssocID="{FC49E982-9A3F-48C9-82E2-FA2734C3A099}" presName="Parent3" presStyleLbl="revTx" presStyleIdx="0" presStyleCnt="0">
        <dgm:presLayoutVars>
          <dgm:chMax val="1"/>
          <dgm:chPref val="1"/>
          <dgm:bulletEnabled val="1"/>
        </dgm:presLayoutVars>
      </dgm:prSet>
      <dgm:spPr/>
    </dgm:pt>
    <dgm:pt modelId="{CD70A8FC-1ABA-406D-97AC-E346207B091D}" type="pres">
      <dgm:prSet presAssocID="{087826FA-DAF1-49BE-8854-712336113E00}" presName="Accent2" presStyleCnt="0"/>
      <dgm:spPr/>
    </dgm:pt>
    <dgm:pt modelId="{403F639C-6300-49A6-B6BE-8008D395B663}" type="pres">
      <dgm:prSet presAssocID="{087826FA-DAF1-49BE-8854-712336113E00}" presName="Accent" presStyleLbl="node1" presStyleIdx="1" presStyleCnt="3"/>
      <dgm:spPr/>
    </dgm:pt>
    <dgm:pt modelId="{5BF13DD4-D629-444B-8E30-91057E7F746E}" type="pres">
      <dgm:prSet presAssocID="{087826FA-DAF1-49BE-8854-712336113E00}" presName="ParentBackground2" presStyleCnt="0"/>
      <dgm:spPr/>
    </dgm:pt>
    <dgm:pt modelId="{EB6ED5D3-9222-45A6-AC73-8470B62147AD}" type="pres">
      <dgm:prSet presAssocID="{087826FA-DAF1-49BE-8854-712336113E00}" presName="ParentBackground" presStyleLbl="fgAcc1" presStyleIdx="1" presStyleCnt="3"/>
      <dgm:spPr/>
    </dgm:pt>
    <dgm:pt modelId="{A8BE4E21-FD71-42D7-9BAB-73ED8EE04926}" type="pres">
      <dgm:prSet presAssocID="{087826FA-DAF1-49BE-8854-712336113E00}" presName="Parent2" presStyleLbl="revTx" presStyleIdx="0" presStyleCnt="0">
        <dgm:presLayoutVars>
          <dgm:chMax val="1"/>
          <dgm:chPref val="1"/>
          <dgm:bulletEnabled val="1"/>
        </dgm:presLayoutVars>
      </dgm:prSet>
      <dgm:spPr/>
    </dgm:pt>
    <dgm:pt modelId="{A4D0EF0D-022F-4CA7-8323-AD51874568D8}" type="pres">
      <dgm:prSet presAssocID="{2E1DABD8-0308-4CC8-9D90-50E8597E5754}" presName="Accent1" presStyleCnt="0"/>
      <dgm:spPr/>
    </dgm:pt>
    <dgm:pt modelId="{38D397A1-4E47-4192-9780-C81B1EE9D48F}" type="pres">
      <dgm:prSet presAssocID="{2E1DABD8-0308-4CC8-9D90-50E8597E5754}" presName="Accent" presStyleLbl="node1" presStyleIdx="2" presStyleCnt="3"/>
      <dgm:spPr/>
    </dgm:pt>
    <dgm:pt modelId="{60D835B7-B0FE-4625-8DB4-6C068DD89EFC}" type="pres">
      <dgm:prSet presAssocID="{2E1DABD8-0308-4CC8-9D90-50E8597E5754}" presName="ParentBackground1" presStyleCnt="0"/>
      <dgm:spPr/>
    </dgm:pt>
    <dgm:pt modelId="{6E7A7165-BAE6-428D-908E-EFF970B594D4}" type="pres">
      <dgm:prSet presAssocID="{2E1DABD8-0308-4CC8-9D90-50E8597E5754}" presName="ParentBackground" presStyleLbl="fgAcc1" presStyleIdx="2" presStyleCnt="3"/>
      <dgm:spPr/>
    </dgm:pt>
    <dgm:pt modelId="{09B0FD30-824A-4C65-9151-58FF3B929039}" type="pres">
      <dgm:prSet presAssocID="{2E1DABD8-0308-4CC8-9D90-50E8597E5754}" presName="Parent1" presStyleLbl="revTx" presStyleIdx="0" presStyleCnt="0">
        <dgm:presLayoutVars>
          <dgm:chMax val="1"/>
          <dgm:chPref val="1"/>
          <dgm:bulletEnabled val="1"/>
        </dgm:presLayoutVars>
      </dgm:prSet>
      <dgm:spPr/>
    </dgm:pt>
  </dgm:ptLst>
  <dgm:cxnLst>
    <dgm:cxn modelId="{C08BA814-4906-44AA-8C5C-5EB784714870}" type="presOf" srcId="{2E1DABD8-0308-4CC8-9D90-50E8597E5754}" destId="{6E7A7165-BAE6-428D-908E-EFF970B594D4}" srcOrd="0" destOrd="0" presId="urn:microsoft.com/office/officeart/2011/layout/CircleProcess"/>
    <dgm:cxn modelId="{4F99AC1A-C577-42DA-9581-A5B814B49388}" type="presOf" srcId="{2E1DABD8-0308-4CC8-9D90-50E8597E5754}" destId="{09B0FD30-824A-4C65-9151-58FF3B929039}" srcOrd="1" destOrd="0" presId="urn:microsoft.com/office/officeart/2011/layout/CircleProcess"/>
    <dgm:cxn modelId="{9C5EEE77-ADAB-4C01-8974-33B0990662E0}" srcId="{186D5025-6E44-40BC-A286-F92074DB1122}" destId="{087826FA-DAF1-49BE-8854-712336113E00}" srcOrd="1" destOrd="0" parTransId="{7D907337-4FE2-4BBC-AAB8-C19B1FB402A0}" sibTransId="{46C55DDE-8452-4879-8FCA-49720F4BC377}"/>
    <dgm:cxn modelId="{2F6B3584-8AAE-4F61-A1F6-087775DDE031}" type="presOf" srcId="{087826FA-DAF1-49BE-8854-712336113E00}" destId="{A8BE4E21-FD71-42D7-9BAB-73ED8EE04926}" srcOrd="1" destOrd="0" presId="urn:microsoft.com/office/officeart/2011/layout/CircleProcess"/>
    <dgm:cxn modelId="{4DB59EA3-E00D-40B6-8803-3D0F9D45DF34}" srcId="{186D5025-6E44-40BC-A286-F92074DB1122}" destId="{2E1DABD8-0308-4CC8-9D90-50E8597E5754}" srcOrd="0" destOrd="0" parTransId="{16D5FE9B-2E8D-4802-815F-7885A28C5154}" sibTransId="{310598F1-AA77-4668-83C9-FE22CA5C2116}"/>
    <dgm:cxn modelId="{926154A8-7CA7-4D98-8FEA-CE882BDAAC43}" type="presOf" srcId="{FC49E982-9A3F-48C9-82E2-FA2734C3A099}" destId="{08930D1A-3F9D-44C3-9EB6-0B5C39EA6545}" srcOrd="0" destOrd="0" presId="urn:microsoft.com/office/officeart/2011/layout/CircleProcess"/>
    <dgm:cxn modelId="{0564CAB3-983D-406A-8E0C-1D4A341889F5}" type="presOf" srcId="{FC49E982-9A3F-48C9-82E2-FA2734C3A099}" destId="{8C4999D4-0BBC-4773-B0F0-009C914B1423}" srcOrd="1" destOrd="0" presId="urn:microsoft.com/office/officeart/2011/layout/CircleProcess"/>
    <dgm:cxn modelId="{140F11BA-AC10-4D3B-8B48-1DA7E0535ED0}" type="presOf" srcId="{186D5025-6E44-40BC-A286-F92074DB1122}" destId="{D96E6B03-A8E7-4C01-A8C2-824E14AAED66}" srcOrd="0" destOrd="0" presId="urn:microsoft.com/office/officeart/2011/layout/CircleProcess"/>
    <dgm:cxn modelId="{9D3503C0-1BB6-4414-A678-4B1E466BABD8}" srcId="{186D5025-6E44-40BC-A286-F92074DB1122}" destId="{FC49E982-9A3F-48C9-82E2-FA2734C3A099}" srcOrd="2" destOrd="0" parTransId="{0C1FDC25-049C-4215-BBE0-D83A91927610}" sibTransId="{35AE0D28-B19D-47E4-A809-3B58FBEC99F1}"/>
    <dgm:cxn modelId="{4DAA37D1-69A6-4C74-9619-144F2DBB7374}" type="presOf" srcId="{087826FA-DAF1-49BE-8854-712336113E00}" destId="{EB6ED5D3-9222-45A6-AC73-8470B62147AD}" srcOrd="0" destOrd="0" presId="urn:microsoft.com/office/officeart/2011/layout/CircleProcess"/>
    <dgm:cxn modelId="{4A52992C-7D23-459D-A937-5AFC26E8C335}" type="presParOf" srcId="{D96E6B03-A8E7-4C01-A8C2-824E14AAED66}" destId="{4CE0F9C4-DE67-4E69-85E9-F4F2144AD7FE}" srcOrd="0" destOrd="0" presId="urn:microsoft.com/office/officeart/2011/layout/CircleProcess"/>
    <dgm:cxn modelId="{1276E80F-9EAA-441E-90AB-7C1BDEF217B6}" type="presParOf" srcId="{4CE0F9C4-DE67-4E69-85E9-F4F2144AD7FE}" destId="{265B15C9-ACF9-4F6C-A049-A999D9A59DA7}" srcOrd="0" destOrd="0" presId="urn:microsoft.com/office/officeart/2011/layout/CircleProcess"/>
    <dgm:cxn modelId="{EE6AFC40-B7AA-4B00-9A15-FA549653511B}" type="presParOf" srcId="{D96E6B03-A8E7-4C01-A8C2-824E14AAED66}" destId="{B8B21AFC-AAF9-4621-B9BF-365029A0ABF5}" srcOrd="1" destOrd="0" presId="urn:microsoft.com/office/officeart/2011/layout/CircleProcess"/>
    <dgm:cxn modelId="{14088F99-62A4-45F8-AC86-1B3F2315DD7F}" type="presParOf" srcId="{B8B21AFC-AAF9-4621-B9BF-365029A0ABF5}" destId="{08930D1A-3F9D-44C3-9EB6-0B5C39EA6545}" srcOrd="0" destOrd="0" presId="urn:microsoft.com/office/officeart/2011/layout/CircleProcess"/>
    <dgm:cxn modelId="{5A9C697A-6A64-4A82-8A65-52D48DCC6321}" type="presParOf" srcId="{D96E6B03-A8E7-4C01-A8C2-824E14AAED66}" destId="{8C4999D4-0BBC-4773-B0F0-009C914B1423}" srcOrd="2" destOrd="0" presId="urn:microsoft.com/office/officeart/2011/layout/CircleProcess"/>
    <dgm:cxn modelId="{53B50FDF-1AEE-497F-A171-E3A7268C2115}" type="presParOf" srcId="{D96E6B03-A8E7-4C01-A8C2-824E14AAED66}" destId="{CD70A8FC-1ABA-406D-97AC-E346207B091D}" srcOrd="3" destOrd="0" presId="urn:microsoft.com/office/officeart/2011/layout/CircleProcess"/>
    <dgm:cxn modelId="{78DEE80F-A010-4CE0-AAA5-8F2217E98236}" type="presParOf" srcId="{CD70A8FC-1ABA-406D-97AC-E346207B091D}" destId="{403F639C-6300-49A6-B6BE-8008D395B663}" srcOrd="0" destOrd="0" presId="urn:microsoft.com/office/officeart/2011/layout/CircleProcess"/>
    <dgm:cxn modelId="{B4C051CB-E813-4F09-AA42-4EAD711795C1}" type="presParOf" srcId="{D96E6B03-A8E7-4C01-A8C2-824E14AAED66}" destId="{5BF13DD4-D629-444B-8E30-91057E7F746E}" srcOrd="4" destOrd="0" presId="urn:microsoft.com/office/officeart/2011/layout/CircleProcess"/>
    <dgm:cxn modelId="{C9B78056-DFCC-42BF-BFC8-AE1E20A26560}" type="presParOf" srcId="{5BF13DD4-D629-444B-8E30-91057E7F746E}" destId="{EB6ED5D3-9222-45A6-AC73-8470B62147AD}" srcOrd="0" destOrd="0" presId="urn:microsoft.com/office/officeart/2011/layout/CircleProcess"/>
    <dgm:cxn modelId="{E48C14B2-82A7-489A-807D-65359C53660A}" type="presParOf" srcId="{D96E6B03-A8E7-4C01-A8C2-824E14AAED66}" destId="{A8BE4E21-FD71-42D7-9BAB-73ED8EE04926}" srcOrd="5" destOrd="0" presId="urn:microsoft.com/office/officeart/2011/layout/CircleProcess"/>
    <dgm:cxn modelId="{9EBB39F2-FB54-4681-83BC-AF8EECA1592F}" type="presParOf" srcId="{D96E6B03-A8E7-4C01-A8C2-824E14AAED66}" destId="{A4D0EF0D-022F-4CA7-8323-AD51874568D8}" srcOrd="6" destOrd="0" presId="urn:microsoft.com/office/officeart/2011/layout/CircleProcess"/>
    <dgm:cxn modelId="{F560B3D2-DE21-4C49-919E-61FE8F8519BE}" type="presParOf" srcId="{A4D0EF0D-022F-4CA7-8323-AD51874568D8}" destId="{38D397A1-4E47-4192-9780-C81B1EE9D48F}" srcOrd="0" destOrd="0" presId="urn:microsoft.com/office/officeart/2011/layout/CircleProcess"/>
    <dgm:cxn modelId="{409CEE08-5EA6-4C6F-AFC1-F57C3F582E10}" type="presParOf" srcId="{D96E6B03-A8E7-4C01-A8C2-824E14AAED66}" destId="{60D835B7-B0FE-4625-8DB4-6C068DD89EFC}" srcOrd="7" destOrd="0" presId="urn:microsoft.com/office/officeart/2011/layout/CircleProcess"/>
    <dgm:cxn modelId="{5BEE80BC-7C69-4B53-B30C-1F60C8727B7A}" type="presParOf" srcId="{60D835B7-B0FE-4625-8DB4-6C068DD89EFC}" destId="{6E7A7165-BAE6-428D-908E-EFF970B594D4}" srcOrd="0" destOrd="0" presId="urn:microsoft.com/office/officeart/2011/layout/CircleProcess"/>
    <dgm:cxn modelId="{269F6FB6-CD67-4180-8B50-25B586EEB3CF}" type="presParOf" srcId="{D96E6B03-A8E7-4C01-A8C2-824E14AAED66}" destId="{09B0FD30-824A-4C65-9151-58FF3B929039}" srcOrd="8" destOrd="0" presId="urn:microsoft.com/office/officeart/2011/layout/CircleProcess"/>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86D5025-6E44-40BC-A286-F92074DB112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087826FA-DAF1-49BE-8854-712336113E00}">
      <dgm:prSet phldrT="[Text]"/>
      <dgm:spPr/>
      <dgm:t>
        <a:bodyPr/>
        <a:lstStyle/>
        <a:p>
          <a:r>
            <a:rPr lang="en-GB" dirty="0">
              <a:latin typeface="Arial" panose="020B0604020202020204"/>
            </a:rPr>
            <a:t>2021</a:t>
          </a:r>
          <a:r>
            <a:rPr lang="en-GB" dirty="0"/>
            <a:t>: </a:t>
          </a:r>
          <a:r>
            <a:rPr lang="en-GB" dirty="0">
              <a:latin typeface="Arial" panose="020B0604020202020204"/>
            </a:rPr>
            <a:t>62</a:t>
          </a:r>
          <a:r>
            <a:rPr lang="en-GB" dirty="0"/>
            <a:t>%</a:t>
          </a:r>
        </a:p>
      </dgm:t>
    </dgm:pt>
    <dgm:pt modelId="{7D907337-4FE2-4BBC-AAB8-C19B1FB402A0}" type="parTrans" cxnId="{9C5EEE77-ADAB-4C01-8974-33B0990662E0}">
      <dgm:prSet/>
      <dgm:spPr/>
      <dgm:t>
        <a:bodyPr/>
        <a:lstStyle/>
        <a:p>
          <a:endParaRPr lang="en-GB"/>
        </a:p>
      </dgm:t>
    </dgm:pt>
    <dgm:pt modelId="{46C55DDE-8452-4879-8FCA-49720F4BC377}" type="sibTrans" cxnId="{9C5EEE77-ADAB-4C01-8974-33B0990662E0}">
      <dgm:prSet/>
      <dgm:spPr/>
      <dgm:t>
        <a:bodyPr/>
        <a:lstStyle/>
        <a:p>
          <a:endParaRPr lang="en-GB"/>
        </a:p>
      </dgm:t>
    </dgm:pt>
    <dgm:pt modelId="{FC49E982-9A3F-48C9-82E2-FA2734C3A099}">
      <dgm:prSet phldrT="[Text]"/>
      <dgm:spPr/>
      <dgm:t>
        <a:bodyPr/>
        <a:lstStyle/>
        <a:p>
          <a:r>
            <a:rPr lang="en-GB" dirty="0">
              <a:latin typeface="Arial" panose="020B0604020202020204"/>
            </a:rPr>
            <a:t>2025</a:t>
          </a:r>
          <a:r>
            <a:rPr lang="en-GB" dirty="0"/>
            <a:t>: </a:t>
          </a:r>
          <a:r>
            <a:rPr lang="en-GB" dirty="0">
              <a:latin typeface="Arial" panose="020B0604020202020204"/>
            </a:rPr>
            <a:t>60</a:t>
          </a:r>
          <a:r>
            <a:rPr lang="en-GB" dirty="0"/>
            <a:t>%</a:t>
          </a:r>
        </a:p>
      </dgm:t>
    </dgm:pt>
    <dgm:pt modelId="{0C1FDC25-049C-4215-BBE0-D83A91927610}" type="parTrans" cxnId="{9D3503C0-1BB6-4414-A678-4B1E466BABD8}">
      <dgm:prSet/>
      <dgm:spPr/>
      <dgm:t>
        <a:bodyPr/>
        <a:lstStyle/>
        <a:p>
          <a:endParaRPr lang="en-GB"/>
        </a:p>
      </dgm:t>
    </dgm:pt>
    <dgm:pt modelId="{35AE0D28-B19D-47E4-A809-3B58FBEC99F1}" type="sibTrans" cxnId="{9D3503C0-1BB6-4414-A678-4B1E466BABD8}">
      <dgm:prSet/>
      <dgm:spPr/>
      <dgm:t>
        <a:bodyPr/>
        <a:lstStyle/>
        <a:p>
          <a:endParaRPr lang="en-GB"/>
        </a:p>
      </dgm:t>
    </dgm:pt>
    <dgm:pt modelId="{D96E6B03-A8E7-4C01-A8C2-824E14AAED66}" type="pres">
      <dgm:prSet presAssocID="{186D5025-6E44-40BC-A286-F92074DB1122}" presName="Name0" presStyleCnt="0">
        <dgm:presLayoutVars>
          <dgm:chMax val="11"/>
          <dgm:chPref val="11"/>
          <dgm:dir/>
          <dgm:resizeHandles/>
        </dgm:presLayoutVars>
      </dgm:prSet>
      <dgm:spPr/>
    </dgm:pt>
    <dgm:pt modelId="{50531078-0866-4571-A778-9D215731E5CC}" type="pres">
      <dgm:prSet presAssocID="{FC49E982-9A3F-48C9-82E2-FA2734C3A099}" presName="Accent2" presStyleCnt="0"/>
      <dgm:spPr/>
    </dgm:pt>
    <dgm:pt modelId="{265B15C9-ACF9-4F6C-A049-A999D9A59DA7}" type="pres">
      <dgm:prSet presAssocID="{FC49E982-9A3F-48C9-82E2-FA2734C3A099}" presName="Accent" presStyleLbl="node1" presStyleIdx="0" presStyleCnt="2"/>
      <dgm:spPr/>
    </dgm:pt>
    <dgm:pt modelId="{E8218CF3-9C0C-4A1A-AEA6-738E30546085}" type="pres">
      <dgm:prSet presAssocID="{FC49E982-9A3F-48C9-82E2-FA2734C3A099}" presName="ParentBackground2" presStyleCnt="0"/>
      <dgm:spPr/>
    </dgm:pt>
    <dgm:pt modelId="{08930D1A-3F9D-44C3-9EB6-0B5C39EA6545}" type="pres">
      <dgm:prSet presAssocID="{FC49E982-9A3F-48C9-82E2-FA2734C3A099}" presName="ParentBackground" presStyleLbl="fgAcc1" presStyleIdx="0" presStyleCnt="2"/>
      <dgm:spPr/>
    </dgm:pt>
    <dgm:pt modelId="{3208EEF0-CCA8-4D46-8105-0D1E518A498D}" type="pres">
      <dgm:prSet presAssocID="{FC49E982-9A3F-48C9-82E2-FA2734C3A099}" presName="Parent2" presStyleLbl="revTx" presStyleIdx="0" presStyleCnt="0">
        <dgm:presLayoutVars>
          <dgm:chMax val="1"/>
          <dgm:chPref val="1"/>
          <dgm:bulletEnabled val="1"/>
        </dgm:presLayoutVars>
      </dgm:prSet>
      <dgm:spPr/>
    </dgm:pt>
    <dgm:pt modelId="{543FE6C4-95EB-43C9-87FB-F8062F5404F1}" type="pres">
      <dgm:prSet presAssocID="{087826FA-DAF1-49BE-8854-712336113E00}" presName="Accent1" presStyleCnt="0"/>
      <dgm:spPr/>
    </dgm:pt>
    <dgm:pt modelId="{403F639C-6300-49A6-B6BE-8008D395B663}" type="pres">
      <dgm:prSet presAssocID="{087826FA-DAF1-49BE-8854-712336113E00}" presName="Accent" presStyleLbl="node1" presStyleIdx="1" presStyleCnt="2"/>
      <dgm:spPr/>
    </dgm:pt>
    <dgm:pt modelId="{3B6C1211-2F40-425D-9E11-1014490AB6AF}" type="pres">
      <dgm:prSet presAssocID="{087826FA-DAF1-49BE-8854-712336113E00}" presName="ParentBackground1" presStyleCnt="0"/>
      <dgm:spPr/>
    </dgm:pt>
    <dgm:pt modelId="{EB6ED5D3-9222-45A6-AC73-8470B62147AD}" type="pres">
      <dgm:prSet presAssocID="{087826FA-DAF1-49BE-8854-712336113E00}" presName="ParentBackground" presStyleLbl="fgAcc1" presStyleIdx="1" presStyleCnt="2"/>
      <dgm:spPr/>
    </dgm:pt>
    <dgm:pt modelId="{E2D043FC-5477-46D2-9A9C-D6CE170B11EB}" type="pres">
      <dgm:prSet presAssocID="{087826FA-DAF1-49BE-8854-712336113E00}" presName="Parent1" presStyleLbl="revTx" presStyleIdx="0" presStyleCnt="0">
        <dgm:presLayoutVars>
          <dgm:chMax val="1"/>
          <dgm:chPref val="1"/>
          <dgm:bulletEnabled val="1"/>
        </dgm:presLayoutVars>
      </dgm:prSet>
      <dgm:spPr/>
    </dgm:pt>
  </dgm:ptLst>
  <dgm:cxnLst>
    <dgm:cxn modelId="{79E20F02-8A6B-45DA-9A77-BC337AA4768F}" type="presOf" srcId="{FC49E982-9A3F-48C9-82E2-FA2734C3A099}" destId="{3208EEF0-CCA8-4D46-8105-0D1E518A498D}" srcOrd="1" destOrd="0" presId="urn:microsoft.com/office/officeart/2011/layout/CircleProcess"/>
    <dgm:cxn modelId="{9C5EEE77-ADAB-4C01-8974-33B0990662E0}" srcId="{186D5025-6E44-40BC-A286-F92074DB1122}" destId="{087826FA-DAF1-49BE-8854-712336113E00}" srcOrd="0" destOrd="0" parTransId="{7D907337-4FE2-4BBC-AAB8-C19B1FB402A0}" sibTransId="{46C55DDE-8452-4879-8FCA-49720F4BC377}"/>
    <dgm:cxn modelId="{E95D407A-B1B5-48D4-9AA3-A243B93DEAD3}" type="presOf" srcId="{FC49E982-9A3F-48C9-82E2-FA2734C3A099}" destId="{08930D1A-3F9D-44C3-9EB6-0B5C39EA6545}" srcOrd="0" destOrd="0" presId="urn:microsoft.com/office/officeart/2011/layout/CircleProcess"/>
    <dgm:cxn modelId="{61FC1D7F-82C2-4418-AD0C-5D6DB69E4D3D}" type="presOf" srcId="{087826FA-DAF1-49BE-8854-712336113E00}" destId="{E2D043FC-5477-46D2-9A9C-D6CE170B11EB}" srcOrd="1" destOrd="0" presId="urn:microsoft.com/office/officeart/2011/layout/CircleProcess"/>
    <dgm:cxn modelId="{189F9181-42EC-4218-8A42-6A451A621286}" type="presOf" srcId="{087826FA-DAF1-49BE-8854-712336113E00}" destId="{EB6ED5D3-9222-45A6-AC73-8470B62147AD}" srcOrd="0" destOrd="0" presId="urn:microsoft.com/office/officeart/2011/layout/CircleProcess"/>
    <dgm:cxn modelId="{140F11BA-AC10-4D3B-8B48-1DA7E0535ED0}" type="presOf" srcId="{186D5025-6E44-40BC-A286-F92074DB1122}" destId="{D96E6B03-A8E7-4C01-A8C2-824E14AAED66}" srcOrd="0" destOrd="0" presId="urn:microsoft.com/office/officeart/2011/layout/CircleProcess"/>
    <dgm:cxn modelId="{9D3503C0-1BB6-4414-A678-4B1E466BABD8}" srcId="{186D5025-6E44-40BC-A286-F92074DB1122}" destId="{FC49E982-9A3F-48C9-82E2-FA2734C3A099}" srcOrd="1" destOrd="0" parTransId="{0C1FDC25-049C-4215-BBE0-D83A91927610}" sibTransId="{35AE0D28-B19D-47E4-A809-3B58FBEC99F1}"/>
    <dgm:cxn modelId="{632BC809-6386-4127-BAD1-E7EDFD308AEC}" type="presParOf" srcId="{D96E6B03-A8E7-4C01-A8C2-824E14AAED66}" destId="{50531078-0866-4571-A778-9D215731E5CC}" srcOrd="0" destOrd="0" presId="urn:microsoft.com/office/officeart/2011/layout/CircleProcess"/>
    <dgm:cxn modelId="{638521D9-8008-49EE-A965-BC75CD8E477C}" type="presParOf" srcId="{50531078-0866-4571-A778-9D215731E5CC}" destId="{265B15C9-ACF9-4F6C-A049-A999D9A59DA7}" srcOrd="0" destOrd="0" presId="urn:microsoft.com/office/officeart/2011/layout/CircleProcess"/>
    <dgm:cxn modelId="{0B7C4F03-4C8C-4E77-95E1-F1F3452B043A}" type="presParOf" srcId="{D96E6B03-A8E7-4C01-A8C2-824E14AAED66}" destId="{E8218CF3-9C0C-4A1A-AEA6-738E30546085}" srcOrd="1" destOrd="0" presId="urn:microsoft.com/office/officeart/2011/layout/CircleProcess"/>
    <dgm:cxn modelId="{7B767B24-65A1-4834-842C-6860ABBE2153}" type="presParOf" srcId="{E8218CF3-9C0C-4A1A-AEA6-738E30546085}" destId="{08930D1A-3F9D-44C3-9EB6-0B5C39EA6545}" srcOrd="0" destOrd="0" presId="urn:microsoft.com/office/officeart/2011/layout/CircleProcess"/>
    <dgm:cxn modelId="{B964E3EC-E22C-424D-A170-2240A6D76FB6}" type="presParOf" srcId="{D96E6B03-A8E7-4C01-A8C2-824E14AAED66}" destId="{3208EEF0-CCA8-4D46-8105-0D1E518A498D}" srcOrd="2" destOrd="0" presId="urn:microsoft.com/office/officeart/2011/layout/CircleProcess"/>
    <dgm:cxn modelId="{5D6FB7DB-1C1C-47CA-9C94-55E570464D8E}" type="presParOf" srcId="{D96E6B03-A8E7-4C01-A8C2-824E14AAED66}" destId="{543FE6C4-95EB-43C9-87FB-F8062F5404F1}" srcOrd="3" destOrd="0" presId="urn:microsoft.com/office/officeart/2011/layout/CircleProcess"/>
    <dgm:cxn modelId="{D62DC6E7-20D8-481B-8906-39199EC9659D}" type="presParOf" srcId="{543FE6C4-95EB-43C9-87FB-F8062F5404F1}" destId="{403F639C-6300-49A6-B6BE-8008D395B663}" srcOrd="0" destOrd="0" presId="urn:microsoft.com/office/officeart/2011/layout/CircleProcess"/>
    <dgm:cxn modelId="{708433D9-2D40-48BE-8764-AF72BC6D21F5}" type="presParOf" srcId="{D96E6B03-A8E7-4C01-A8C2-824E14AAED66}" destId="{3B6C1211-2F40-425D-9E11-1014490AB6AF}" srcOrd="4" destOrd="0" presId="urn:microsoft.com/office/officeart/2011/layout/CircleProcess"/>
    <dgm:cxn modelId="{D175E1B5-4E6F-4433-9F15-F0B75AD28381}" type="presParOf" srcId="{3B6C1211-2F40-425D-9E11-1014490AB6AF}" destId="{EB6ED5D3-9222-45A6-AC73-8470B62147AD}" srcOrd="0" destOrd="0" presId="urn:microsoft.com/office/officeart/2011/layout/CircleProcess"/>
    <dgm:cxn modelId="{C86922C0-FF9F-488B-9ED4-E2166F684946}" type="presParOf" srcId="{D96E6B03-A8E7-4C01-A8C2-824E14AAED66}" destId="{E2D043FC-5477-46D2-9A9C-D6CE170B11EB}" srcOrd="5" destOrd="0" presId="urn:microsoft.com/office/officeart/2011/layout/CircleProcess"/>
  </dgm:cxnLst>
  <dgm:bg/>
  <dgm:whole/>
  <dgm:extLst>
    <a:ext uri="http://schemas.microsoft.com/office/drawing/2008/diagram">
      <dsp:dataModelExt xmlns:dsp="http://schemas.microsoft.com/office/drawing/2008/diagram" relId="rId20"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86D5025-6E44-40BC-A286-F92074DB112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087826FA-DAF1-49BE-8854-712336113E00}">
      <dgm:prSet phldrT="[Text]"/>
      <dgm:spPr/>
      <dgm:t>
        <a:bodyPr/>
        <a:lstStyle/>
        <a:p>
          <a:r>
            <a:rPr lang="en-GB" dirty="0">
              <a:latin typeface="Arial" panose="020B0604020202020204"/>
            </a:rPr>
            <a:t>2021</a:t>
          </a:r>
          <a:r>
            <a:rPr lang="en-GB" dirty="0"/>
            <a:t>: </a:t>
          </a:r>
          <a:r>
            <a:rPr lang="en-GB" dirty="0">
              <a:latin typeface="Arial" panose="020B0604020202020204"/>
            </a:rPr>
            <a:t>54</a:t>
          </a:r>
          <a:r>
            <a:rPr lang="en-GB" dirty="0"/>
            <a:t>%</a:t>
          </a:r>
        </a:p>
      </dgm:t>
    </dgm:pt>
    <dgm:pt modelId="{7D907337-4FE2-4BBC-AAB8-C19B1FB402A0}" type="parTrans" cxnId="{9C5EEE77-ADAB-4C01-8974-33B0990662E0}">
      <dgm:prSet/>
      <dgm:spPr/>
      <dgm:t>
        <a:bodyPr/>
        <a:lstStyle/>
        <a:p>
          <a:endParaRPr lang="en-GB"/>
        </a:p>
      </dgm:t>
    </dgm:pt>
    <dgm:pt modelId="{46C55DDE-8452-4879-8FCA-49720F4BC377}" type="sibTrans" cxnId="{9C5EEE77-ADAB-4C01-8974-33B0990662E0}">
      <dgm:prSet/>
      <dgm:spPr/>
      <dgm:t>
        <a:bodyPr/>
        <a:lstStyle/>
        <a:p>
          <a:endParaRPr lang="en-GB"/>
        </a:p>
      </dgm:t>
    </dgm:pt>
    <dgm:pt modelId="{FC49E982-9A3F-48C9-82E2-FA2734C3A099}">
      <dgm:prSet phldrT="[Text]"/>
      <dgm:spPr/>
      <dgm:t>
        <a:bodyPr/>
        <a:lstStyle/>
        <a:p>
          <a:r>
            <a:rPr lang="en-GB" dirty="0">
              <a:latin typeface="Arial" panose="020B0604020202020204"/>
            </a:rPr>
            <a:t>2025</a:t>
          </a:r>
          <a:r>
            <a:rPr lang="en-GB" dirty="0"/>
            <a:t>: </a:t>
          </a:r>
          <a:r>
            <a:rPr lang="en-GB" dirty="0">
              <a:latin typeface="Arial" panose="020B0604020202020204"/>
            </a:rPr>
            <a:t>58</a:t>
          </a:r>
          <a:r>
            <a:rPr lang="en-GB" dirty="0"/>
            <a:t>%</a:t>
          </a:r>
        </a:p>
      </dgm:t>
    </dgm:pt>
    <dgm:pt modelId="{0C1FDC25-049C-4215-BBE0-D83A91927610}" type="parTrans" cxnId="{9D3503C0-1BB6-4414-A678-4B1E466BABD8}">
      <dgm:prSet/>
      <dgm:spPr/>
      <dgm:t>
        <a:bodyPr/>
        <a:lstStyle/>
        <a:p>
          <a:endParaRPr lang="en-GB"/>
        </a:p>
      </dgm:t>
    </dgm:pt>
    <dgm:pt modelId="{35AE0D28-B19D-47E4-A809-3B58FBEC99F1}" type="sibTrans" cxnId="{9D3503C0-1BB6-4414-A678-4B1E466BABD8}">
      <dgm:prSet/>
      <dgm:spPr/>
      <dgm:t>
        <a:bodyPr/>
        <a:lstStyle/>
        <a:p>
          <a:endParaRPr lang="en-GB"/>
        </a:p>
      </dgm:t>
    </dgm:pt>
    <dgm:pt modelId="{D96E6B03-A8E7-4C01-A8C2-824E14AAED66}" type="pres">
      <dgm:prSet presAssocID="{186D5025-6E44-40BC-A286-F92074DB1122}" presName="Name0" presStyleCnt="0">
        <dgm:presLayoutVars>
          <dgm:chMax val="11"/>
          <dgm:chPref val="11"/>
          <dgm:dir/>
          <dgm:resizeHandles/>
        </dgm:presLayoutVars>
      </dgm:prSet>
      <dgm:spPr/>
    </dgm:pt>
    <dgm:pt modelId="{50531078-0866-4571-A778-9D215731E5CC}" type="pres">
      <dgm:prSet presAssocID="{FC49E982-9A3F-48C9-82E2-FA2734C3A099}" presName="Accent2" presStyleCnt="0"/>
      <dgm:spPr/>
    </dgm:pt>
    <dgm:pt modelId="{265B15C9-ACF9-4F6C-A049-A999D9A59DA7}" type="pres">
      <dgm:prSet presAssocID="{FC49E982-9A3F-48C9-82E2-FA2734C3A099}" presName="Accent" presStyleLbl="node1" presStyleIdx="0" presStyleCnt="2"/>
      <dgm:spPr/>
    </dgm:pt>
    <dgm:pt modelId="{E8218CF3-9C0C-4A1A-AEA6-738E30546085}" type="pres">
      <dgm:prSet presAssocID="{FC49E982-9A3F-48C9-82E2-FA2734C3A099}" presName="ParentBackground2" presStyleCnt="0"/>
      <dgm:spPr/>
    </dgm:pt>
    <dgm:pt modelId="{08930D1A-3F9D-44C3-9EB6-0B5C39EA6545}" type="pres">
      <dgm:prSet presAssocID="{FC49E982-9A3F-48C9-82E2-FA2734C3A099}" presName="ParentBackground" presStyleLbl="fgAcc1" presStyleIdx="0" presStyleCnt="2"/>
      <dgm:spPr/>
    </dgm:pt>
    <dgm:pt modelId="{3208EEF0-CCA8-4D46-8105-0D1E518A498D}" type="pres">
      <dgm:prSet presAssocID="{FC49E982-9A3F-48C9-82E2-FA2734C3A099}" presName="Parent2" presStyleLbl="revTx" presStyleIdx="0" presStyleCnt="0">
        <dgm:presLayoutVars>
          <dgm:chMax val="1"/>
          <dgm:chPref val="1"/>
          <dgm:bulletEnabled val="1"/>
        </dgm:presLayoutVars>
      </dgm:prSet>
      <dgm:spPr/>
    </dgm:pt>
    <dgm:pt modelId="{543FE6C4-95EB-43C9-87FB-F8062F5404F1}" type="pres">
      <dgm:prSet presAssocID="{087826FA-DAF1-49BE-8854-712336113E00}" presName="Accent1" presStyleCnt="0"/>
      <dgm:spPr/>
    </dgm:pt>
    <dgm:pt modelId="{403F639C-6300-49A6-B6BE-8008D395B663}" type="pres">
      <dgm:prSet presAssocID="{087826FA-DAF1-49BE-8854-712336113E00}" presName="Accent" presStyleLbl="node1" presStyleIdx="1" presStyleCnt="2"/>
      <dgm:spPr/>
    </dgm:pt>
    <dgm:pt modelId="{3B6C1211-2F40-425D-9E11-1014490AB6AF}" type="pres">
      <dgm:prSet presAssocID="{087826FA-DAF1-49BE-8854-712336113E00}" presName="ParentBackground1" presStyleCnt="0"/>
      <dgm:spPr/>
    </dgm:pt>
    <dgm:pt modelId="{EB6ED5D3-9222-45A6-AC73-8470B62147AD}" type="pres">
      <dgm:prSet presAssocID="{087826FA-DAF1-49BE-8854-712336113E00}" presName="ParentBackground" presStyleLbl="fgAcc1" presStyleIdx="1" presStyleCnt="2"/>
      <dgm:spPr/>
    </dgm:pt>
    <dgm:pt modelId="{E2D043FC-5477-46D2-9A9C-D6CE170B11EB}" type="pres">
      <dgm:prSet presAssocID="{087826FA-DAF1-49BE-8854-712336113E00}" presName="Parent1" presStyleLbl="revTx" presStyleIdx="0" presStyleCnt="0">
        <dgm:presLayoutVars>
          <dgm:chMax val="1"/>
          <dgm:chPref val="1"/>
          <dgm:bulletEnabled val="1"/>
        </dgm:presLayoutVars>
      </dgm:prSet>
      <dgm:spPr/>
    </dgm:pt>
  </dgm:ptLst>
  <dgm:cxnLst>
    <dgm:cxn modelId="{79E20F02-8A6B-45DA-9A77-BC337AA4768F}" type="presOf" srcId="{FC49E982-9A3F-48C9-82E2-FA2734C3A099}" destId="{3208EEF0-CCA8-4D46-8105-0D1E518A498D}" srcOrd="1" destOrd="0" presId="urn:microsoft.com/office/officeart/2011/layout/CircleProcess"/>
    <dgm:cxn modelId="{9C5EEE77-ADAB-4C01-8974-33B0990662E0}" srcId="{186D5025-6E44-40BC-A286-F92074DB1122}" destId="{087826FA-DAF1-49BE-8854-712336113E00}" srcOrd="0" destOrd="0" parTransId="{7D907337-4FE2-4BBC-AAB8-C19B1FB402A0}" sibTransId="{46C55DDE-8452-4879-8FCA-49720F4BC377}"/>
    <dgm:cxn modelId="{E95D407A-B1B5-48D4-9AA3-A243B93DEAD3}" type="presOf" srcId="{FC49E982-9A3F-48C9-82E2-FA2734C3A099}" destId="{08930D1A-3F9D-44C3-9EB6-0B5C39EA6545}" srcOrd="0" destOrd="0" presId="urn:microsoft.com/office/officeart/2011/layout/CircleProcess"/>
    <dgm:cxn modelId="{61FC1D7F-82C2-4418-AD0C-5D6DB69E4D3D}" type="presOf" srcId="{087826FA-DAF1-49BE-8854-712336113E00}" destId="{E2D043FC-5477-46D2-9A9C-D6CE170B11EB}" srcOrd="1" destOrd="0" presId="urn:microsoft.com/office/officeart/2011/layout/CircleProcess"/>
    <dgm:cxn modelId="{189F9181-42EC-4218-8A42-6A451A621286}" type="presOf" srcId="{087826FA-DAF1-49BE-8854-712336113E00}" destId="{EB6ED5D3-9222-45A6-AC73-8470B62147AD}" srcOrd="0" destOrd="0" presId="urn:microsoft.com/office/officeart/2011/layout/CircleProcess"/>
    <dgm:cxn modelId="{140F11BA-AC10-4D3B-8B48-1DA7E0535ED0}" type="presOf" srcId="{186D5025-6E44-40BC-A286-F92074DB1122}" destId="{D96E6B03-A8E7-4C01-A8C2-824E14AAED66}" srcOrd="0" destOrd="0" presId="urn:microsoft.com/office/officeart/2011/layout/CircleProcess"/>
    <dgm:cxn modelId="{9D3503C0-1BB6-4414-A678-4B1E466BABD8}" srcId="{186D5025-6E44-40BC-A286-F92074DB1122}" destId="{FC49E982-9A3F-48C9-82E2-FA2734C3A099}" srcOrd="1" destOrd="0" parTransId="{0C1FDC25-049C-4215-BBE0-D83A91927610}" sibTransId="{35AE0D28-B19D-47E4-A809-3B58FBEC99F1}"/>
    <dgm:cxn modelId="{632BC809-6386-4127-BAD1-E7EDFD308AEC}" type="presParOf" srcId="{D96E6B03-A8E7-4C01-A8C2-824E14AAED66}" destId="{50531078-0866-4571-A778-9D215731E5CC}" srcOrd="0" destOrd="0" presId="urn:microsoft.com/office/officeart/2011/layout/CircleProcess"/>
    <dgm:cxn modelId="{638521D9-8008-49EE-A965-BC75CD8E477C}" type="presParOf" srcId="{50531078-0866-4571-A778-9D215731E5CC}" destId="{265B15C9-ACF9-4F6C-A049-A999D9A59DA7}" srcOrd="0" destOrd="0" presId="urn:microsoft.com/office/officeart/2011/layout/CircleProcess"/>
    <dgm:cxn modelId="{0B7C4F03-4C8C-4E77-95E1-F1F3452B043A}" type="presParOf" srcId="{D96E6B03-A8E7-4C01-A8C2-824E14AAED66}" destId="{E8218CF3-9C0C-4A1A-AEA6-738E30546085}" srcOrd="1" destOrd="0" presId="urn:microsoft.com/office/officeart/2011/layout/CircleProcess"/>
    <dgm:cxn modelId="{7B767B24-65A1-4834-842C-6860ABBE2153}" type="presParOf" srcId="{E8218CF3-9C0C-4A1A-AEA6-738E30546085}" destId="{08930D1A-3F9D-44C3-9EB6-0B5C39EA6545}" srcOrd="0" destOrd="0" presId="urn:microsoft.com/office/officeart/2011/layout/CircleProcess"/>
    <dgm:cxn modelId="{B964E3EC-E22C-424D-A170-2240A6D76FB6}" type="presParOf" srcId="{D96E6B03-A8E7-4C01-A8C2-824E14AAED66}" destId="{3208EEF0-CCA8-4D46-8105-0D1E518A498D}" srcOrd="2" destOrd="0" presId="urn:microsoft.com/office/officeart/2011/layout/CircleProcess"/>
    <dgm:cxn modelId="{5D6FB7DB-1C1C-47CA-9C94-55E570464D8E}" type="presParOf" srcId="{D96E6B03-A8E7-4C01-A8C2-824E14AAED66}" destId="{543FE6C4-95EB-43C9-87FB-F8062F5404F1}" srcOrd="3" destOrd="0" presId="urn:microsoft.com/office/officeart/2011/layout/CircleProcess"/>
    <dgm:cxn modelId="{D62DC6E7-20D8-481B-8906-39199EC9659D}" type="presParOf" srcId="{543FE6C4-95EB-43C9-87FB-F8062F5404F1}" destId="{403F639C-6300-49A6-B6BE-8008D395B663}" srcOrd="0" destOrd="0" presId="urn:microsoft.com/office/officeart/2011/layout/CircleProcess"/>
    <dgm:cxn modelId="{708433D9-2D40-48BE-8764-AF72BC6D21F5}" type="presParOf" srcId="{D96E6B03-A8E7-4C01-A8C2-824E14AAED66}" destId="{3B6C1211-2F40-425D-9E11-1014490AB6AF}" srcOrd="4" destOrd="0" presId="urn:microsoft.com/office/officeart/2011/layout/CircleProcess"/>
    <dgm:cxn modelId="{D175E1B5-4E6F-4433-9F15-F0B75AD28381}" type="presParOf" srcId="{3B6C1211-2F40-425D-9E11-1014490AB6AF}" destId="{EB6ED5D3-9222-45A6-AC73-8470B62147AD}" srcOrd="0" destOrd="0" presId="urn:microsoft.com/office/officeart/2011/layout/CircleProcess"/>
    <dgm:cxn modelId="{C86922C0-FF9F-488B-9ED4-E2166F684946}" type="presParOf" srcId="{D96E6B03-A8E7-4C01-A8C2-824E14AAED66}" destId="{E2D043FC-5477-46D2-9A9C-D6CE170B11EB}" srcOrd="5" destOrd="0" presId="urn:microsoft.com/office/officeart/2011/layout/CircleProcess"/>
  </dgm:cxnLst>
  <dgm:bg/>
  <dgm:whole/>
  <dgm:extLst>
    <a:ext uri="http://schemas.microsoft.com/office/drawing/2008/diagram">
      <dsp:dataModelExt xmlns:dsp="http://schemas.microsoft.com/office/drawing/2008/diagram" relId="rId25"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86D5025-6E44-40BC-A286-F92074DB112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087826FA-DAF1-49BE-8854-712336113E00}">
      <dgm:prSet phldrT="[Text]"/>
      <dgm:spPr/>
      <dgm:t>
        <a:bodyPr/>
        <a:lstStyle/>
        <a:p>
          <a:r>
            <a:rPr lang="en-GB" dirty="0">
              <a:latin typeface="Arial" panose="020B0604020202020204"/>
            </a:rPr>
            <a:t>2021</a:t>
          </a:r>
          <a:r>
            <a:rPr lang="en-GB" dirty="0"/>
            <a:t>: </a:t>
          </a:r>
          <a:r>
            <a:rPr lang="en-GB" dirty="0">
              <a:latin typeface="Arial" panose="020B0604020202020204"/>
            </a:rPr>
            <a:t>67</a:t>
          </a:r>
          <a:r>
            <a:rPr lang="en-GB" dirty="0"/>
            <a:t>%</a:t>
          </a:r>
        </a:p>
      </dgm:t>
    </dgm:pt>
    <dgm:pt modelId="{7D907337-4FE2-4BBC-AAB8-C19B1FB402A0}" type="parTrans" cxnId="{9C5EEE77-ADAB-4C01-8974-33B0990662E0}">
      <dgm:prSet/>
      <dgm:spPr/>
      <dgm:t>
        <a:bodyPr/>
        <a:lstStyle/>
        <a:p>
          <a:endParaRPr lang="en-GB"/>
        </a:p>
      </dgm:t>
    </dgm:pt>
    <dgm:pt modelId="{46C55DDE-8452-4879-8FCA-49720F4BC377}" type="sibTrans" cxnId="{9C5EEE77-ADAB-4C01-8974-33B0990662E0}">
      <dgm:prSet/>
      <dgm:spPr/>
      <dgm:t>
        <a:bodyPr/>
        <a:lstStyle/>
        <a:p>
          <a:endParaRPr lang="en-GB"/>
        </a:p>
      </dgm:t>
    </dgm:pt>
    <dgm:pt modelId="{FC49E982-9A3F-48C9-82E2-FA2734C3A099}">
      <dgm:prSet phldrT="[Text]"/>
      <dgm:spPr/>
      <dgm:t>
        <a:bodyPr/>
        <a:lstStyle/>
        <a:p>
          <a:r>
            <a:rPr lang="en-GB" dirty="0">
              <a:latin typeface="Arial" panose="020B0604020202020204"/>
            </a:rPr>
            <a:t>2025</a:t>
          </a:r>
          <a:r>
            <a:rPr lang="en-GB" dirty="0"/>
            <a:t>: </a:t>
          </a:r>
          <a:r>
            <a:rPr lang="en-GB" dirty="0">
              <a:latin typeface="Arial" panose="020B0604020202020204"/>
            </a:rPr>
            <a:t>69</a:t>
          </a:r>
          <a:r>
            <a:rPr lang="en-GB" dirty="0"/>
            <a:t>%</a:t>
          </a:r>
        </a:p>
      </dgm:t>
    </dgm:pt>
    <dgm:pt modelId="{0C1FDC25-049C-4215-BBE0-D83A91927610}" type="parTrans" cxnId="{9D3503C0-1BB6-4414-A678-4B1E466BABD8}">
      <dgm:prSet/>
      <dgm:spPr/>
      <dgm:t>
        <a:bodyPr/>
        <a:lstStyle/>
        <a:p>
          <a:endParaRPr lang="en-GB"/>
        </a:p>
      </dgm:t>
    </dgm:pt>
    <dgm:pt modelId="{35AE0D28-B19D-47E4-A809-3B58FBEC99F1}" type="sibTrans" cxnId="{9D3503C0-1BB6-4414-A678-4B1E466BABD8}">
      <dgm:prSet/>
      <dgm:spPr/>
      <dgm:t>
        <a:bodyPr/>
        <a:lstStyle/>
        <a:p>
          <a:endParaRPr lang="en-GB"/>
        </a:p>
      </dgm:t>
    </dgm:pt>
    <dgm:pt modelId="{D96E6B03-A8E7-4C01-A8C2-824E14AAED66}" type="pres">
      <dgm:prSet presAssocID="{186D5025-6E44-40BC-A286-F92074DB1122}" presName="Name0" presStyleCnt="0">
        <dgm:presLayoutVars>
          <dgm:chMax val="11"/>
          <dgm:chPref val="11"/>
          <dgm:dir/>
          <dgm:resizeHandles/>
        </dgm:presLayoutVars>
      </dgm:prSet>
      <dgm:spPr/>
    </dgm:pt>
    <dgm:pt modelId="{50531078-0866-4571-A778-9D215731E5CC}" type="pres">
      <dgm:prSet presAssocID="{FC49E982-9A3F-48C9-82E2-FA2734C3A099}" presName="Accent2" presStyleCnt="0"/>
      <dgm:spPr/>
    </dgm:pt>
    <dgm:pt modelId="{265B15C9-ACF9-4F6C-A049-A999D9A59DA7}" type="pres">
      <dgm:prSet presAssocID="{FC49E982-9A3F-48C9-82E2-FA2734C3A099}" presName="Accent" presStyleLbl="node1" presStyleIdx="0" presStyleCnt="2"/>
      <dgm:spPr/>
    </dgm:pt>
    <dgm:pt modelId="{E8218CF3-9C0C-4A1A-AEA6-738E30546085}" type="pres">
      <dgm:prSet presAssocID="{FC49E982-9A3F-48C9-82E2-FA2734C3A099}" presName="ParentBackground2" presStyleCnt="0"/>
      <dgm:spPr/>
    </dgm:pt>
    <dgm:pt modelId="{08930D1A-3F9D-44C3-9EB6-0B5C39EA6545}" type="pres">
      <dgm:prSet presAssocID="{FC49E982-9A3F-48C9-82E2-FA2734C3A099}" presName="ParentBackground" presStyleLbl="fgAcc1" presStyleIdx="0" presStyleCnt="2"/>
      <dgm:spPr/>
    </dgm:pt>
    <dgm:pt modelId="{3208EEF0-CCA8-4D46-8105-0D1E518A498D}" type="pres">
      <dgm:prSet presAssocID="{FC49E982-9A3F-48C9-82E2-FA2734C3A099}" presName="Parent2" presStyleLbl="revTx" presStyleIdx="0" presStyleCnt="0">
        <dgm:presLayoutVars>
          <dgm:chMax val="1"/>
          <dgm:chPref val="1"/>
          <dgm:bulletEnabled val="1"/>
        </dgm:presLayoutVars>
      </dgm:prSet>
      <dgm:spPr/>
    </dgm:pt>
    <dgm:pt modelId="{543FE6C4-95EB-43C9-87FB-F8062F5404F1}" type="pres">
      <dgm:prSet presAssocID="{087826FA-DAF1-49BE-8854-712336113E00}" presName="Accent1" presStyleCnt="0"/>
      <dgm:spPr/>
    </dgm:pt>
    <dgm:pt modelId="{403F639C-6300-49A6-B6BE-8008D395B663}" type="pres">
      <dgm:prSet presAssocID="{087826FA-DAF1-49BE-8854-712336113E00}" presName="Accent" presStyleLbl="node1" presStyleIdx="1" presStyleCnt="2"/>
      <dgm:spPr/>
    </dgm:pt>
    <dgm:pt modelId="{3B6C1211-2F40-425D-9E11-1014490AB6AF}" type="pres">
      <dgm:prSet presAssocID="{087826FA-DAF1-49BE-8854-712336113E00}" presName="ParentBackground1" presStyleCnt="0"/>
      <dgm:spPr/>
    </dgm:pt>
    <dgm:pt modelId="{EB6ED5D3-9222-45A6-AC73-8470B62147AD}" type="pres">
      <dgm:prSet presAssocID="{087826FA-DAF1-49BE-8854-712336113E00}" presName="ParentBackground" presStyleLbl="fgAcc1" presStyleIdx="1" presStyleCnt="2"/>
      <dgm:spPr/>
    </dgm:pt>
    <dgm:pt modelId="{E2D043FC-5477-46D2-9A9C-D6CE170B11EB}" type="pres">
      <dgm:prSet presAssocID="{087826FA-DAF1-49BE-8854-712336113E00}" presName="Parent1" presStyleLbl="revTx" presStyleIdx="0" presStyleCnt="0">
        <dgm:presLayoutVars>
          <dgm:chMax val="1"/>
          <dgm:chPref val="1"/>
          <dgm:bulletEnabled val="1"/>
        </dgm:presLayoutVars>
      </dgm:prSet>
      <dgm:spPr/>
    </dgm:pt>
  </dgm:ptLst>
  <dgm:cxnLst>
    <dgm:cxn modelId="{79E20F02-8A6B-45DA-9A77-BC337AA4768F}" type="presOf" srcId="{FC49E982-9A3F-48C9-82E2-FA2734C3A099}" destId="{3208EEF0-CCA8-4D46-8105-0D1E518A498D}" srcOrd="1" destOrd="0" presId="urn:microsoft.com/office/officeart/2011/layout/CircleProcess"/>
    <dgm:cxn modelId="{9C5EEE77-ADAB-4C01-8974-33B0990662E0}" srcId="{186D5025-6E44-40BC-A286-F92074DB1122}" destId="{087826FA-DAF1-49BE-8854-712336113E00}" srcOrd="0" destOrd="0" parTransId="{7D907337-4FE2-4BBC-AAB8-C19B1FB402A0}" sibTransId="{46C55DDE-8452-4879-8FCA-49720F4BC377}"/>
    <dgm:cxn modelId="{E95D407A-B1B5-48D4-9AA3-A243B93DEAD3}" type="presOf" srcId="{FC49E982-9A3F-48C9-82E2-FA2734C3A099}" destId="{08930D1A-3F9D-44C3-9EB6-0B5C39EA6545}" srcOrd="0" destOrd="0" presId="urn:microsoft.com/office/officeart/2011/layout/CircleProcess"/>
    <dgm:cxn modelId="{61FC1D7F-82C2-4418-AD0C-5D6DB69E4D3D}" type="presOf" srcId="{087826FA-DAF1-49BE-8854-712336113E00}" destId="{E2D043FC-5477-46D2-9A9C-D6CE170B11EB}" srcOrd="1" destOrd="0" presId="urn:microsoft.com/office/officeart/2011/layout/CircleProcess"/>
    <dgm:cxn modelId="{189F9181-42EC-4218-8A42-6A451A621286}" type="presOf" srcId="{087826FA-DAF1-49BE-8854-712336113E00}" destId="{EB6ED5D3-9222-45A6-AC73-8470B62147AD}" srcOrd="0" destOrd="0" presId="urn:microsoft.com/office/officeart/2011/layout/CircleProcess"/>
    <dgm:cxn modelId="{140F11BA-AC10-4D3B-8B48-1DA7E0535ED0}" type="presOf" srcId="{186D5025-6E44-40BC-A286-F92074DB1122}" destId="{D96E6B03-A8E7-4C01-A8C2-824E14AAED66}" srcOrd="0" destOrd="0" presId="urn:microsoft.com/office/officeart/2011/layout/CircleProcess"/>
    <dgm:cxn modelId="{9D3503C0-1BB6-4414-A678-4B1E466BABD8}" srcId="{186D5025-6E44-40BC-A286-F92074DB1122}" destId="{FC49E982-9A3F-48C9-82E2-FA2734C3A099}" srcOrd="1" destOrd="0" parTransId="{0C1FDC25-049C-4215-BBE0-D83A91927610}" sibTransId="{35AE0D28-B19D-47E4-A809-3B58FBEC99F1}"/>
    <dgm:cxn modelId="{632BC809-6386-4127-BAD1-E7EDFD308AEC}" type="presParOf" srcId="{D96E6B03-A8E7-4C01-A8C2-824E14AAED66}" destId="{50531078-0866-4571-A778-9D215731E5CC}" srcOrd="0" destOrd="0" presId="urn:microsoft.com/office/officeart/2011/layout/CircleProcess"/>
    <dgm:cxn modelId="{638521D9-8008-49EE-A965-BC75CD8E477C}" type="presParOf" srcId="{50531078-0866-4571-A778-9D215731E5CC}" destId="{265B15C9-ACF9-4F6C-A049-A999D9A59DA7}" srcOrd="0" destOrd="0" presId="urn:microsoft.com/office/officeart/2011/layout/CircleProcess"/>
    <dgm:cxn modelId="{0B7C4F03-4C8C-4E77-95E1-F1F3452B043A}" type="presParOf" srcId="{D96E6B03-A8E7-4C01-A8C2-824E14AAED66}" destId="{E8218CF3-9C0C-4A1A-AEA6-738E30546085}" srcOrd="1" destOrd="0" presId="urn:microsoft.com/office/officeart/2011/layout/CircleProcess"/>
    <dgm:cxn modelId="{7B767B24-65A1-4834-842C-6860ABBE2153}" type="presParOf" srcId="{E8218CF3-9C0C-4A1A-AEA6-738E30546085}" destId="{08930D1A-3F9D-44C3-9EB6-0B5C39EA6545}" srcOrd="0" destOrd="0" presId="urn:microsoft.com/office/officeart/2011/layout/CircleProcess"/>
    <dgm:cxn modelId="{B964E3EC-E22C-424D-A170-2240A6D76FB6}" type="presParOf" srcId="{D96E6B03-A8E7-4C01-A8C2-824E14AAED66}" destId="{3208EEF0-CCA8-4D46-8105-0D1E518A498D}" srcOrd="2" destOrd="0" presId="urn:microsoft.com/office/officeart/2011/layout/CircleProcess"/>
    <dgm:cxn modelId="{5D6FB7DB-1C1C-47CA-9C94-55E570464D8E}" type="presParOf" srcId="{D96E6B03-A8E7-4C01-A8C2-824E14AAED66}" destId="{543FE6C4-95EB-43C9-87FB-F8062F5404F1}" srcOrd="3" destOrd="0" presId="urn:microsoft.com/office/officeart/2011/layout/CircleProcess"/>
    <dgm:cxn modelId="{D62DC6E7-20D8-481B-8906-39199EC9659D}" type="presParOf" srcId="{543FE6C4-95EB-43C9-87FB-F8062F5404F1}" destId="{403F639C-6300-49A6-B6BE-8008D395B663}" srcOrd="0" destOrd="0" presId="urn:microsoft.com/office/officeart/2011/layout/CircleProcess"/>
    <dgm:cxn modelId="{708433D9-2D40-48BE-8764-AF72BC6D21F5}" type="presParOf" srcId="{D96E6B03-A8E7-4C01-A8C2-824E14AAED66}" destId="{3B6C1211-2F40-425D-9E11-1014490AB6AF}" srcOrd="4" destOrd="0" presId="urn:microsoft.com/office/officeart/2011/layout/CircleProcess"/>
    <dgm:cxn modelId="{D175E1B5-4E6F-4433-9F15-F0B75AD28381}" type="presParOf" srcId="{3B6C1211-2F40-425D-9E11-1014490AB6AF}" destId="{EB6ED5D3-9222-45A6-AC73-8470B62147AD}" srcOrd="0" destOrd="0" presId="urn:microsoft.com/office/officeart/2011/layout/CircleProcess"/>
    <dgm:cxn modelId="{C86922C0-FF9F-488B-9ED4-E2166F684946}" type="presParOf" srcId="{D96E6B03-A8E7-4C01-A8C2-824E14AAED66}" destId="{E2D043FC-5477-46D2-9A9C-D6CE170B11EB}" srcOrd="5" destOrd="0" presId="urn:microsoft.com/office/officeart/2011/layout/CircleProcess"/>
  </dgm:cxnLst>
  <dgm:bg/>
  <dgm:whole/>
  <dgm:extLst>
    <a:ext uri="http://schemas.microsoft.com/office/drawing/2008/diagram">
      <dsp:dataModelExt xmlns:dsp="http://schemas.microsoft.com/office/drawing/2008/diagram" relId="rId30"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86D5025-6E44-40BC-A286-F92074DB112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087826FA-DAF1-49BE-8854-712336113E00}">
      <dgm:prSet phldrT="[Text]"/>
      <dgm:spPr/>
      <dgm:t>
        <a:bodyPr/>
        <a:lstStyle/>
        <a:p>
          <a:r>
            <a:rPr lang="en-GB" dirty="0">
              <a:latin typeface="Arial" panose="020B0604020202020204"/>
            </a:rPr>
            <a:t>2021</a:t>
          </a:r>
          <a:r>
            <a:rPr lang="en-GB" dirty="0"/>
            <a:t>: </a:t>
          </a:r>
          <a:r>
            <a:rPr lang="en-GB" dirty="0">
              <a:latin typeface="Arial" panose="020B0604020202020204"/>
            </a:rPr>
            <a:t>48</a:t>
          </a:r>
          <a:r>
            <a:rPr lang="en-GB" dirty="0"/>
            <a:t>%</a:t>
          </a:r>
        </a:p>
      </dgm:t>
    </dgm:pt>
    <dgm:pt modelId="{7D907337-4FE2-4BBC-AAB8-C19B1FB402A0}" type="parTrans" cxnId="{9C5EEE77-ADAB-4C01-8974-33B0990662E0}">
      <dgm:prSet/>
      <dgm:spPr/>
      <dgm:t>
        <a:bodyPr/>
        <a:lstStyle/>
        <a:p>
          <a:endParaRPr lang="en-GB"/>
        </a:p>
      </dgm:t>
    </dgm:pt>
    <dgm:pt modelId="{46C55DDE-8452-4879-8FCA-49720F4BC377}" type="sibTrans" cxnId="{9C5EEE77-ADAB-4C01-8974-33B0990662E0}">
      <dgm:prSet/>
      <dgm:spPr/>
      <dgm:t>
        <a:bodyPr/>
        <a:lstStyle/>
        <a:p>
          <a:endParaRPr lang="en-GB"/>
        </a:p>
      </dgm:t>
    </dgm:pt>
    <dgm:pt modelId="{FC49E982-9A3F-48C9-82E2-FA2734C3A099}">
      <dgm:prSet phldrT="[Text]"/>
      <dgm:spPr/>
      <dgm:t>
        <a:bodyPr/>
        <a:lstStyle/>
        <a:p>
          <a:r>
            <a:rPr lang="en-GB" dirty="0">
              <a:latin typeface="Arial" panose="020B0604020202020204"/>
            </a:rPr>
            <a:t>2025</a:t>
          </a:r>
          <a:r>
            <a:rPr lang="en-GB" dirty="0"/>
            <a:t>: </a:t>
          </a:r>
          <a:r>
            <a:rPr lang="en-GB" dirty="0">
              <a:latin typeface="Arial" panose="020B0604020202020204"/>
            </a:rPr>
            <a:t>55</a:t>
          </a:r>
          <a:r>
            <a:rPr lang="en-GB" dirty="0"/>
            <a:t>%</a:t>
          </a:r>
        </a:p>
      </dgm:t>
    </dgm:pt>
    <dgm:pt modelId="{0C1FDC25-049C-4215-BBE0-D83A91927610}" type="parTrans" cxnId="{9D3503C0-1BB6-4414-A678-4B1E466BABD8}">
      <dgm:prSet/>
      <dgm:spPr/>
      <dgm:t>
        <a:bodyPr/>
        <a:lstStyle/>
        <a:p>
          <a:endParaRPr lang="en-GB"/>
        </a:p>
      </dgm:t>
    </dgm:pt>
    <dgm:pt modelId="{35AE0D28-B19D-47E4-A809-3B58FBEC99F1}" type="sibTrans" cxnId="{9D3503C0-1BB6-4414-A678-4B1E466BABD8}">
      <dgm:prSet/>
      <dgm:spPr/>
      <dgm:t>
        <a:bodyPr/>
        <a:lstStyle/>
        <a:p>
          <a:endParaRPr lang="en-GB"/>
        </a:p>
      </dgm:t>
    </dgm:pt>
    <dgm:pt modelId="{D96E6B03-A8E7-4C01-A8C2-824E14AAED66}" type="pres">
      <dgm:prSet presAssocID="{186D5025-6E44-40BC-A286-F92074DB1122}" presName="Name0" presStyleCnt="0">
        <dgm:presLayoutVars>
          <dgm:chMax val="11"/>
          <dgm:chPref val="11"/>
          <dgm:dir/>
          <dgm:resizeHandles/>
        </dgm:presLayoutVars>
      </dgm:prSet>
      <dgm:spPr/>
    </dgm:pt>
    <dgm:pt modelId="{50531078-0866-4571-A778-9D215731E5CC}" type="pres">
      <dgm:prSet presAssocID="{FC49E982-9A3F-48C9-82E2-FA2734C3A099}" presName="Accent2" presStyleCnt="0"/>
      <dgm:spPr/>
    </dgm:pt>
    <dgm:pt modelId="{265B15C9-ACF9-4F6C-A049-A999D9A59DA7}" type="pres">
      <dgm:prSet presAssocID="{FC49E982-9A3F-48C9-82E2-FA2734C3A099}" presName="Accent" presStyleLbl="node1" presStyleIdx="0" presStyleCnt="2"/>
      <dgm:spPr/>
    </dgm:pt>
    <dgm:pt modelId="{E8218CF3-9C0C-4A1A-AEA6-738E30546085}" type="pres">
      <dgm:prSet presAssocID="{FC49E982-9A3F-48C9-82E2-FA2734C3A099}" presName="ParentBackground2" presStyleCnt="0"/>
      <dgm:spPr/>
    </dgm:pt>
    <dgm:pt modelId="{08930D1A-3F9D-44C3-9EB6-0B5C39EA6545}" type="pres">
      <dgm:prSet presAssocID="{FC49E982-9A3F-48C9-82E2-FA2734C3A099}" presName="ParentBackground" presStyleLbl="fgAcc1" presStyleIdx="0" presStyleCnt="2"/>
      <dgm:spPr/>
    </dgm:pt>
    <dgm:pt modelId="{3208EEF0-CCA8-4D46-8105-0D1E518A498D}" type="pres">
      <dgm:prSet presAssocID="{FC49E982-9A3F-48C9-82E2-FA2734C3A099}" presName="Parent2" presStyleLbl="revTx" presStyleIdx="0" presStyleCnt="0">
        <dgm:presLayoutVars>
          <dgm:chMax val="1"/>
          <dgm:chPref val="1"/>
          <dgm:bulletEnabled val="1"/>
        </dgm:presLayoutVars>
      </dgm:prSet>
      <dgm:spPr/>
    </dgm:pt>
    <dgm:pt modelId="{543FE6C4-95EB-43C9-87FB-F8062F5404F1}" type="pres">
      <dgm:prSet presAssocID="{087826FA-DAF1-49BE-8854-712336113E00}" presName="Accent1" presStyleCnt="0"/>
      <dgm:spPr/>
    </dgm:pt>
    <dgm:pt modelId="{403F639C-6300-49A6-B6BE-8008D395B663}" type="pres">
      <dgm:prSet presAssocID="{087826FA-DAF1-49BE-8854-712336113E00}" presName="Accent" presStyleLbl="node1" presStyleIdx="1" presStyleCnt="2"/>
      <dgm:spPr/>
    </dgm:pt>
    <dgm:pt modelId="{3B6C1211-2F40-425D-9E11-1014490AB6AF}" type="pres">
      <dgm:prSet presAssocID="{087826FA-DAF1-49BE-8854-712336113E00}" presName="ParentBackground1" presStyleCnt="0"/>
      <dgm:spPr/>
    </dgm:pt>
    <dgm:pt modelId="{EB6ED5D3-9222-45A6-AC73-8470B62147AD}" type="pres">
      <dgm:prSet presAssocID="{087826FA-DAF1-49BE-8854-712336113E00}" presName="ParentBackground" presStyleLbl="fgAcc1" presStyleIdx="1" presStyleCnt="2"/>
      <dgm:spPr/>
    </dgm:pt>
    <dgm:pt modelId="{E2D043FC-5477-46D2-9A9C-D6CE170B11EB}" type="pres">
      <dgm:prSet presAssocID="{087826FA-DAF1-49BE-8854-712336113E00}" presName="Parent1" presStyleLbl="revTx" presStyleIdx="0" presStyleCnt="0">
        <dgm:presLayoutVars>
          <dgm:chMax val="1"/>
          <dgm:chPref val="1"/>
          <dgm:bulletEnabled val="1"/>
        </dgm:presLayoutVars>
      </dgm:prSet>
      <dgm:spPr/>
    </dgm:pt>
  </dgm:ptLst>
  <dgm:cxnLst>
    <dgm:cxn modelId="{79E20F02-8A6B-45DA-9A77-BC337AA4768F}" type="presOf" srcId="{FC49E982-9A3F-48C9-82E2-FA2734C3A099}" destId="{3208EEF0-CCA8-4D46-8105-0D1E518A498D}" srcOrd="1" destOrd="0" presId="urn:microsoft.com/office/officeart/2011/layout/CircleProcess"/>
    <dgm:cxn modelId="{9C5EEE77-ADAB-4C01-8974-33B0990662E0}" srcId="{186D5025-6E44-40BC-A286-F92074DB1122}" destId="{087826FA-DAF1-49BE-8854-712336113E00}" srcOrd="0" destOrd="0" parTransId="{7D907337-4FE2-4BBC-AAB8-C19B1FB402A0}" sibTransId="{46C55DDE-8452-4879-8FCA-49720F4BC377}"/>
    <dgm:cxn modelId="{E95D407A-B1B5-48D4-9AA3-A243B93DEAD3}" type="presOf" srcId="{FC49E982-9A3F-48C9-82E2-FA2734C3A099}" destId="{08930D1A-3F9D-44C3-9EB6-0B5C39EA6545}" srcOrd="0" destOrd="0" presId="urn:microsoft.com/office/officeart/2011/layout/CircleProcess"/>
    <dgm:cxn modelId="{61FC1D7F-82C2-4418-AD0C-5D6DB69E4D3D}" type="presOf" srcId="{087826FA-DAF1-49BE-8854-712336113E00}" destId="{E2D043FC-5477-46D2-9A9C-D6CE170B11EB}" srcOrd="1" destOrd="0" presId="urn:microsoft.com/office/officeart/2011/layout/CircleProcess"/>
    <dgm:cxn modelId="{189F9181-42EC-4218-8A42-6A451A621286}" type="presOf" srcId="{087826FA-DAF1-49BE-8854-712336113E00}" destId="{EB6ED5D3-9222-45A6-AC73-8470B62147AD}" srcOrd="0" destOrd="0" presId="urn:microsoft.com/office/officeart/2011/layout/CircleProcess"/>
    <dgm:cxn modelId="{140F11BA-AC10-4D3B-8B48-1DA7E0535ED0}" type="presOf" srcId="{186D5025-6E44-40BC-A286-F92074DB1122}" destId="{D96E6B03-A8E7-4C01-A8C2-824E14AAED66}" srcOrd="0" destOrd="0" presId="urn:microsoft.com/office/officeart/2011/layout/CircleProcess"/>
    <dgm:cxn modelId="{9D3503C0-1BB6-4414-A678-4B1E466BABD8}" srcId="{186D5025-6E44-40BC-A286-F92074DB1122}" destId="{FC49E982-9A3F-48C9-82E2-FA2734C3A099}" srcOrd="1" destOrd="0" parTransId="{0C1FDC25-049C-4215-BBE0-D83A91927610}" sibTransId="{35AE0D28-B19D-47E4-A809-3B58FBEC99F1}"/>
    <dgm:cxn modelId="{632BC809-6386-4127-BAD1-E7EDFD308AEC}" type="presParOf" srcId="{D96E6B03-A8E7-4C01-A8C2-824E14AAED66}" destId="{50531078-0866-4571-A778-9D215731E5CC}" srcOrd="0" destOrd="0" presId="urn:microsoft.com/office/officeart/2011/layout/CircleProcess"/>
    <dgm:cxn modelId="{638521D9-8008-49EE-A965-BC75CD8E477C}" type="presParOf" srcId="{50531078-0866-4571-A778-9D215731E5CC}" destId="{265B15C9-ACF9-4F6C-A049-A999D9A59DA7}" srcOrd="0" destOrd="0" presId="urn:microsoft.com/office/officeart/2011/layout/CircleProcess"/>
    <dgm:cxn modelId="{0B7C4F03-4C8C-4E77-95E1-F1F3452B043A}" type="presParOf" srcId="{D96E6B03-A8E7-4C01-A8C2-824E14AAED66}" destId="{E8218CF3-9C0C-4A1A-AEA6-738E30546085}" srcOrd="1" destOrd="0" presId="urn:microsoft.com/office/officeart/2011/layout/CircleProcess"/>
    <dgm:cxn modelId="{7B767B24-65A1-4834-842C-6860ABBE2153}" type="presParOf" srcId="{E8218CF3-9C0C-4A1A-AEA6-738E30546085}" destId="{08930D1A-3F9D-44C3-9EB6-0B5C39EA6545}" srcOrd="0" destOrd="0" presId="urn:microsoft.com/office/officeart/2011/layout/CircleProcess"/>
    <dgm:cxn modelId="{B964E3EC-E22C-424D-A170-2240A6D76FB6}" type="presParOf" srcId="{D96E6B03-A8E7-4C01-A8C2-824E14AAED66}" destId="{3208EEF0-CCA8-4D46-8105-0D1E518A498D}" srcOrd="2" destOrd="0" presId="urn:microsoft.com/office/officeart/2011/layout/CircleProcess"/>
    <dgm:cxn modelId="{5D6FB7DB-1C1C-47CA-9C94-55E570464D8E}" type="presParOf" srcId="{D96E6B03-A8E7-4C01-A8C2-824E14AAED66}" destId="{543FE6C4-95EB-43C9-87FB-F8062F5404F1}" srcOrd="3" destOrd="0" presId="urn:microsoft.com/office/officeart/2011/layout/CircleProcess"/>
    <dgm:cxn modelId="{D62DC6E7-20D8-481B-8906-39199EC9659D}" type="presParOf" srcId="{543FE6C4-95EB-43C9-87FB-F8062F5404F1}" destId="{403F639C-6300-49A6-B6BE-8008D395B663}" srcOrd="0" destOrd="0" presId="urn:microsoft.com/office/officeart/2011/layout/CircleProcess"/>
    <dgm:cxn modelId="{708433D9-2D40-48BE-8764-AF72BC6D21F5}" type="presParOf" srcId="{D96E6B03-A8E7-4C01-A8C2-824E14AAED66}" destId="{3B6C1211-2F40-425D-9E11-1014490AB6AF}" srcOrd="4" destOrd="0" presId="urn:microsoft.com/office/officeart/2011/layout/CircleProcess"/>
    <dgm:cxn modelId="{D175E1B5-4E6F-4433-9F15-F0B75AD28381}" type="presParOf" srcId="{3B6C1211-2F40-425D-9E11-1014490AB6AF}" destId="{EB6ED5D3-9222-45A6-AC73-8470B62147AD}" srcOrd="0" destOrd="0" presId="urn:microsoft.com/office/officeart/2011/layout/CircleProcess"/>
    <dgm:cxn modelId="{C86922C0-FF9F-488B-9ED4-E2166F684946}" type="presParOf" srcId="{D96E6B03-A8E7-4C01-A8C2-824E14AAED66}" destId="{E2D043FC-5477-46D2-9A9C-D6CE170B11EB}" srcOrd="5" destOrd="0" presId="urn:microsoft.com/office/officeart/2011/layout/CircleProcess"/>
  </dgm:cxnLst>
  <dgm:bg/>
  <dgm:whole/>
  <dgm:extLst>
    <a:ext uri="http://schemas.microsoft.com/office/drawing/2008/diagram">
      <dsp:dataModelExt xmlns:dsp="http://schemas.microsoft.com/office/drawing/2008/diagram" relId="rId35"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186D5025-6E44-40BC-A286-F92074DB1122}"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087826FA-DAF1-49BE-8854-712336113E00}">
      <dgm:prSet phldrT="[Text]"/>
      <dgm:spPr/>
      <dgm:t>
        <a:bodyPr/>
        <a:lstStyle/>
        <a:p>
          <a:r>
            <a:rPr lang="en-GB" dirty="0"/>
            <a:t>2017: 48%</a:t>
          </a:r>
        </a:p>
      </dgm:t>
    </dgm:pt>
    <dgm:pt modelId="{7D907337-4FE2-4BBC-AAB8-C19B1FB402A0}" type="parTrans" cxnId="{9C5EEE77-ADAB-4C01-8974-33B0990662E0}">
      <dgm:prSet/>
      <dgm:spPr/>
      <dgm:t>
        <a:bodyPr/>
        <a:lstStyle/>
        <a:p>
          <a:endParaRPr lang="en-GB"/>
        </a:p>
      </dgm:t>
    </dgm:pt>
    <dgm:pt modelId="{46C55DDE-8452-4879-8FCA-49720F4BC377}" type="sibTrans" cxnId="{9C5EEE77-ADAB-4C01-8974-33B0990662E0}">
      <dgm:prSet/>
      <dgm:spPr/>
      <dgm:t>
        <a:bodyPr/>
        <a:lstStyle/>
        <a:p>
          <a:endParaRPr lang="en-GB"/>
        </a:p>
      </dgm:t>
    </dgm:pt>
    <dgm:pt modelId="{FC49E982-9A3F-48C9-82E2-FA2734C3A099}">
      <dgm:prSet phldrT="[Text]"/>
      <dgm:spPr/>
      <dgm:t>
        <a:bodyPr/>
        <a:lstStyle/>
        <a:p>
          <a:r>
            <a:rPr lang="en-GB" dirty="0"/>
            <a:t>2021: 67%</a:t>
          </a:r>
        </a:p>
      </dgm:t>
    </dgm:pt>
    <dgm:pt modelId="{0C1FDC25-049C-4215-BBE0-D83A91927610}" type="parTrans" cxnId="{9D3503C0-1BB6-4414-A678-4B1E466BABD8}">
      <dgm:prSet/>
      <dgm:spPr/>
      <dgm:t>
        <a:bodyPr/>
        <a:lstStyle/>
        <a:p>
          <a:endParaRPr lang="en-GB"/>
        </a:p>
      </dgm:t>
    </dgm:pt>
    <dgm:pt modelId="{35AE0D28-B19D-47E4-A809-3B58FBEC99F1}" type="sibTrans" cxnId="{9D3503C0-1BB6-4414-A678-4B1E466BABD8}">
      <dgm:prSet/>
      <dgm:spPr/>
      <dgm:t>
        <a:bodyPr/>
        <a:lstStyle/>
        <a:p>
          <a:endParaRPr lang="en-GB"/>
        </a:p>
      </dgm:t>
    </dgm:pt>
    <dgm:pt modelId="{EE5AB7F0-13D3-4291-8023-26D74D1B2061}">
      <dgm:prSet phldr="0"/>
      <dgm:spPr/>
      <dgm:t>
        <a:bodyPr/>
        <a:lstStyle/>
        <a:p>
          <a:pPr rtl="0"/>
          <a:r>
            <a:rPr lang="en-GB" dirty="0">
              <a:latin typeface="Arial" panose="020B0604020202020204"/>
            </a:rPr>
            <a:t>2025: 63%</a:t>
          </a:r>
        </a:p>
      </dgm:t>
    </dgm:pt>
    <dgm:pt modelId="{26F2E564-83F1-44D4-8235-31DDBB4F3BE2}" type="parTrans" cxnId="{5971D4A8-D06B-401D-8A1A-1D2BF3E6226D}">
      <dgm:prSet/>
      <dgm:spPr/>
    </dgm:pt>
    <dgm:pt modelId="{D9D36D1F-BD1B-4F9F-B633-67C8BAAFAEEF}" type="sibTrans" cxnId="{5971D4A8-D06B-401D-8A1A-1D2BF3E6226D}">
      <dgm:prSet/>
      <dgm:spPr/>
    </dgm:pt>
    <dgm:pt modelId="{D96E6B03-A8E7-4C01-A8C2-824E14AAED66}" type="pres">
      <dgm:prSet presAssocID="{186D5025-6E44-40BC-A286-F92074DB1122}" presName="Name0" presStyleCnt="0">
        <dgm:presLayoutVars>
          <dgm:chMax val="11"/>
          <dgm:chPref val="11"/>
          <dgm:dir/>
          <dgm:resizeHandles/>
        </dgm:presLayoutVars>
      </dgm:prSet>
      <dgm:spPr/>
    </dgm:pt>
    <dgm:pt modelId="{7D4F0A36-0734-4164-9D1E-3AD238BB9A92}" type="pres">
      <dgm:prSet presAssocID="{EE5AB7F0-13D3-4291-8023-26D74D1B2061}" presName="Accent3" presStyleCnt="0"/>
      <dgm:spPr/>
    </dgm:pt>
    <dgm:pt modelId="{BB4B291C-AE8E-40E5-B58F-8D18A92C83D2}" type="pres">
      <dgm:prSet presAssocID="{EE5AB7F0-13D3-4291-8023-26D74D1B2061}" presName="Accent" presStyleLbl="node1" presStyleIdx="0" presStyleCnt="3"/>
      <dgm:spPr/>
    </dgm:pt>
    <dgm:pt modelId="{2C715769-E137-4931-A0B8-DDBFC661353E}" type="pres">
      <dgm:prSet presAssocID="{EE5AB7F0-13D3-4291-8023-26D74D1B2061}" presName="ParentBackground3" presStyleCnt="0"/>
      <dgm:spPr/>
    </dgm:pt>
    <dgm:pt modelId="{F0C52600-8BC5-46F0-8668-89074314CD5C}" type="pres">
      <dgm:prSet presAssocID="{EE5AB7F0-13D3-4291-8023-26D74D1B2061}" presName="ParentBackground" presStyleLbl="fgAcc1" presStyleIdx="0" presStyleCnt="3"/>
      <dgm:spPr/>
    </dgm:pt>
    <dgm:pt modelId="{171AA65D-67E0-4D2D-90E6-234A640580A3}" type="pres">
      <dgm:prSet presAssocID="{EE5AB7F0-13D3-4291-8023-26D74D1B2061}" presName="Parent3" presStyleLbl="revTx" presStyleIdx="0" presStyleCnt="0">
        <dgm:presLayoutVars>
          <dgm:chMax val="1"/>
          <dgm:chPref val="1"/>
          <dgm:bulletEnabled val="1"/>
        </dgm:presLayoutVars>
      </dgm:prSet>
      <dgm:spPr/>
    </dgm:pt>
    <dgm:pt modelId="{50531078-0866-4571-A778-9D215731E5CC}" type="pres">
      <dgm:prSet presAssocID="{FC49E982-9A3F-48C9-82E2-FA2734C3A099}" presName="Accent2" presStyleCnt="0"/>
      <dgm:spPr/>
    </dgm:pt>
    <dgm:pt modelId="{265B15C9-ACF9-4F6C-A049-A999D9A59DA7}" type="pres">
      <dgm:prSet presAssocID="{FC49E982-9A3F-48C9-82E2-FA2734C3A099}" presName="Accent" presStyleLbl="node1" presStyleIdx="1" presStyleCnt="3"/>
      <dgm:spPr/>
    </dgm:pt>
    <dgm:pt modelId="{E8218CF3-9C0C-4A1A-AEA6-738E30546085}" type="pres">
      <dgm:prSet presAssocID="{FC49E982-9A3F-48C9-82E2-FA2734C3A099}" presName="ParentBackground2" presStyleCnt="0"/>
      <dgm:spPr/>
    </dgm:pt>
    <dgm:pt modelId="{08930D1A-3F9D-44C3-9EB6-0B5C39EA6545}" type="pres">
      <dgm:prSet presAssocID="{FC49E982-9A3F-48C9-82E2-FA2734C3A099}" presName="ParentBackground" presStyleLbl="fgAcc1" presStyleIdx="1" presStyleCnt="3"/>
      <dgm:spPr/>
    </dgm:pt>
    <dgm:pt modelId="{3208EEF0-CCA8-4D46-8105-0D1E518A498D}" type="pres">
      <dgm:prSet presAssocID="{FC49E982-9A3F-48C9-82E2-FA2734C3A099}" presName="Parent2" presStyleLbl="revTx" presStyleIdx="0" presStyleCnt="0">
        <dgm:presLayoutVars>
          <dgm:chMax val="1"/>
          <dgm:chPref val="1"/>
          <dgm:bulletEnabled val="1"/>
        </dgm:presLayoutVars>
      </dgm:prSet>
      <dgm:spPr/>
    </dgm:pt>
    <dgm:pt modelId="{543FE6C4-95EB-43C9-87FB-F8062F5404F1}" type="pres">
      <dgm:prSet presAssocID="{087826FA-DAF1-49BE-8854-712336113E00}" presName="Accent1" presStyleCnt="0"/>
      <dgm:spPr/>
    </dgm:pt>
    <dgm:pt modelId="{403F639C-6300-49A6-B6BE-8008D395B663}" type="pres">
      <dgm:prSet presAssocID="{087826FA-DAF1-49BE-8854-712336113E00}" presName="Accent" presStyleLbl="node1" presStyleIdx="2" presStyleCnt="3"/>
      <dgm:spPr/>
    </dgm:pt>
    <dgm:pt modelId="{3B6C1211-2F40-425D-9E11-1014490AB6AF}" type="pres">
      <dgm:prSet presAssocID="{087826FA-DAF1-49BE-8854-712336113E00}" presName="ParentBackground1" presStyleCnt="0"/>
      <dgm:spPr/>
    </dgm:pt>
    <dgm:pt modelId="{EB6ED5D3-9222-45A6-AC73-8470B62147AD}" type="pres">
      <dgm:prSet presAssocID="{087826FA-DAF1-49BE-8854-712336113E00}" presName="ParentBackground" presStyleLbl="fgAcc1" presStyleIdx="2" presStyleCnt="3"/>
      <dgm:spPr/>
    </dgm:pt>
    <dgm:pt modelId="{E2D043FC-5477-46D2-9A9C-D6CE170B11EB}" type="pres">
      <dgm:prSet presAssocID="{087826FA-DAF1-49BE-8854-712336113E00}" presName="Parent1" presStyleLbl="revTx" presStyleIdx="0" presStyleCnt="0">
        <dgm:presLayoutVars>
          <dgm:chMax val="1"/>
          <dgm:chPref val="1"/>
          <dgm:bulletEnabled val="1"/>
        </dgm:presLayoutVars>
      </dgm:prSet>
      <dgm:spPr/>
    </dgm:pt>
  </dgm:ptLst>
  <dgm:cxnLst>
    <dgm:cxn modelId="{8C62BB07-64A8-4964-9858-37CDB9D580FB}" type="presOf" srcId="{EE5AB7F0-13D3-4291-8023-26D74D1B2061}" destId="{F0C52600-8BC5-46F0-8668-89074314CD5C}" srcOrd="0" destOrd="0" presId="urn:microsoft.com/office/officeart/2011/layout/CircleProcess"/>
    <dgm:cxn modelId="{968D5716-874E-473B-8E89-8C2441D61124}" type="presOf" srcId="{087826FA-DAF1-49BE-8854-712336113E00}" destId="{EB6ED5D3-9222-45A6-AC73-8470B62147AD}" srcOrd="0" destOrd="0" presId="urn:microsoft.com/office/officeart/2011/layout/CircleProcess"/>
    <dgm:cxn modelId="{9C5EEE77-ADAB-4C01-8974-33B0990662E0}" srcId="{186D5025-6E44-40BC-A286-F92074DB1122}" destId="{087826FA-DAF1-49BE-8854-712336113E00}" srcOrd="0" destOrd="0" parTransId="{7D907337-4FE2-4BBC-AAB8-C19B1FB402A0}" sibTransId="{46C55DDE-8452-4879-8FCA-49720F4BC377}"/>
    <dgm:cxn modelId="{6D3D0686-1DD5-4211-95E8-02B348C7F7B1}" type="presOf" srcId="{087826FA-DAF1-49BE-8854-712336113E00}" destId="{E2D043FC-5477-46D2-9A9C-D6CE170B11EB}" srcOrd="1" destOrd="0" presId="urn:microsoft.com/office/officeart/2011/layout/CircleProcess"/>
    <dgm:cxn modelId="{D2548889-7409-4976-906A-AC70DA61B916}" type="presOf" srcId="{FC49E982-9A3F-48C9-82E2-FA2734C3A099}" destId="{3208EEF0-CCA8-4D46-8105-0D1E518A498D}" srcOrd="1" destOrd="0" presId="urn:microsoft.com/office/officeart/2011/layout/CircleProcess"/>
    <dgm:cxn modelId="{5971D4A8-D06B-401D-8A1A-1D2BF3E6226D}" srcId="{186D5025-6E44-40BC-A286-F92074DB1122}" destId="{EE5AB7F0-13D3-4291-8023-26D74D1B2061}" srcOrd="2" destOrd="0" parTransId="{26F2E564-83F1-44D4-8235-31DDBB4F3BE2}" sibTransId="{D9D36D1F-BD1B-4F9F-B633-67C8BAAFAEEF}"/>
    <dgm:cxn modelId="{140F11BA-AC10-4D3B-8B48-1DA7E0535ED0}" type="presOf" srcId="{186D5025-6E44-40BC-A286-F92074DB1122}" destId="{D96E6B03-A8E7-4C01-A8C2-824E14AAED66}" srcOrd="0" destOrd="0" presId="urn:microsoft.com/office/officeart/2011/layout/CircleProcess"/>
    <dgm:cxn modelId="{A405ACBA-760F-4345-ADCD-FEB7CAB87B5F}" type="presOf" srcId="{FC49E982-9A3F-48C9-82E2-FA2734C3A099}" destId="{08930D1A-3F9D-44C3-9EB6-0B5C39EA6545}" srcOrd="0" destOrd="0" presId="urn:microsoft.com/office/officeart/2011/layout/CircleProcess"/>
    <dgm:cxn modelId="{9D3503C0-1BB6-4414-A678-4B1E466BABD8}" srcId="{186D5025-6E44-40BC-A286-F92074DB1122}" destId="{FC49E982-9A3F-48C9-82E2-FA2734C3A099}" srcOrd="1" destOrd="0" parTransId="{0C1FDC25-049C-4215-BBE0-D83A91927610}" sibTransId="{35AE0D28-B19D-47E4-A809-3B58FBEC99F1}"/>
    <dgm:cxn modelId="{5F0654EA-AADB-41B9-8A9E-2B26D1D72FA9}" type="presOf" srcId="{EE5AB7F0-13D3-4291-8023-26D74D1B2061}" destId="{171AA65D-67E0-4D2D-90E6-234A640580A3}" srcOrd="1" destOrd="0" presId="urn:microsoft.com/office/officeart/2011/layout/CircleProcess"/>
    <dgm:cxn modelId="{173A31EF-DB2A-40E1-855E-74AF2EB9BE65}" type="presParOf" srcId="{D96E6B03-A8E7-4C01-A8C2-824E14AAED66}" destId="{7D4F0A36-0734-4164-9D1E-3AD238BB9A92}" srcOrd="0" destOrd="0" presId="urn:microsoft.com/office/officeart/2011/layout/CircleProcess"/>
    <dgm:cxn modelId="{020CF088-8961-4E90-8737-CDB02B6322DD}" type="presParOf" srcId="{7D4F0A36-0734-4164-9D1E-3AD238BB9A92}" destId="{BB4B291C-AE8E-40E5-B58F-8D18A92C83D2}" srcOrd="0" destOrd="0" presId="urn:microsoft.com/office/officeart/2011/layout/CircleProcess"/>
    <dgm:cxn modelId="{E1023C58-305E-43E4-AB46-87959F040E35}" type="presParOf" srcId="{D96E6B03-A8E7-4C01-A8C2-824E14AAED66}" destId="{2C715769-E137-4931-A0B8-DDBFC661353E}" srcOrd="1" destOrd="0" presId="urn:microsoft.com/office/officeart/2011/layout/CircleProcess"/>
    <dgm:cxn modelId="{A5500449-C018-413A-A40F-F91730263643}" type="presParOf" srcId="{2C715769-E137-4931-A0B8-DDBFC661353E}" destId="{F0C52600-8BC5-46F0-8668-89074314CD5C}" srcOrd="0" destOrd="0" presId="urn:microsoft.com/office/officeart/2011/layout/CircleProcess"/>
    <dgm:cxn modelId="{6CACE4DF-A184-4533-8DFB-08091E8D1733}" type="presParOf" srcId="{D96E6B03-A8E7-4C01-A8C2-824E14AAED66}" destId="{171AA65D-67E0-4D2D-90E6-234A640580A3}" srcOrd="2" destOrd="0" presId="urn:microsoft.com/office/officeart/2011/layout/CircleProcess"/>
    <dgm:cxn modelId="{7F3078A2-8D45-4C8D-9ACA-B87902373777}" type="presParOf" srcId="{D96E6B03-A8E7-4C01-A8C2-824E14AAED66}" destId="{50531078-0866-4571-A778-9D215731E5CC}" srcOrd="3" destOrd="0" presId="urn:microsoft.com/office/officeart/2011/layout/CircleProcess"/>
    <dgm:cxn modelId="{16160071-1A16-45A8-9B06-5D1D0AF83E95}" type="presParOf" srcId="{50531078-0866-4571-A778-9D215731E5CC}" destId="{265B15C9-ACF9-4F6C-A049-A999D9A59DA7}" srcOrd="0" destOrd="0" presId="urn:microsoft.com/office/officeart/2011/layout/CircleProcess"/>
    <dgm:cxn modelId="{1B9F165C-E0D3-4107-90F6-9BA97BCC6553}" type="presParOf" srcId="{D96E6B03-A8E7-4C01-A8C2-824E14AAED66}" destId="{E8218CF3-9C0C-4A1A-AEA6-738E30546085}" srcOrd="4" destOrd="0" presId="urn:microsoft.com/office/officeart/2011/layout/CircleProcess"/>
    <dgm:cxn modelId="{797FD4D7-3037-4D04-AC70-46433F2713F5}" type="presParOf" srcId="{E8218CF3-9C0C-4A1A-AEA6-738E30546085}" destId="{08930D1A-3F9D-44C3-9EB6-0B5C39EA6545}" srcOrd="0" destOrd="0" presId="urn:microsoft.com/office/officeart/2011/layout/CircleProcess"/>
    <dgm:cxn modelId="{AC42EE49-A833-4AE0-9F13-C75C4E504EAC}" type="presParOf" srcId="{D96E6B03-A8E7-4C01-A8C2-824E14AAED66}" destId="{3208EEF0-CCA8-4D46-8105-0D1E518A498D}" srcOrd="5" destOrd="0" presId="urn:microsoft.com/office/officeart/2011/layout/CircleProcess"/>
    <dgm:cxn modelId="{71D7550E-5ED7-416C-A3A4-3D36D69A4F47}" type="presParOf" srcId="{D96E6B03-A8E7-4C01-A8C2-824E14AAED66}" destId="{543FE6C4-95EB-43C9-87FB-F8062F5404F1}" srcOrd="6" destOrd="0" presId="urn:microsoft.com/office/officeart/2011/layout/CircleProcess"/>
    <dgm:cxn modelId="{9C5831C5-F777-43D6-A5AF-ACD8C9D52E37}" type="presParOf" srcId="{543FE6C4-95EB-43C9-87FB-F8062F5404F1}" destId="{403F639C-6300-49A6-B6BE-8008D395B663}" srcOrd="0" destOrd="0" presId="urn:microsoft.com/office/officeart/2011/layout/CircleProcess"/>
    <dgm:cxn modelId="{875DB572-8908-4B18-B2CA-23359A60325F}" type="presParOf" srcId="{D96E6B03-A8E7-4C01-A8C2-824E14AAED66}" destId="{3B6C1211-2F40-425D-9E11-1014490AB6AF}" srcOrd="7" destOrd="0" presId="urn:microsoft.com/office/officeart/2011/layout/CircleProcess"/>
    <dgm:cxn modelId="{290834D3-526C-4FDC-A243-860EC712C475}" type="presParOf" srcId="{3B6C1211-2F40-425D-9E11-1014490AB6AF}" destId="{EB6ED5D3-9222-45A6-AC73-8470B62147AD}" srcOrd="0" destOrd="0" presId="urn:microsoft.com/office/officeart/2011/layout/CircleProcess"/>
    <dgm:cxn modelId="{19E69ADF-6C2C-427A-A17A-86D0CFE4DD13}" type="presParOf" srcId="{D96E6B03-A8E7-4C01-A8C2-824E14AAED66}" destId="{E2D043FC-5477-46D2-9A9C-D6CE170B11EB}" srcOrd="8" destOrd="0" presId="urn:microsoft.com/office/officeart/2011/layout/CircleProcess"/>
  </dgm:cxnLst>
  <dgm:bg/>
  <dgm:whole/>
  <dgm:extLst>
    <a:ext uri="http://schemas.microsoft.com/office/drawing/2008/diagram">
      <dsp:dataModelExt xmlns:dsp="http://schemas.microsoft.com/office/drawing/2008/diagram" relId="rId44"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7AD7-73E2-4AF4-A2BF-B9C91ABF2E62}">
      <dsp:nvSpPr>
        <dsp:cNvPr id="0" name=""/>
        <dsp:cNvSpPr/>
      </dsp:nvSpPr>
      <dsp:spPr>
        <a:xfrm>
          <a:off x="0" y="0"/>
          <a:ext cx="6043750" cy="196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latin typeface="+mj-lt"/>
              <a:ea typeface="Tahoma" panose="020B0604030504040204" pitchFamily="34" charset="0"/>
              <a:cs typeface="Tahoma" panose="020B0604030504040204" pitchFamily="34" charset="0"/>
            </a:rPr>
            <a:t>Child Friendly Islington</a:t>
          </a:r>
        </a:p>
      </dsp:txBody>
      <dsp:txXfrm>
        <a:off x="9575" y="9575"/>
        <a:ext cx="6024600" cy="177000"/>
      </dsp:txXfrm>
    </dsp:sp>
    <dsp:sp modelId="{23C4B0AE-5C8D-435D-819C-99DC32CD8557}">
      <dsp:nvSpPr>
        <dsp:cNvPr id="0" name=""/>
        <dsp:cNvSpPr/>
      </dsp:nvSpPr>
      <dsp:spPr>
        <a:xfrm>
          <a:off x="0" y="208790"/>
          <a:ext cx="6043750" cy="101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889" tIns="15240" rIns="85344" bIns="15240" numCol="1" spcCol="1270" anchor="t" anchorCtr="0">
          <a:noAutofit/>
        </a:bodyPr>
        <a:lstStyle/>
        <a:p>
          <a:pPr marL="114300" lvl="1" indent="-114300" algn="l" defTabSz="533400">
            <a:lnSpc>
              <a:spcPct val="90000"/>
            </a:lnSpc>
            <a:spcBef>
              <a:spcPct val="0"/>
            </a:spcBef>
            <a:spcAft>
              <a:spcPct val="20000"/>
            </a:spcAft>
            <a:buFont typeface="Arial" panose="020B0604020202020204" pitchFamily="34" charset="0"/>
            <a:buNone/>
          </a:pPr>
          <a:r>
            <a:rPr lang="en-GB" sz="1200" b="0" kern="1200">
              <a:latin typeface="+mj-lt"/>
              <a:ea typeface="Tahoma" panose="020B0604030504040204" pitchFamily="34" charset="0"/>
              <a:cs typeface="Tahoma" panose="020B0604030504040204" pitchFamily="34" charset="0"/>
            </a:rPr>
            <a:t>Addressing the drivers of childhood obesity by investing in healthy eating at and around schools, promoting physical activity (including safe streets for scooting and cycling and play spaces) and building healthy habits from early life can promote a child friendly Islington.</a:t>
          </a:r>
        </a:p>
      </dsp:txBody>
      <dsp:txXfrm>
        <a:off x="0" y="208790"/>
        <a:ext cx="6043750" cy="1012914"/>
      </dsp:txXfrm>
    </dsp:sp>
    <dsp:sp modelId="{C314F95A-DEEA-4A77-A2EA-D73FC450B57A}">
      <dsp:nvSpPr>
        <dsp:cNvPr id="0" name=""/>
        <dsp:cNvSpPr/>
      </dsp:nvSpPr>
      <dsp:spPr>
        <a:xfrm>
          <a:off x="0" y="1048273"/>
          <a:ext cx="6043750" cy="1999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latin typeface="+mj-lt"/>
              <a:ea typeface="Tahoma" panose="020B0604030504040204" pitchFamily="34" charset="0"/>
              <a:cs typeface="Tahoma" panose="020B0604030504040204" pitchFamily="34" charset="0"/>
            </a:rPr>
            <a:t>Fairer Together</a:t>
          </a:r>
        </a:p>
      </dsp:txBody>
      <dsp:txXfrm>
        <a:off x="9762" y="1058035"/>
        <a:ext cx="6024226" cy="180445"/>
      </dsp:txXfrm>
    </dsp:sp>
    <dsp:sp modelId="{7E586117-53E5-4ACC-AF30-E73FEA9F85AA}">
      <dsp:nvSpPr>
        <dsp:cNvPr id="0" name=""/>
        <dsp:cNvSpPr/>
      </dsp:nvSpPr>
      <dsp:spPr>
        <a:xfrm>
          <a:off x="0" y="1279683"/>
          <a:ext cx="6043750" cy="118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889" tIns="15240" rIns="85344" bIns="15240" numCol="1" spcCol="1270" anchor="t" anchorCtr="0">
          <a:noAutofit/>
        </a:bodyPr>
        <a:lstStyle/>
        <a:p>
          <a:pPr marL="114300" lvl="1" indent="-114300" algn="l" defTabSz="533400">
            <a:lnSpc>
              <a:spcPct val="90000"/>
            </a:lnSpc>
            <a:spcBef>
              <a:spcPct val="0"/>
            </a:spcBef>
            <a:spcAft>
              <a:spcPct val="20000"/>
            </a:spcAft>
            <a:buNone/>
          </a:pPr>
          <a:r>
            <a:rPr lang="en-GB" sz="1200" b="0" kern="1200">
              <a:latin typeface="+mj-lt"/>
              <a:ea typeface="Tahoma" panose="020B0604030504040204" pitchFamily="34" charset="0"/>
              <a:cs typeface="Tahoma" panose="020B0604030504040204" pitchFamily="34" charset="0"/>
            </a:rPr>
            <a:t>Working with local community groups/organisations and linking up with Access Islington Hubs to empower our residents to make healthy decisions, whatever their age or background. Ensuring access to tailored interventions, affordable and culturally appropriate foods can address drivers of obesity and make Islington Fairer.</a:t>
          </a:r>
        </a:p>
      </dsp:txBody>
      <dsp:txXfrm>
        <a:off x="0" y="1279683"/>
        <a:ext cx="6043750" cy="1182325"/>
      </dsp:txXfrm>
    </dsp:sp>
    <dsp:sp modelId="{E9C583BF-C37D-4373-B0A7-0A5C451348F8}">
      <dsp:nvSpPr>
        <dsp:cNvPr id="0" name=""/>
        <dsp:cNvSpPr/>
      </dsp:nvSpPr>
      <dsp:spPr>
        <a:xfrm>
          <a:off x="0" y="2185415"/>
          <a:ext cx="6043750" cy="219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latin typeface="+mj-lt"/>
              <a:ea typeface="Tahoma" panose="020B0604030504040204" pitchFamily="34" charset="0"/>
              <a:cs typeface="Tahoma" panose="020B0604030504040204" pitchFamily="34" charset="0"/>
            </a:rPr>
            <a:t>Safe Place to Call Home</a:t>
          </a:r>
        </a:p>
      </dsp:txBody>
      <dsp:txXfrm>
        <a:off x="10694" y="2196109"/>
        <a:ext cx="6022362" cy="197672"/>
      </dsp:txXfrm>
    </dsp:sp>
    <dsp:sp modelId="{78E57F5E-45C3-4BC4-BCD1-04E2EF256F01}">
      <dsp:nvSpPr>
        <dsp:cNvPr id="0" name=""/>
        <dsp:cNvSpPr/>
      </dsp:nvSpPr>
      <dsp:spPr>
        <a:xfrm>
          <a:off x="0" y="2514089"/>
          <a:ext cx="604375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889" tIns="15240" rIns="85344" bIns="15240" numCol="1" spcCol="1270" anchor="t" anchorCtr="0">
          <a:noAutofit/>
        </a:bodyPr>
        <a:lstStyle/>
        <a:p>
          <a:pPr marL="114300" lvl="1" indent="-114300" algn="l" defTabSz="533400">
            <a:lnSpc>
              <a:spcPct val="90000"/>
            </a:lnSpc>
            <a:spcBef>
              <a:spcPct val="0"/>
            </a:spcBef>
            <a:spcAft>
              <a:spcPct val="20000"/>
            </a:spcAft>
            <a:buFontTx/>
            <a:buNone/>
          </a:pPr>
          <a:r>
            <a:rPr lang="en-US" sz="1200" kern="1200">
              <a:latin typeface="+mj-lt"/>
            </a:rPr>
            <a:t>Investing in improving local streets and estates to ensure residents feel safe in their communities so children can play and use active travel safely outdoors. </a:t>
          </a:r>
          <a:endParaRPr lang="en-GB" sz="1200" b="0" kern="1200">
            <a:latin typeface="+mj-lt"/>
            <a:ea typeface="Tahoma" panose="020B0604030504040204" pitchFamily="34" charset="0"/>
            <a:cs typeface="Tahoma" panose="020B0604030504040204" pitchFamily="34" charset="0"/>
          </a:endParaRPr>
        </a:p>
      </dsp:txBody>
      <dsp:txXfrm>
        <a:off x="0" y="2514089"/>
        <a:ext cx="6043750" cy="380880"/>
      </dsp:txXfrm>
    </dsp:sp>
    <dsp:sp modelId="{3A7FA3A7-F193-44E5-ABA6-1D7D0EC57E60}">
      <dsp:nvSpPr>
        <dsp:cNvPr id="0" name=""/>
        <dsp:cNvSpPr/>
      </dsp:nvSpPr>
      <dsp:spPr>
        <a:xfrm>
          <a:off x="0" y="2930311"/>
          <a:ext cx="6043750" cy="2139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latin typeface="+mj-lt"/>
              <a:ea typeface="Tahoma" panose="020B0604030504040204" pitchFamily="34" charset="0"/>
              <a:cs typeface="Tahoma" panose="020B0604030504040204" pitchFamily="34" charset="0"/>
            </a:rPr>
            <a:t>Community Wealth Building</a:t>
          </a:r>
        </a:p>
      </dsp:txBody>
      <dsp:txXfrm>
        <a:off x="10442" y="2940753"/>
        <a:ext cx="6022866" cy="193031"/>
      </dsp:txXfrm>
    </dsp:sp>
    <dsp:sp modelId="{2F818EF7-A64E-47BE-A39B-732B6E716E56}">
      <dsp:nvSpPr>
        <dsp:cNvPr id="0" name=""/>
        <dsp:cNvSpPr/>
      </dsp:nvSpPr>
      <dsp:spPr>
        <a:xfrm>
          <a:off x="0" y="3212257"/>
          <a:ext cx="6043750" cy="51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889" tIns="15240" rIns="85344" bIns="15240" numCol="1" spcCol="1270" anchor="t" anchorCtr="0">
          <a:noAutofit/>
        </a:bodyPr>
        <a:lstStyle/>
        <a:p>
          <a:pPr marL="114300" lvl="1" indent="-114300" algn="l" defTabSz="533400">
            <a:lnSpc>
              <a:spcPct val="90000"/>
            </a:lnSpc>
            <a:spcBef>
              <a:spcPct val="0"/>
            </a:spcBef>
            <a:spcAft>
              <a:spcPct val="20000"/>
            </a:spcAft>
            <a:buFontTx/>
            <a:buNone/>
          </a:pPr>
          <a:r>
            <a:rPr lang="en-US" sz="1200" kern="1200">
              <a:latin typeface="+mj-lt"/>
            </a:rPr>
            <a:t>Supporting local food businesses and ensuring all residents have access to healthy, affordable food and the necessary skills and facilities to cook themselves nutritious meals. </a:t>
          </a:r>
          <a:endParaRPr lang="en-GB" sz="1200" b="0" kern="1200">
            <a:latin typeface="+mj-lt"/>
            <a:ea typeface="Tahoma" panose="020B0604030504040204" pitchFamily="34" charset="0"/>
            <a:cs typeface="Tahoma" panose="020B0604030504040204" pitchFamily="34" charset="0"/>
          </a:endParaRPr>
        </a:p>
      </dsp:txBody>
      <dsp:txXfrm>
        <a:off x="0" y="3212257"/>
        <a:ext cx="6043750" cy="511807"/>
      </dsp:txXfrm>
    </dsp:sp>
    <dsp:sp modelId="{BA1FD0EF-7AB6-48FC-83D6-5C0564C689F4}">
      <dsp:nvSpPr>
        <dsp:cNvPr id="0" name=""/>
        <dsp:cNvSpPr/>
      </dsp:nvSpPr>
      <dsp:spPr>
        <a:xfrm>
          <a:off x="0" y="3758090"/>
          <a:ext cx="6043750" cy="2056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latin typeface="+mj-lt"/>
              <a:ea typeface="Tahoma" panose="020B0604030504040204" pitchFamily="34" charset="0"/>
              <a:cs typeface="Tahoma" panose="020B0604030504040204" pitchFamily="34" charset="0"/>
            </a:rPr>
            <a:t>Greener, Healthier Islington</a:t>
          </a:r>
        </a:p>
      </dsp:txBody>
      <dsp:txXfrm>
        <a:off x="10037" y="3768127"/>
        <a:ext cx="6023676" cy="185531"/>
      </dsp:txXfrm>
    </dsp:sp>
    <dsp:sp modelId="{7697F556-499D-4EC4-8E16-C918819BACE3}">
      <dsp:nvSpPr>
        <dsp:cNvPr id="0" name=""/>
        <dsp:cNvSpPr/>
      </dsp:nvSpPr>
      <dsp:spPr>
        <a:xfrm>
          <a:off x="0" y="4024493"/>
          <a:ext cx="6043750" cy="666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889" tIns="15240" rIns="85344" bIns="15240" numCol="1" spcCol="1270" anchor="t" anchorCtr="0">
          <a:noAutofit/>
        </a:bodyPr>
        <a:lstStyle/>
        <a:p>
          <a:pPr marL="114300" lvl="1" indent="-114300" algn="l" defTabSz="533400">
            <a:lnSpc>
              <a:spcPct val="90000"/>
            </a:lnSpc>
            <a:spcBef>
              <a:spcPct val="0"/>
            </a:spcBef>
            <a:spcAft>
              <a:spcPct val="20000"/>
            </a:spcAft>
            <a:buFontTx/>
            <a:buNone/>
          </a:pPr>
          <a:r>
            <a:rPr lang="en-GB" sz="1200" b="0" kern="1200">
              <a:latin typeface="+mj-lt"/>
              <a:ea typeface="Tahoma" panose="020B0604030504040204" pitchFamily="34" charset="0"/>
              <a:cs typeface="Tahoma" panose="020B0604030504040204" pitchFamily="34" charset="0"/>
            </a:rPr>
            <a:t>Improving infrastructure for and promoting active travel as a means to maintaining a healthy weight can contribute to a reduction in car usage and reaching net zero carbon in the borough by 2030. Investing in parks, increasing biodiversity and tree coverage to increase valuable time spend outside.</a:t>
          </a:r>
        </a:p>
      </dsp:txBody>
      <dsp:txXfrm>
        <a:off x="0" y="4024493"/>
        <a:ext cx="6043750" cy="6665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46CEE-F993-4870-B769-DB23136A2B48}">
      <dsp:nvSpPr>
        <dsp:cNvPr id="0" name=""/>
        <dsp:cNvSpPr/>
      </dsp:nvSpPr>
      <dsp:spPr>
        <a:xfrm>
          <a:off x="1689287" y="219660"/>
          <a:ext cx="581874" cy="5819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59810-9EB8-4007-9741-DB2D5A7D2138}">
      <dsp:nvSpPr>
        <dsp:cNvPr id="0" name=""/>
        <dsp:cNvSpPr/>
      </dsp:nvSpPr>
      <dsp:spPr>
        <a:xfrm>
          <a:off x="1708607" y="239063"/>
          <a:ext cx="543234" cy="5431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Arial" panose="020B0604020202020204"/>
            </a:rPr>
            <a:t>2025: 12%</a:t>
          </a:r>
        </a:p>
      </dsp:txBody>
      <dsp:txXfrm>
        <a:off x="1786266" y="316674"/>
        <a:ext cx="387916" cy="387954"/>
      </dsp:txXfrm>
    </dsp:sp>
    <dsp:sp modelId="{265B15C9-ACF9-4F6C-A049-A999D9A59DA7}">
      <dsp:nvSpPr>
        <dsp:cNvPr id="0" name=""/>
        <dsp:cNvSpPr/>
      </dsp:nvSpPr>
      <dsp:spPr>
        <a:xfrm rot="2700000">
          <a:off x="1088603" y="220363"/>
          <a:ext cx="580473" cy="58047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30D1A-3F9D-44C3-9EB6-0B5C39EA6545}">
      <dsp:nvSpPr>
        <dsp:cNvPr id="0" name=""/>
        <dsp:cNvSpPr/>
      </dsp:nvSpPr>
      <dsp:spPr>
        <a:xfrm>
          <a:off x="1107223" y="239063"/>
          <a:ext cx="543234" cy="5431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2021: 21%</a:t>
          </a:r>
        </a:p>
      </dsp:txBody>
      <dsp:txXfrm>
        <a:off x="1184882" y="316674"/>
        <a:ext cx="387916" cy="387954"/>
      </dsp:txXfrm>
    </dsp:sp>
    <dsp:sp modelId="{403F639C-6300-49A6-B6BE-8008D395B663}">
      <dsp:nvSpPr>
        <dsp:cNvPr id="0" name=""/>
        <dsp:cNvSpPr/>
      </dsp:nvSpPr>
      <dsp:spPr>
        <a:xfrm rot="2700000">
          <a:off x="487219" y="220363"/>
          <a:ext cx="580473" cy="58047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D5D3-9222-45A6-AC73-8470B62147AD}">
      <dsp:nvSpPr>
        <dsp:cNvPr id="0" name=""/>
        <dsp:cNvSpPr/>
      </dsp:nvSpPr>
      <dsp:spPr>
        <a:xfrm>
          <a:off x="505839" y="239063"/>
          <a:ext cx="543234" cy="54317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2017: 14%</a:t>
          </a:r>
        </a:p>
      </dsp:txBody>
      <dsp:txXfrm>
        <a:off x="583498" y="316674"/>
        <a:ext cx="387916" cy="3879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09C47-8A53-4237-812F-92BB18BD028F}">
      <dsp:nvSpPr>
        <dsp:cNvPr id="0" name=""/>
        <dsp:cNvSpPr/>
      </dsp:nvSpPr>
      <dsp:spPr>
        <a:xfrm>
          <a:off x="1689287" y="219660"/>
          <a:ext cx="581874" cy="5819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860DD-A81D-45CD-9602-7818101FF2F7}">
      <dsp:nvSpPr>
        <dsp:cNvPr id="0" name=""/>
        <dsp:cNvSpPr/>
      </dsp:nvSpPr>
      <dsp:spPr>
        <a:xfrm>
          <a:off x="1708607" y="239063"/>
          <a:ext cx="543234" cy="5431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Arial" panose="020B0604020202020204"/>
            </a:rPr>
            <a:t>2025: 39%</a:t>
          </a:r>
        </a:p>
      </dsp:txBody>
      <dsp:txXfrm>
        <a:off x="1786266" y="316674"/>
        <a:ext cx="387916" cy="387954"/>
      </dsp:txXfrm>
    </dsp:sp>
    <dsp:sp modelId="{265B15C9-ACF9-4F6C-A049-A999D9A59DA7}">
      <dsp:nvSpPr>
        <dsp:cNvPr id="0" name=""/>
        <dsp:cNvSpPr/>
      </dsp:nvSpPr>
      <dsp:spPr>
        <a:xfrm rot="2700000">
          <a:off x="1088603" y="220363"/>
          <a:ext cx="580473" cy="58047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30D1A-3F9D-44C3-9EB6-0B5C39EA6545}">
      <dsp:nvSpPr>
        <dsp:cNvPr id="0" name=""/>
        <dsp:cNvSpPr/>
      </dsp:nvSpPr>
      <dsp:spPr>
        <a:xfrm>
          <a:off x="1107223" y="239063"/>
          <a:ext cx="543234" cy="5431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2021: 28%</a:t>
          </a:r>
        </a:p>
      </dsp:txBody>
      <dsp:txXfrm>
        <a:off x="1184882" y="316674"/>
        <a:ext cx="387916" cy="387954"/>
      </dsp:txXfrm>
    </dsp:sp>
    <dsp:sp modelId="{403F639C-6300-49A6-B6BE-8008D395B663}">
      <dsp:nvSpPr>
        <dsp:cNvPr id="0" name=""/>
        <dsp:cNvSpPr/>
      </dsp:nvSpPr>
      <dsp:spPr>
        <a:xfrm rot="2700000">
          <a:off x="487219" y="220363"/>
          <a:ext cx="580473" cy="58047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D5D3-9222-45A6-AC73-8470B62147AD}">
      <dsp:nvSpPr>
        <dsp:cNvPr id="0" name=""/>
        <dsp:cNvSpPr/>
      </dsp:nvSpPr>
      <dsp:spPr>
        <a:xfrm>
          <a:off x="505839" y="239063"/>
          <a:ext cx="543234" cy="54317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2017: 28%</a:t>
          </a:r>
        </a:p>
      </dsp:txBody>
      <dsp:txXfrm>
        <a:off x="583498" y="316674"/>
        <a:ext cx="387916" cy="3879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0E7C7-140A-49EC-88D1-5A591D6C50EC}">
      <dsp:nvSpPr>
        <dsp:cNvPr id="0" name=""/>
        <dsp:cNvSpPr/>
      </dsp:nvSpPr>
      <dsp:spPr>
        <a:xfrm>
          <a:off x="1689287" y="219660"/>
          <a:ext cx="581874" cy="5819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4F45F-D53B-4810-A7F6-90D4B8038241}">
      <dsp:nvSpPr>
        <dsp:cNvPr id="0" name=""/>
        <dsp:cNvSpPr/>
      </dsp:nvSpPr>
      <dsp:spPr>
        <a:xfrm>
          <a:off x="1708607" y="239063"/>
          <a:ext cx="543234" cy="5431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Arial" panose="020B0604020202020204"/>
            </a:rPr>
            <a:t>2025: 30%</a:t>
          </a:r>
        </a:p>
      </dsp:txBody>
      <dsp:txXfrm>
        <a:off x="1786266" y="316674"/>
        <a:ext cx="387916" cy="387954"/>
      </dsp:txXfrm>
    </dsp:sp>
    <dsp:sp modelId="{265B15C9-ACF9-4F6C-A049-A999D9A59DA7}">
      <dsp:nvSpPr>
        <dsp:cNvPr id="0" name=""/>
        <dsp:cNvSpPr/>
      </dsp:nvSpPr>
      <dsp:spPr>
        <a:xfrm rot="2700000">
          <a:off x="1088603" y="220363"/>
          <a:ext cx="580473" cy="58047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30D1A-3F9D-44C3-9EB6-0B5C39EA6545}">
      <dsp:nvSpPr>
        <dsp:cNvPr id="0" name=""/>
        <dsp:cNvSpPr/>
      </dsp:nvSpPr>
      <dsp:spPr>
        <a:xfrm>
          <a:off x="1107223" y="239063"/>
          <a:ext cx="543234" cy="5431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2021: 28%</a:t>
          </a:r>
        </a:p>
      </dsp:txBody>
      <dsp:txXfrm>
        <a:off x="1184882" y="316674"/>
        <a:ext cx="387916" cy="387954"/>
      </dsp:txXfrm>
    </dsp:sp>
    <dsp:sp modelId="{403F639C-6300-49A6-B6BE-8008D395B663}">
      <dsp:nvSpPr>
        <dsp:cNvPr id="0" name=""/>
        <dsp:cNvSpPr/>
      </dsp:nvSpPr>
      <dsp:spPr>
        <a:xfrm rot="2700000">
          <a:off x="487219" y="220363"/>
          <a:ext cx="580473" cy="58047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D5D3-9222-45A6-AC73-8470B62147AD}">
      <dsp:nvSpPr>
        <dsp:cNvPr id="0" name=""/>
        <dsp:cNvSpPr/>
      </dsp:nvSpPr>
      <dsp:spPr>
        <a:xfrm>
          <a:off x="505839" y="239063"/>
          <a:ext cx="543234" cy="54317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2017: 21%</a:t>
          </a:r>
        </a:p>
      </dsp:txBody>
      <dsp:txXfrm>
        <a:off x="583498" y="316674"/>
        <a:ext cx="387916" cy="3879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FD4D0-E135-431C-8262-5A344DFE981F}">
      <dsp:nvSpPr>
        <dsp:cNvPr id="0" name=""/>
        <dsp:cNvSpPr/>
      </dsp:nvSpPr>
      <dsp:spPr>
        <a:xfrm>
          <a:off x="0" y="618159"/>
          <a:ext cx="1088850" cy="435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t>Uncertainty regarding ability to obtain food </a:t>
          </a:r>
        </a:p>
      </dsp:txBody>
      <dsp:txXfrm>
        <a:off x="217983" y="618159"/>
        <a:ext cx="652885" cy="435965"/>
      </dsp:txXfrm>
    </dsp:sp>
    <dsp:sp modelId="{14FEB639-D78E-4FBA-B5D3-94ABD843A88D}">
      <dsp:nvSpPr>
        <dsp:cNvPr id="0" name=""/>
        <dsp:cNvSpPr/>
      </dsp:nvSpPr>
      <dsp:spPr>
        <a:xfrm>
          <a:off x="92769" y="1131936"/>
          <a:ext cx="871080" cy="523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11150">
            <a:lnSpc>
              <a:spcPct val="90000"/>
            </a:lnSpc>
            <a:spcBef>
              <a:spcPct val="0"/>
            </a:spcBef>
            <a:spcAft>
              <a:spcPct val="15000"/>
            </a:spcAft>
            <a:buChar char="•"/>
          </a:pPr>
          <a:r>
            <a:rPr lang="en-GB" sz="700" kern="1200"/>
            <a:t>Food secure to mild food insecurity</a:t>
          </a:r>
        </a:p>
      </dsp:txBody>
      <dsp:txXfrm>
        <a:off x="92769" y="1131936"/>
        <a:ext cx="871080" cy="523572"/>
      </dsp:txXfrm>
    </dsp:sp>
    <dsp:sp modelId="{CD16BFCA-328F-4427-A5FE-1C2A5AF47207}">
      <dsp:nvSpPr>
        <dsp:cNvPr id="0" name=""/>
        <dsp:cNvSpPr/>
      </dsp:nvSpPr>
      <dsp:spPr>
        <a:xfrm>
          <a:off x="963848" y="618159"/>
          <a:ext cx="1088850" cy="435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t>Compromising on food quality and variety </a:t>
          </a:r>
        </a:p>
      </dsp:txBody>
      <dsp:txXfrm>
        <a:off x="1181831" y="618159"/>
        <a:ext cx="652885" cy="435965"/>
      </dsp:txXfrm>
    </dsp:sp>
    <dsp:sp modelId="{12C297BE-8F1D-47DC-BF48-B30FC2C78A18}">
      <dsp:nvSpPr>
        <dsp:cNvPr id="0" name=""/>
        <dsp:cNvSpPr/>
      </dsp:nvSpPr>
      <dsp:spPr>
        <a:xfrm>
          <a:off x="1916641" y="622825"/>
          <a:ext cx="1089914" cy="435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t>Reducing food quantity, skipping meals </a:t>
          </a:r>
        </a:p>
      </dsp:txBody>
      <dsp:txXfrm>
        <a:off x="2134624" y="622825"/>
        <a:ext cx="653949" cy="435965"/>
      </dsp:txXfrm>
    </dsp:sp>
    <dsp:sp modelId="{76E74036-D7D3-4C8C-92B4-C8D2FB3D4087}">
      <dsp:nvSpPr>
        <dsp:cNvPr id="0" name=""/>
        <dsp:cNvSpPr/>
      </dsp:nvSpPr>
      <dsp:spPr>
        <a:xfrm>
          <a:off x="1112923" y="1146664"/>
          <a:ext cx="1511197" cy="10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11150">
            <a:lnSpc>
              <a:spcPct val="90000"/>
            </a:lnSpc>
            <a:spcBef>
              <a:spcPct val="0"/>
            </a:spcBef>
            <a:spcAft>
              <a:spcPct val="15000"/>
            </a:spcAft>
            <a:buChar char="•"/>
          </a:pPr>
          <a:r>
            <a:rPr lang="en-GB" sz="700" kern="1200"/>
            <a:t>Moderate food insecurity – this person has </a:t>
          </a:r>
        </a:p>
        <a:p>
          <a:pPr marL="114300" lvl="2" indent="-57150" algn="l" defTabSz="311150">
            <a:lnSpc>
              <a:spcPct val="90000"/>
            </a:lnSpc>
            <a:spcBef>
              <a:spcPct val="0"/>
            </a:spcBef>
            <a:spcAft>
              <a:spcPct val="15000"/>
            </a:spcAft>
            <a:buChar char="•"/>
          </a:pPr>
          <a:r>
            <a:rPr lang="en-GB" sz="700" kern="1200"/>
            <a:t>Insufficient money or resource for a healthy diet </a:t>
          </a:r>
        </a:p>
        <a:p>
          <a:pPr marL="114300" lvl="2" indent="-57150" algn="l" defTabSz="311150">
            <a:lnSpc>
              <a:spcPct val="90000"/>
            </a:lnSpc>
            <a:spcBef>
              <a:spcPct val="0"/>
            </a:spcBef>
            <a:spcAft>
              <a:spcPct val="15000"/>
            </a:spcAft>
            <a:buChar char="•"/>
          </a:pPr>
          <a:r>
            <a:rPr lang="en-GB" sz="700" kern="1200"/>
            <a:t>Uncertainty about the ability to obtain food </a:t>
          </a:r>
        </a:p>
        <a:p>
          <a:pPr marL="114300" lvl="2" indent="-57150" algn="l" defTabSz="311150">
            <a:lnSpc>
              <a:spcPct val="90000"/>
            </a:lnSpc>
            <a:spcBef>
              <a:spcPct val="0"/>
            </a:spcBef>
            <a:spcAft>
              <a:spcPct val="15000"/>
            </a:spcAft>
            <a:buChar char="•"/>
          </a:pPr>
          <a:r>
            <a:rPr lang="en-GB" sz="700" kern="1200"/>
            <a:t>Probably skipped meals or run out of food occasionally </a:t>
          </a:r>
        </a:p>
      </dsp:txBody>
      <dsp:txXfrm>
        <a:off x="1112923" y="1146664"/>
        <a:ext cx="1511197" cy="108149"/>
      </dsp:txXfrm>
    </dsp:sp>
    <dsp:sp modelId="{060BDE75-7536-4B15-A35E-0BFDA7C4395D}">
      <dsp:nvSpPr>
        <dsp:cNvPr id="0" name=""/>
        <dsp:cNvSpPr/>
      </dsp:nvSpPr>
      <dsp:spPr>
        <a:xfrm>
          <a:off x="2905826" y="606939"/>
          <a:ext cx="1088850" cy="435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GB" sz="700" kern="1200"/>
            <a:t>No food for a day or more </a:t>
          </a:r>
        </a:p>
      </dsp:txBody>
      <dsp:txXfrm>
        <a:off x="3123809" y="606939"/>
        <a:ext cx="652885" cy="435965"/>
      </dsp:txXfrm>
    </dsp:sp>
    <dsp:sp modelId="{725A838E-06CD-40C8-9EF6-ADF1724CEE7D}">
      <dsp:nvSpPr>
        <dsp:cNvPr id="0" name=""/>
        <dsp:cNvSpPr/>
      </dsp:nvSpPr>
      <dsp:spPr>
        <a:xfrm>
          <a:off x="3043141" y="1147725"/>
          <a:ext cx="871080" cy="237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11150">
            <a:lnSpc>
              <a:spcPct val="90000"/>
            </a:lnSpc>
            <a:spcBef>
              <a:spcPct val="0"/>
            </a:spcBef>
            <a:spcAft>
              <a:spcPct val="15000"/>
            </a:spcAft>
            <a:buChar char="•"/>
          </a:pPr>
          <a:r>
            <a:rPr lang="en-GB" sz="700" kern="1200"/>
            <a:t>This person has </a:t>
          </a:r>
        </a:p>
        <a:p>
          <a:pPr marL="57150" lvl="1" indent="-57150" algn="l" defTabSz="311150">
            <a:lnSpc>
              <a:spcPct val="90000"/>
            </a:lnSpc>
            <a:spcBef>
              <a:spcPct val="0"/>
            </a:spcBef>
            <a:spcAft>
              <a:spcPct val="15000"/>
            </a:spcAft>
            <a:buChar char="•"/>
          </a:pPr>
          <a:r>
            <a:rPr lang="en-GB" sz="700" kern="1200"/>
            <a:t>Run out of food </a:t>
          </a:r>
        </a:p>
        <a:p>
          <a:pPr marL="57150" lvl="1" indent="-57150" algn="l" defTabSz="311150">
            <a:lnSpc>
              <a:spcPct val="90000"/>
            </a:lnSpc>
            <a:spcBef>
              <a:spcPct val="0"/>
            </a:spcBef>
            <a:spcAft>
              <a:spcPct val="15000"/>
            </a:spcAft>
            <a:buChar char="•"/>
          </a:pPr>
          <a:r>
            <a:rPr lang="en-GB" sz="700" kern="1200"/>
            <a:t>Gone an entire day without eating at times during the year</a:t>
          </a:r>
        </a:p>
      </dsp:txBody>
      <dsp:txXfrm>
        <a:off x="3043141" y="1147725"/>
        <a:ext cx="871080" cy="2379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16FAA-E02F-4742-A165-0F1B4DD0C8B5}">
      <dsp:nvSpPr>
        <dsp:cNvPr id="0" name=""/>
        <dsp:cNvSpPr/>
      </dsp:nvSpPr>
      <dsp:spPr>
        <a:xfrm>
          <a:off x="1971336" y="322454"/>
          <a:ext cx="854173" cy="854331"/>
        </a:xfrm>
        <a:prstGeom prst="ellipse">
          <a:avLst/>
        </a:prstGeom>
        <a:solidFill>
          <a:srgbClr val="BF4D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9208E-E628-4222-98D8-6C8D72B99F62}">
      <dsp:nvSpPr>
        <dsp:cNvPr id="0" name=""/>
        <dsp:cNvSpPr/>
      </dsp:nvSpPr>
      <dsp:spPr>
        <a:xfrm>
          <a:off x="2016978" y="332462"/>
          <a:ext cx="762889" cy="834316"/>
        </a:xfrm>
        <a:prstGeom prst="ellipse">
          <a:avLst/>
        </a:prstGeom>
        <a:solidFill>
          <a:srgbClr val="FFFF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2023/24</a:t>
          </a:r>
        </a:p>
        <a:p>
          <a:pPr marL="0" lvl="0" indent="0" algn="ctr" defTabSz="488950">
            <a:lnSpc>
              <a:spcPct val="90000"/>
            </a:lnSpc>
            <a:spcBef>
              <a:spcPct val="0"/>
            </a:spcBef>
            <a:spcAft>
              <a:spcPct val="35000"/>
            </a:spcAft>
            <a:buNone/>
          </a:pPr>
          <a:r>
            <a:rPr lang="en-US" sz="1100" kern="1200">
              <a:solidFill>
                <a:schemeClr val="tx1"/>
              </a:solidFill>
            </a:rPr>
            <a:t>45.5%</a:t>
          </a:r>
          <a:endParaRPr lang="en-GB" sz="1100" kern="1200">
            <a:solidFill>
              <a:schemeClr val="tx1"/>
            </a:solidFill>
          </a:endParaRPr>
        </a:p>
      </dsp:txBody>
      <dsp:txXfrm>
        <a:off x="2126039" y="451672"/>
        <a:ext cx="544769" cy="595895"/>
      </dsp:txXfrm>
    </dsp:sp>
    <dsp:sp modelId="{E06319D7-AF69-4384-A4AC-3F60F8EAD4EC}">
      <dsp:nvSpPr>
        <dsp:cNvPr id="0" name=""/>
        <dsp:cNvSpPr/>
      </dsp:nvSpPr>
      <dsp:spPr>
        <a:xfrm rot="2700000">
          <a:off x="1089552" y="323487"/>
          <a:ext cx="852116" cy="852116"/>
        </a:xfrm>
        <a:prstGeom prst="teardrop">
          <a:avLst>
            <a:gd name="adj" fmla="val 100000"/>
          </a:avLst>
        </a:prstGeom>
        <a:solidFill>
          <a:srgbClr val="BD9B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ABE9C-D28C-448C-B2B0-68E72C7FCCD8}">
      <dsp:nvSpPr>
        <dsp:cNvPr id="0" name=""/>
        <dsp:cNvSpPr/>
      </dsp:nvSpPr>
      <dsp:spPr>
        <a:xfrm>
          <a:off x="1116885" y="350937"/>
          <a:ext cx="797451" cy="797366"/>
        </a:xfrm>
        <a:prstGeom prst="ellipse">
          <a:avLst/>
        </a:prstGeom>
        <a:solidFill>
          <a:srgbClr val="F9F5E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2021/22</a:t>
          </a:r>
        </a:p>
        <a:p>
          <a:pPr marL="0" lvl="0" indent="0" algn="ctr" defTabSz="488950">
            <a:lnSpc>
              <a:spcPct val="90000"/>
            </a:lnSpc>
            <a:spcBef>
              <a:spcPct val="0"/>
            </a:spcBef>
            <a:spcAft>
              <a:spcPct val="35000"/>
            </a:spcAft>
            <a:buNone/>
          </a:pPr>
          <a:r>
            <a:rPr lang="en-GB" sz="1100" kern="1200">
              <a:solidFill>
                <a:schemeClr val="tx1"/>
              </a:solidFill>
            </a:rPr>
            <a:t>41.3%</a:t>
          </a:r>
        </a:p>
      </dsp:txBody>
      <dsp:txXfrm>
        <a:off x="1230886" y="464868"/>
        <a:ext cx="569449" cy="569504"/>
      </dsp:txXfrm>
    </dsp:sp>
    <dsp:sp modelId="{0C4BE1D6-1B91-4E1D-AFE2-787AB448BFA0}">
      <dsp:nvSpPr>
        <dsp:cNvPr id="0" name=""/>
        <dsp:cNvSpPr/>
      </dsp:nvSpPr>
      <dsp:spPr>
        <a:xfrm rot="2700000">
          <a:off x="206739" y="323487"/>
          <a:ext cx="852116" cy="852116"/>
        </a:xfrm>
        <a:prstGeom prst="teardrop">
          <a:avLst>
            <a:gd name="adj" fmla="val 100000"/>
          </a:avLst>
        </a:prstGeom>
        <a:solidFill>
          <a:srgbClr val="9BB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67675-5F4C-42EF-B455-8E45A4DF5163}">
      <dsp:nvSpPr>
        <dsp:cNvPr id="0" name=""/>
        <dsp:cNvSpPr/>
      </dsp:nvSpPr>
      <dsp:spPr>
        <a:xfrm>
          <a:off x="234071" y="350937"/>
          <a:ext cx="797451" cy="797366"/>
        </a:xfrm>
        <a:prstGeom prst="ellipse">
          <a:avLst/>
        </a:prstGeom>
        <a:solidFill>
          <a:srgbClr val="F5F8E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2019/20</a:t>
          </a:r>
        </a:p>
        <a:p>
          <a:pPr marL="0" lvl="0" indent="0" algn="ctr" defTabSz="488950">
            <a:lnSpc>
              <a:spcPct val="90000"/>
            </a:lnSpc>
            <a:spcBef>
              <a:spcPct val="0"/>
            </a:spcBef>
            <a:spcAft>
              <a:spcPct val="35000"/>
            </a:spcAft>
            <a:buNone/>
          </a:pPr>
          <a:r>
            <a:rPr lang="en-US" sz="1100" kern="1200">
              <a:solidFill>
                <a:schemeClr val="tx1"/>
              </a:solidFill>
            </a:rPr>
            <a:t>34.3%</a:t>
          </a:r>
          <a:endParaRPr lang="en-GB" sz="1100" kern="1200">
            <a:solidFill>
              <a:schemeClr val="tx1"/>
            </a:solidFill>
          </a:endParaRPr>
        </a:p>
      </dsp:txBody>
      <dsp:txXfrm>
        <a:off x="348072" y="464868"/>
        <a:ext cx="569449" cy="5695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16FAA-E02F-4742-A165-0F1B4DD0C8B5}">
      <dsp:nvSpPr>
        <dsp:cNvPr id="0" name=""/>
        <dsp:cNvSpPr/>
      </dsp:nvSpPr>
      <dsp:spPr>
        <a:xfrm>
          <a:off x="1934241" y="324706"/>
          <a:ext cx="849670" cy="849827"/>
        </a:xfrm>
        <a:prstGeom prst="ellipse">
          <a:avLst/>
        </a:prstGeom>
        <a:solidFill>
          <a:srgbClr val="BF4D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9208E-E628-4222-98D8-6C8D72B99F62}">
      <dsp:nvSpPr>
        <dsp:cNvPr id="0" name=""/>
        <dsp:cNvSpPr/>
      </dsp:nvSpPr>
      <dsp:spPr>
        <a:xfrm>
          <a:off x="1962453" y="353038"/>
          <a:ext cx="793247" cy="793162"/>
        </a:xfrm>
        <a:prstGeom prst="ellipse">
          <a:avLst/>
        </a:prstGeom>
        <a:solidFill>
          <a:srgbClr val="FFFF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2023/24</a:t>
          </a:r>
        </a:p>
        <a:p>
          <a:pPr marL="0" lvl="0" indent="0" algn="ctr" defTabSz="488950">
            <a:lnSpc>
              <a:spcPct val="90000"/>
            </a:lnSpc>
            <a:spcBef>
              <a:spcPct val="0"/>
            </a:spcBef>
            <a:spcAft>
              <a:spcPct val="35000"/>
            </a:spcAft>
            <a:buNone/>
          </a:pPr>
          <a:r>
            <a:rPr lang="en-US" sz="1100" kern="1200">
              <a:solidFill>
                <a:schemeClr val="tx1"/>
              </a:solidFill>
            </a:rPr>
            <a:t>42.5%</a:t>
          </a:r>
          <a:endParaRPr lang="en-GB" sz="1100" kern="1200">
            <a:solidFill>
              <a:schemeClr val="tx1"/>
            </a:solidFill>
          </a:endParaRPr>
        </a:p>
      </dsp:txBody>
      <dsp:txXfrm>
        <a:off x="2075853" y="466368"/>
        <a:ext cx="566447" cy="566502"/>
      </dsp:txXfrm>
    </dsp:sp>
    <dsp:sp modelId="{E06319D7-AF69-4384-A4AC-3F60F8EAD4EC}">
      <dsp:nvSpPr>
        <dsp:cNvPr id="0" name=""/>
        <dsp:cNvSpPr/>
      </dsp:nvSpPr>
      <dsp:spPr>
        <a:xfrm rot="2700000">
          <a:off x="1057105" y="325733"/>
          <a:ext cx="847624" cy="847624"/>
        </a:xfrm>
        <a:prstGeom prst="teardrop">
          <a:avLst>
            <a:gd name="adj" fmla="val 100000"/>
          </a:avLst>
        </a:prstGeom>
        <a:solidFill>
          <a:srgbClr val="BD9B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ABE9C-D28C-448C-B2B0-68E72C7FCCD8}">
      <dsp:nvSpPr>
        <dsp:cNvPr id="0" name=""/>
        <dsp:cNvSpPr/>
      </dsp:nvSpPr>
      <dsp:spPr>
        <a:xfrm>
          <a:off x="1084294" y="353038"/>
          <a:ext cx="793247" cy="793162"/>
        </a:xfrm>
        <a:prstGeom prst="ellipse">
          <a:avLst/>
        </a:prstGeom>
        <a:solidFill>
          <a:srgbClr val="F9F5E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2021/22</a:t>
          </a:r>
        </a:p>
        <a:p>
          <a:pPr marL="0" lvl="0" indent="0" algn="ctr" defTabSz="488950">
            <a:lnSpc>
              <a:spcPct val="90000"/>
            </a:lnSpc>
            <a:spcBef>
              <a:spcPct val="0"/>
            </a:spcBef>
            <a:spcAft>
              <a:spcPct val="35000"/>
            </a:spcAft>
            <a:buNone/>
          </a:pPr>
          <a:r>
            <a:rPr lang="en-GB" sz="1100" kern="1200">
              <a:solidFill>
                <a:schemeClr val="tx1"/>
              </a:solidFill>
            </a:rPr>
            <a:t>40.2%</a:t>
          </a:r>
        </a:p>
      </dsp:txBody>
      <dsp:txXfrm>
        <a:off x="1197694" y="466368"/>
        <a:ext cx="566447" cy="566502"/>
      </dsp:txXfrm>
    </dsp:sp>
    <dsp:sp modelId="{0C4BE1D6-1B91-4E1D-AFE2-787AB448BFA0}">
      <dsp:nvSpPr>
        <dsp:cNvPr id="0" name=""/>
        <dsp:cNvSpPr/>
      </dsp:nvSpPr>
      <dsp:spPr>
        <a:xfrm rot="2700000">
          <a:off x="178946" y="325733"/>
          <a:ext cx="847624" cy="847624"/>
        </a:xfrm>
        <a:prstGeom prst="teardrop">
          <a:avLst>
            <a:gd name="adj" fmla="val 100000"/>
          </a:avLst>
        </a:prstGeom>
        <a:solidFill>
          <a:srgbClr val="9BB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67675-5F4C-42EF-B455-8E45A4DF5163}">
      <dsp:nvSpPr>
        <dsp:cNvPr id="0" name=""/>
        <dsp:cNvSpPr/>
      </dsp:nvSpPr>
      <dsp:spPr>
        <a:xfrm>
          <a:off x="206135" y="353038"/>
          <a:ext cx="793247" cy="793162"/>
        </a:xfrm>
        <a:prstGeom prst="ellipse">
          <a:avLst/>
        </a:prstGeom>
        <a:solidFill>
          <a:srgbClr val="F5F8E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2019/20</a:t>
          </a:r>
        </a:p>
        <a:p>
          <a:pPr marL="0" lvl="0" indent="0" algn="ctr" defTabSz="488950">
            <a:lnSpc>
              <a:spcPct val="90000"/>
            </a:lnSpc>
            <a:spcBef>
              <a:spcPct val="0"/>
            </a:spcBef>
            <a:spcAft>
              <a:spcPct val="35000"/>
            </a:spcAft>
            <a:buNone/>
          </a:pPr>
          <a:r>
            <a:rPr lang="en-US" sz="1100" kern="1200">
              <a:solidFill>
                <a:schemeClr val="tx1"/>
              </a:solidFill>
            </a:rPr>
            <a:t>30.3%</a:t>
          </a:r>
          <a:endParaRPr lang="en-GB" sz="1100" kern="1200">
            <a:solidFill>
              <a:schemeClr val="tx1"/>
            </a:solidFill>
          </a:endParaRPr>
        </a:p>
      </dsp:txBody>
      <dsp:txXfrm>
        <a:off x="319535" y="466368"/>
        <a:ext cx="566447" cy="5665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AB224-8E3C-48B3-964D-FF9CEF8F8EC8}">
      <dsp:nvSpPr>
        <dsp:cNvPr id="0" name=""/>
        <dsp:cNvSpPr/>
      </dsp:nvSpPr>
      <dsp:spPr>
        <a:xfrm>
          <a:off x="1887665" y="432494"/>
          <a:ext cx="564936" cy="564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86012-2728-4A51-8D35-FFA2D608EC86}">
      <dsp:nvSpPr>
        <dsp:cNvPr id="0" name=""/>
        <dsp:cNvSpPr/>
      </dsp:nvSpPr>
      <dsp:spPr>
        <a:xfrm>
          <a:off x="1906560" y="451329"/>
          <a:ext cx="527387" cy="5272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a:t>2025: 9%</a:t>
          </a:r>
          <a:endParaRPr lang="en-GB" sz="1000" b="0" kern="1200" dirty="0"/>
        </a:p>
      </dsp:txBody>
      <dsp:txXfrm>
        <a:off x="1981901" y="526671"/>
        <a:ext cx="376705" cy="376610"/>
      </dsp:txXfrm>
    </dsp:sp>
    <dsp:sp modelId="{FA30A66C-897E-4C67-ACA0-7D22570CCF37}">
      <dsp:nvSpPr>
        <dsp:cNvPr id="0" name=""/>
        <dsp:cNvSpPr/>
      </dsp:nvSpPr>
      <dsp:spPr>
        <a:xfrm rot="2700000">
          <a:off x="1301405" y="432454"/>
          <a:ext cx="564945" cy="56494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39357-D50A-4CA3-822C-A7E0FA4EBDFD}">
      <dsp:nvSpPr>
        <dsp:cNvPr id="0" name=""/>
        <dsp:cNvSpPr/>
      </dsp:nvSpPr>
      <dsp:spPr>
        <a:xfrm>
          <a:off x="1322728" y="451329"/>
          <a:ext cx="527387" cy="5272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t>2021: </a:t>
          </a:r>
        </a:p>
        <a:p>
          <a:pPr marL="0" lvl="0" indent="0" algn="ctr" defTabSz="444500">
            <a:lnSpc>
              <a:spcPct val="90000"/>
            </a:lnSpc>
            <a:spcBef>
              <a:spcPct val="0"/>
            </a:spcBef>
            <a:spcAft>
              <a:spcPct val="35000"/>
            </a:spcAft>
            <a:buNone/>
          </a:pPr>
          <a:r>
            <a:rPr lang="en-GB" sz="1000" b="0" kern="1200" dirty="0"/>
            <a:t>12%</a:t>
          </a:r>
        </a:p>
      </dsp:txBody>
      <dsp:txXfrm>
        <a:off x="1398069" y="526671"/>
        <a:ext cx="376705" cy="376610"/>
      </dsp:txXfrm>
    </dsp:sp>
    <dsp:sp modelId="{BB4ECCC3-4D1C-4869-B422-CC3A13E5623D}">
      <dsp:nvSpPr>
        <dsp:cNvPr id="0" name=""/>
        <dsp:cNvSpPr/>
      </dsp:nvSpPr>
      <dsp:spPr>
        <a:xfrm rot="2700000">
          <a:off x="719995" y="432454"/>
          <a:ext cx="564945" cy="56494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68F58-D448-4CEC-AFF4-090258E48DBD}">
      <dsp:nvSpPr>
        <dsp:cNvPr id="0" name=""/>
        <dsp:cNvSpPr/>
      </dsp:nvSpPr>
      <dsp:spPr>
        <a:xfrm>
          <a:off x="738896" y="451329"/>
          <a:ext cx="527387" cy="5272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a:t>2017: </a:t>
          </a:r>
        </a:p>
        <a:p>
          <a:pPr marL="0" lvl="0" indent="0" algn="ctr" defTabSz="444500">
            <a:lnSpc>
              <a:spcPct val="90000"/>
            </a:lnSpc>
            <a:spcBef>
              <a:spcPct val="0"/>
            </a:spcBef>
            <a:spcAft>
              <a:spcPct val="35000"/>
            </a:spcAft>
            <a:buNone/>
          </a:pPr>
          <a:r>
            <a:rPr lang="en-GB" sz="1000" b="0" kern="1200"/>
            <a:t>8%</a:t>
          </a:r>
        </a:p>
      </dsp:txBody>
      <dsp:txXfrm>
        <a:off x="814237" y="526671"/>
        <a:ext cx="376705" cy="376610"/>
      </dsp:txXfrm>
    </dsp:sp>
    <dsp:sp modelId="{1F841632-C73C-41CF-8636-57AF792C9C1F}">
      <dsp:nvSpPr>
        <dsp:cNvPr id="0" name=""/>
        <dsp:cNvSpPr/>
      </dsp:nvSpPr>
      <dsp:spPr>
        <a:xfrm rot="2700000">
          <a:off x="136163" y="432454"/>
          <a:ext cx="564945" cy="56494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AFFE3-5980-49FA-993A-7CDB011F5649}">
      <dsp:nvSpPr>
        <dsp:cNvPr id="0" name=""/>
        <dsp:cNvSpPr/>
      </dsp:nvSpPr>
      <dsp:spPr>
        <a:xfrm>
          <a:off x="155064" y="451329"/>
          <a:ext cx="527387" cy="5272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t>2015:</a:t>
          </a:r>
        </a:p>
        <a:p>
          <a:pPr marL="0" lvl="0" indent="0" algn="ctr" defTabSz="444500">
            <a:lnSpc>
              <a:spcPct val="90000"/>
            </a:lnSpc>
            <a:spcBef>
              <a:spcPct val="0"/>
            </a:spcBef>
            <a:spcAft>
              <a:spcPct val="35000"/>
            </a:spcAft>
            <a:buNone/>
          </a:pPr>
          <a:r>
            <a:rPr lang="en-GB" sz="1000" b="0" kern="1200" dirty="0"/>
            <a:t>3%</a:t>
          </a:r>
        </a:p>
      </dsp:txBody>
      <dsp:txXfrm>
        <a:off x="230405" y="526671"/>
        <a:ext cx="376705" cy="3766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402C-B0A7-4F0B-95FD-C3B0C82E097F}">
      <dsp:nvSpPr>
        <dsp:cNvPr id="0" name=""/>
        <dsp:cNvSpPr/>
      </dsp:nvSpPr>
      <dsp:spPr>
        <a:xfrm>
          <a:off x="1887665" y="432494"/>
          <a:ext cx="564936" cy="564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AA0BD-3F1D-46CB-A935-298787A16E99}">
      <dsp:nvSpPr>
        <dsp:cNvPr id="0" name=""/>
        <dsp:cNvSpPr/>
      </dsp:nvSpPr>
      <dsp:spPr>
        <a:xfrm>
          <a:off x="1906560" y="451329"/>
          <a:ext cx="527387" cy="5272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2025: 34%</a:t>
          </a:r>
          <a:endParaRPr lang="en-GB" sz="1000" kern="1200" dirty="0"/>
        </a:p>
      </dsp:txBody>
      <dsp:txXfrm>
        <a:off x="1981901" y="526671"/>
        <a:ext cx="376705" cy="376610"/>
      </dsp:txXfrm>
    </dsp:sp>
    <dsp:sp modelId="{FA30A66C-897E-4C67-ACA0-7D22570CCF37}">
      <dsp:nvSpPr>
        <dsp:cNvPr id="0" name=""/>
        <dsp:cNvSpPr/>
      </dsp:nvSpPr>
      <dsp:spPr>
        <a:xfrm rot="2700000">
          <a:off x="1324319" y="432382"/>
          <a:ext cx="564945" cy="56494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39357-D50A-4CA3-822C-A7E0FA4EBDFD}">
      <dsp:nvSpPr>
        <dsp:cNvPr id="0" name=""/>
        <dsp:cNvSpPr/>
      </dsp:nvSpPr>
      <dsp:spPr>
        <a:xfrm>
          <a:off x="1322728" y="451329"/>
          <a:ext cx="527387" cy="5272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2021: </a:t>
          </a:r>
        </a:p>
        <a:p>
          <a:pPr marL="0" lvl="0" indent="0" algn="ctr" defTabSz="444500">
            <a:lnSpc>
              <a:spcPct val="90000"/>
            </a:lnSpc>
            <a:spcBef>
              <a:spcPct val="0"/>
            </a:spcBef>
            <a:spcAft>
              <a:spcPct val="35000"/>
            </a:spcAft>
            <a:buNone/>
          </a:pPr>
          <a:r>
            <a:rPr lang="en-GB" sz="1000" kern="1200" dirty="0"/>
            <a:t>29%</a:t>
          </a:r>
        </a:p>
      </dsp:txBody>
      <dsp:txXfrm>
        <a:off x="1398069" y="526671"/>
        <a:ext cx="376705" cy="376610"/>
      </dsp:txXfrm>
    </dsp:sp>
    <dsp:sp modelId="{BB4ECCC3-4D1C-4869-B422-CC3A13E5623D}">
      <dsp:nvSpPr>
        <dsp:cNvPr id="0" name=""/>
        <dsp:cNvSpPr/>
      </dsp:nvSpPr>
      <dsp:spPr>
        <a:xfrm rot="2700000">
          <a:off x="719995" y="432454"/>
          <a:ext cx="564945" cy="56494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68F58-D448-4CEC-AFF4-090258E48DBD}">
      <dsp:nvSpPr>
        <dsp:cNvPr id="0" name=""/>
        <dsp:cNvSpPr/>
      </dsp:nvSpPr>
      <dsp:spPr>
        <a:xfrm>
          <a:off x="738896" y="451329"/>
          <a:ext cx="527387" cy="5272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2017: </a:t>
          </a:r>
        </a:p>
        <a:p>
          <a:pPr marL="0" lvl="0" indent="0" algn="ctr" defTabSz="444500">
            <a:lnSpc>
              <a:spcPct val="90000"/>
            </a:lnSpc>
            <a:spcBef>
              <a:spcPct val="0"/>
            </a:spcBef>
            <a:spcAft>
              <a:spcPct val="35000"/>
            </a:spcAft>
            <a:buNone/>
          </a:pPr>
          <a:r>
            <a:rPr lang="en-GB" sz="1000" kern="1200"/>
            <a:t>19%</a:t>
          </a:r>
        </a:p>
      </dsp:txBody>
      <dsp:txXfrm>
        <a:off x="814237" y="526671"/>
        <a:ext cx="376705" cy="376610"/>
      </dsp:txXfrm>
    </dsp:sp>
    <dsp:sp modelId="{1F841632-C73C-41CF-8636-57AF792C9C1F}">
      <dsp:nvSpPr>
        <dsp:cNvPr id="0" name=""/>
        <dsp:cNvSpPr/>
      </dsp:nvSpPr>
      <dsp:spPr>
        <a:xfrm rot="2700000">
          <a:off x="136163" y="432454"/>
          <a:ext cx="564945" cy="56494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AFFE3-5980-49FA-993A-7CDB011F5649}">
      <dsp:nvSpPr>
        <dsp:cNvPr id="0" name=""/>
        <dsp:cNvSpPr/>
      </dsp:nvSpPr>
      <dsp:spPr>
        <a:xfrm>
          <a:off x="155064" y="451329"/>
          <a:ext cx="527387" cy="5272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2015:</a:t>
          </a:r>
        </a:p>
        <a:p>
          <a:pPr marL="0" lvl="0" indent="0" algn="ctr" defTabSz="444500">
            <a:lnSpc>
              <a:spcPct val="90000"/>
            </a:lnSpc>
            <a:spcBef>
              <a:spcPct val="0"/>
            </a:spcBef>
            <a:spcAft>
              <a:spcPct val="35000"/>
            </a:spcAft>
            <a:buNone/>
          </a:pPr>
          <a:r>
            <a:rPr lang="en-GB" sz="1000" kern="1200" dirty="0"/>
            <a:t>16%</a:t>
          </a:r>
        </a:p>
      </dsp:txBody>
      <dsp:txXfrm>
        <a:off x="230405" y="526671"/>
        <a:ext cx="376705" cy="3766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735C0-D303-4BF3-9965-1D005BF19806}">
      <dsp:nvSpPr>
        <dsp:cNvPr id="0" name=""/>
        <dsp:cNvSpPr/>
      </dsp:nvSpPr>
      <dsp:spPr>
        <a:xfrm>
          <a:off x="1979593" y="720976"/>
          <a:ext cx="863533" cy="863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C60F2-7FD5-447F-93FD-6765EA1080B8}">
      <dsp:nvSpPr>
        <dsp:cNvPr id="0" name=""/>
        <dsp:cNvSpPr/>
      </dsp:nvSpPr>
      <dsp:spPr>
        <a:xfrm>
          <a:off x="2008265" y="749771"/>
          <a:ext cx="806189" cy="80610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2021: </a:t>
          </a:r>
        </a:p>
        <a:p>
          <a:pPr marL="0" lvl="0" indent="0" algn="ctr" defTabSz="711200">
            <a:lnSpc>
              <a:spcPct val="90000"/>
            </a:lnSpc>
            <a:spcBef>
              <a:spcPct val="0"/>
            </a:spcBef>
            <a:spcAft>
              <a:spcPct val="35000"/>
            </a:spcAft>
            <a:buNone/>
          </a:pPr>
          <a:r>
            <a:rPr lang="en-GB" sz="1600" kern="1200"/>
            <a:t>31%</a:t>
          </a:r>
        </a:p>
      </dsp:txBody>
      <dsp:txXfrm>
        <a:off x="2123515" y="864950"/>
        <a:ext cx="575688" cy="575745"/>
      </dsp:txXfrm>
    </dsp:sp>
    <dsp:sp modelId="{9DF0F132-9205-483D-A2E9-CDBB18167204}">
      <dsp:nvSpPr>
        <dsp:cNvPr id="0" name=""/>
        <dsp:cNvSpPr/>
      </dsp:nvSpPr>
      <dsp:spPr>
        <a:xfrm rot="2700000">
          <a:off x="1088146" y="722020"/>
          <a:ext cx="861453" cy="86145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EF0-5DC5-4FDF-9464-6F540D086192}">
      <dsp:nvSpPr>
        <dsp:cNvPr id="0" name=""/>
        <dsp:cNvSpPr/>
      </dsp:nvSpPr>
      <dsp:spPr>
        <a:xfrm>
          <a:off x="1115778" y="749771"/>
          <a:ext cx="806189" cy="80610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2017: 39%</a:t>
          </a:r>
        </a:p>
      </dsp:txBody>
      <dsp:txXfrm>
        <a:off x="1231028" y="864950"/>
        <a:ext cx="575688" cy="575745"/>
      </dsp:txXfrm>
    </dsp:sp>
    <dsp:sp modelId="{92AC3565-9968-4706-95FD-355639661924}">
      <dsp:nvSpPr>
        <dsp:cNvPr id="0" name=""/>
        <dsp:cNvSpPr/>
      </dsp:nvSpPr>
      <dsp:spPr>
        <a:xfrm rot="2700000">
          <a:off x="195660" y="722020"/>
          <a:ext cx="861453" cy="86145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BF4E8-B3E5-4C8A-BF77-696D1121CD2D}">
      <dsp:nvSpPr>
        <dsp:cNvPr id="0" name=""/>
        <dsp:cNvSpPr/>
      </dsp:nvSpPr>
      <dsp:spPr>
        <a:xfrm>
          <a:off x="223292" y="749771"/>
          <a:ext cx="806189" cy="80610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2015:</a:t>
          </a:r>
        </a:p>
        <a:p>
          <a:pPr marL="0" lvl="0" indent="0" algn="ctr" defTabSz="711200">
            <a:lnSpc>
              <a:spcPct val="90000"/>
            </a:lnSpc>
            <a:spcBef>
              <a:spcPct val="0"/>
            </a:spcBef>
            <a:spcAft>
              <a:spcPct val="35000"/>
            </a:spcAft>
            <a:buNone/>
          </a:pPr>
          <a:r>
            <a:rPr lang="en-GB" sz="1600" kern="1200"/>
            <a:t>58%</a:t>
          </a:r>
        </a:p>
      </dsp:txBody>
      <dsp:txXfrm>
        <a:off x="338542" y="864950"/>
        <a:ext cx="575688" cy="57574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A59DF-4C9A-4852-BADB-311726D255D6}">
      <dsp:nvSpPr>
        <dsp:cNvPr id="0" name=""/>
        <dsp:cNvSpPr/>
      </dsp:nvSpPr>
      <dsp:spPr>
        <a:xfrm>
          <a:off x="2116344" y="624376"/>
          <a:ext cx="923186" cy="9233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B9491-7E5A-4FC1-9DE3-678F9526E66D}">
      <dsp:nvSpPr>
        <dsp:cNvPr id="0" name=""/>
        <dsp:cNvSpPr/>
      </dsp:nvSpPr>
      <dsp:spPr>
        <a:xfrm>
          <a:off x="2146997" y="655160"/>
          <a:ext cx="861881" cy="86178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2021: </a:t>
          </a:r>
        </a:p>
        <a:p>
          <a:pPr marL="0" lvl="0" indent="0" algn="ctr" defTabSz="755650">
            <a:lnSpc>
              <a:spcPct val="90000"/>
            </a:lnSpc>
            <a:spcBef>
              <a:spcPct val="0"/>
            </a:spcBef>
            <a:spcAft>
              <a:spcPct val="35000"/>
            </a:spcAft>
            <a:buNone/>
          </a:pPr>
          <a:r>
            <a:rPr lang="en-GB" sz="1700" kern="1200"/>
            <a:t>14%</a:t>
          </a:r>
        </a:p>
      </dsp:txBody>
      <dsp:txXfrm>
        <a:off x="2270209" y="778296"/>
        <a:ext cx="615457" cy="615517"/>
      </dsp:txXfrm>
    </dsp:sp>
    <dsp:sp modelId="{72AA21D8-4761-45EC-995F-1C03CADC82C6}">
      <dsp:nvSpPr>
        <dsp:cNvPr id="0" name=""/>
        <dsp:cNvSpPr/>
      </dsp:nvSpPr>
      <dsp:spPr>
        <a:xfrm rot="2700000">
          <a:off x="1163316" y="625492"/>
          <a:ext cx="920963" cy="92096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C065A-9AA9-4E6C-A930-1E788069EA45}">
      <dsp:nvSpPr>
        <dsp:cNvPr id="0" name=""/>
        <dsp:cNvSpPr/>
      </dsp:nvSpPr>
      <dsp:spPr>
        <a:xfrm>
          <a:off x="1192857" y="655160"/>
          <a:ext cx="861881" cy="86178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2017: </a:t>
          </a:r>
        </a:p>
        <a:p>
          <a:pPr marL="0" lvl="0" indent="0" algn="ctr" defTabSz="755650">
            <a:lnSpc>
              <a:spcPct val="90000"/>
            </a:lnSpc>
            <a:spcBef>
              <a:spcPct val="0"/>
            </a:spcBef>
            <a:spcAft>
              <a:spcPct val="35000"/>
            </a:spcAft>
            <a:buNone/>
          </a:pPr>
          <a:r>
            <a:rPr lang="en-GB" sz="1700" kern="1200"/>
            <a:t>21%</a:t>
          </a:r>
        </a:p>
      </dsp:txBody>
      <dsp:txXfrm>
        <a:off x="1316069" y="778296"/>
        <a:ext cx="615457" cy="615517"/>
      </dsp:txXfrm>
    </dsp:sp>
    <dsp:sp modelId="{12D1E8E6-0208-4180-AA4A-DBB15992A8DF}">
      <dsp:nvSpPr>
        <dsp:cNvPr id="0" name=""/>
        <dsp:cNvSpPr/>
      </dsp:nvSpPr>
      <dsp:spPr>
        <a:xfrm rot="2700000">
          <a:off x="209176" y="625492"/>
          <a:ext cx="920963" cy="92096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840918-79CD-4B12-855E-C7799C5AA1FC}">
      <dsp:nvSpPr>
        <dsp:cNvPr id="0" name=""/>
        <dsp:cNvSpPr/>
      </dsp:nvSpPr>
      <dsp:spPr>
        <a:xfrm>
          <a:off x="238717" y="655160"/>
          <a:ext cx="861881" cy="86178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2015: </a:t>
          </a:r>
        </a:p>
        <a:p>
          <a:pPr marL="0" lvl="0" indent="0" algn="ctr" defTabSz="755650">
            <a:lnSpc>
              <a:spcPct val="90000"/>
            </a:lnSpc>
            <a:spcBef>
              <a:spcPct val="0"/>
            </a:spcBef>
            <a:spcAft>
              <a:spcPct val="35000"/>
            </a:spcAft>
            <a:buNone/>
          </a:pPr>
          <a:r>
            <a:rPr lang="en-GB" sz="1700" kern="1200"/>
            <a:t>43%</a:t>
          </a:r>
        </a:p>
      </dsp:txBody>
      <dsp:txXfrm>
        <a:off x="361929" y="778296"/>
        <a:ext cx="615457" cy="615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3202C-F601-4992-8142-6B3C3C0A2B82}">
      <dsp:nvSpPr>
        <dsp:cNvPr id="0" name=""/>
        <dsp:cNvSpPr/>
      </dsp:nvSpPr>
      <dsp:spPr>
        <a:xfrm>
          <a:off x="2247982" y="1256"/>
          <a:ext cx="1172078" cy="1172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Weight based stigma </a:t>
          </a:r>
        </a:p>
      </dsp:txBody>
      <dsp:txXfrm>
        <a:off x="2419629" y="172903"/>
        <a:ext cx="828784" cy="828784"/>
      </dsp:txXfrm>
    </dsp:sp>
    <dsp:sp modelId="{C5FC7824-41D0-4F8A-973C-EDE8447D9987}">
      <dsp:nvSpPr>
        <dsp:cNvPr id="0" name=""/>
        <dsp:cNvSpPr/>
      </dsp:nvSpPr>
      <dsp:spPr>
        <a:xfrm rot="2533416">
          <a:off x="3328609" y="993147"/>
          <a:ext cx="341168" cy="395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341887" y="1037871"/>
        <a:ext cx="238818" cy="237346"/>
      </dsp:txXfrm>
    </dsp:sp>
    <dsp:sp modelId="{150DEDCA-4BBA-4FE3-9365-EA6207AC7105}">
      <dsp:nvSpPr>
        <dsp:cNvPr id="0" name=""/>
        <dsp:cNvSpPr/>
      </dsp:nvSpPr>
      <dsp:spPr>
        <a:xfrm>
          <a:off x="3592626" y="1221515"/>
          <a:ext cx="1172078" cy="1172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Stress</a:t>
          </a:r>
        </a:p>
      </dsp:txBody>
      <dsp:txXfrm>
        <a:off x="3764273" y="1393162"/>
        <a:ext cx="828784" cy="828784"/>
      </dsp:txXfrm>
    </dsp:sp>
    <dsp:sp modelId="{E4FC13E0-0CA3-45E4-9652-FA9C247FD64E}">
      <dsp:nvSpPr>
        <dsp:cNvPr id="0" name=""/>
        <dsp:cNvSpPr/>
      </dsp:nvSpPr>
      <dsp:spPr>
        <a:xfrm rot="8199422">
          <a:off x="3334363" y="2237314"/>
          <a:ext cx="358727" cy="395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427305" y="2279496"/>
        <a:ext cx="251109" cy="237346"/>
      </dsp:txXfrm>
    </dsp:sp>
    <dsp:sp modelId="{9B4E3C14-45D5-4C04-8EF2-F310431C07FB}">
      <dsp:nvSpPr>
        <dsp:cNvPr id="0" name=""/>
        <dsp:cNvSpPr/>
      </dsp:nvSpPr>
      <dsp:spPr>
        <a:xfrm>
          <a:off x="2247982" y="2490549"/>
          <a:ext cx="1172078" cy="1172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Increased eating </a:t>
          </a:r>
        </a:p>
        <a:p>
          <a:pPr marL="0" lvl="0" indent="0" algn="ctr" defTabSz="577850">
            <a:lnSpc>
              <a:spcPct val="90000"/>
            </a:lnSpc>
            <a:spcBef>
              <a:spcPct val="0"/>
            </a:spcBef>
            <a:spcAft>
              <a:spcPct val="35000"/>
            </a:spcAft>
            <a:buNone/>
          </a:pPr>
          <a:r>
            <a:rPr lang="en-GB" sz="1300" kern="1200"/>
            <a:t>Increased cortisol </a:t>
          </a:r>
        </a:p>
      </dsp:txBody>
      <dsp:txXfrm>
        <a:off x="2419629" y="2662196"/>
        <a:ext cx="828784" cy="828784"/>
      </dsp:txXfrm>
    </dsp:sp>
    <dsp:sp modelId="{F5D60E3B-7FF3-4825-88CA-E96399F32BCA}">
      <dsp:nvSpPr>
        <dsp:cNvPr id="0" name=""/>
        <dsp:cNvSpPr/>
      </dsp:nvSpPr>
      <dsp:spPr>
        <a:xfrm rot="13500000">
          <a:off x="2062085" y="2262714"/>
          <a:ext cx="311702" cy="395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141902" y="2374890"/>
        <a:ext cx="218191" cy="237346"/>
      </dsp:txXfrm>
    </dsp:sp>
    <dsp:sp modelId="{C277A8E4-C67E-49FA-981D-3B95581ADB6F}">
      <dsp:nvSpPr>
        <dsp:cNvPr id="0" name=""/>
        <dsp:cNvSpPr/>
      </dsp:nvSpPr>
      <dsp:spPr>
        <a:xfrm>
          <a:off x="1003336" y="1245902"/>
          <a:ext cx="1172078" cy="1172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Weight gain </a:t>
          </a:r>
        </a:p>
      </dsp:txBody>
      <dsp:txXfrm>
        <a:off x="1174983" y="1417549"/>
        <a:ext cx="828784" cy="828784"/>
      </dsp:txXfrm>
    </dsp:sp>
    <dsp:sp modelId="{CED20A56-4B57-4696-9D2F-BB24C07A2525}">
      <dsp:nvSpPr>
        <dsp:cNvPr id="0" name=""/>
        <dsp:cNvSpPr/>
      </dsp:nvSpPr>
      <dsp:spPr>
        <a:xfrm rot="18900000">
          <a:off x="2049609" y="1018068"/>
          <a:ext cx="311702" cy="395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063303" y="1130244"/>
        <a:ext cx="218191" cy="2373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20F5D-88C3-4AFA-AEBC-8C9C2A0A5CFE}">
      <dsp:nvSpPr>
        <dsp:cNvPr id="0" name=""/>
        <dsp:cNvSpPr/>
      </dsp:nvSpPr>
      <dsp:spPr>
        <a:xfrm>
          <a:off x="0" y="3730351"/>
          <a:ext cx="8128000" cy="1616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sz="1200" kern="1200"/>
            <a:t>Impact</a:t>
          </a:r>
          <a:r>
            <a:rPr lang="en-GB" sz="3600" kern="1200"/>
            <a:t> </a:t>
          </a:r>
        </a:p>
      </dsp:txBody>
      <dsp:txXfrm>
        <a:off x="0" y="3730351"/>
        <a:ext cx="8128000" cy="872664"/>
      </dsp:txXfrm>
    </dsp:sp>
    <dsp:sp modelId="{6B01C80C-472F-4FDB-A100-CFD879F60E51}">
      <dsp:nvSpPr>
        <dsp:cNvPr id="0" name=""/>
        <dsp:cNvSpPr/>
      </dsp:nvSpPr>
      <dsp:spPr>
        <a:xfrm>
          <a:off x="0" y="4516568"/>
          <a:ext cx="2554429" cy="8636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t" anchorCtr="0">
          <a:noAutofit/>
        </a:bodyPr>
        <a:lstStyle/>
        <a:p>
          <a:pPr marL="0" lvl="0" indent="0" algn="ctr" defTabSz="311150">
            <a:lnSpc>
              <a:spcPct val="90000"/>
            </a:lnSpc>
            <a:spcBef>
              <a:spcPct val="0"/>
            </a:spcBef>
            <a:spcAft>
              <a:spcPct val="35000"/>
            </a:spcAft>
            <a:buNone/>
          </a:pPr>
          <a:r>
            <a:rPr lang="en-GB" sz="700" b="1" kern="1200"/>
            <a:t>Start Well </a:t>
          </a:r>
        </a:p>
        <a:p>
          <a:pPr marL="0" lvl="0" indent="0" algn="l" defTabSz="311150">
            <a:lnSpc>
              <a:spcPct val="90000"/>
            </a:lnSpc>
            <a:spcBef>
              <a:spcPct val="0"/>
            </a:spcBef>
            <a:spcAft>
              <a:spcPct val="35000"/>
            </a:spcAft>
            <a:buNone/>
          </a:pPr>
          <a:endParaRPr lang="en-GB" sz="800" b="0" kern="1200"/>
        </a:p>
        <a:p>
          <a:pPr marL="0" lvl="0" indent="0" algn="l" defTabSz="311150">
            <a:lnSpc>
              <a:spcPct val="90000"/>
            </a:lnSpc>
            <a:spcBef>
              <a:spcPct val="0"/>
            </a:spcBef>
            <a:spcAft>
              <a:spcPct val="35000"/>
            </a:spcAft>
            <a:buNone/>
          </a:pPr>
          <a:r>
            <a:rPr lang="en-GB" sz="700" b="0" kern="1200"/>
            <a:t>Children and young people achieve their potential at school </a:t>
          </a:r>
        </a:p>
        <a:p>
          <a:pPr marL="0" lvl="0" indent="0" algn="l" defTabSz="311150">
            <a:lnSpc>
              <a:spcPct val="90000"/>
            </a:lnSpc>
            <a:spcBef>
              <a:spcPct val="0"/>
            </a:spcBef>
            <a:spcAft>
              <a:spcPct val="35000"/>
            </a:spcAft>
            <a:buNone/>
          </a:pPr>
          <a:r>
            <a:rPr lang="en-GB" sz="700" b="0" kern="1200"/>
            <a:t>Children and young people are happy, healthy and resilient. </a:t>
          </a:r>
        </a:p>
        <a:p>
          <a:pPr marL="0" lvl="0" indent="0" algn="l" defTabSz="311150">
            <a:lnSpc>
              <a:spcPct val="90000"/>
            </a:lnSpc>
            <a:spcBef>
              <a:spcPct val="0"/>
            </a:spcBef>
            <a:spcAft>
              <a:spcPct val="35000"/>
            </a:spcAft>
            <a:buNone/>
          </a:pPr>
          <a:r>
            <a:rPr lang="en-GB" sz="700" b="0" kern="1200"/>
            <a:t>Children and young people are a healthy weight </a:t>
          </a:r>
        </a:p>
      </dsp:txBody>
      <dsp:txXfrm>
        <a:off x="0" y="4516568"/>
        <a:ext cx="2554429" cy="863607"/>
      </dsp:txXfrm>
    </dsp:sp>
    <dsp:sp modelId="{2397B152-8032-4F7D-8684-FA9A129CBFDF}">
      <dsp:nvSpPr>
        <dsp:cNvPr id="0" name=""/>
        <dsp:cNvSpPr/>
      </dsp:nvSpPr>
      <dsp:spPr>
        <a:xfrm>
          <a:off x="2548772" y="4538469"/>
          <a:ext cx="2786062" cy="10091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b="1" kern="1200"/>
            <a:t>Live Well </a:t>
          </a:r>
        </a:p>
        <a:p>
          <a:pPr marL="0" lvl="0" indent="0" algn="l" defTabSz="355600">
            <a:lnSpc>
              <a:spcPct val="90000"/>
            </a:lnSpc>
            <a:spcBef>
              <a:spcPct val="0"/>
            </a:spcBef>
            <a:spcAft>
              <a:spcPct val="35000"/>
            </a:spcAft>
            <a:buNone/>
          </a:pPr>
          <a:endParaRPr lang="en-GB" sz="800" b="0" kern="1200"/>
        </a:p>
        <a:p>
          <a:pPr marL="0" lvl="0" indent="0" algn="l" defTabSz="355600">
            <a:lnSpc>
              <a:spcPct val="90000"/>
            </a:lnSpc>
            <a:spcBef>
              <a:spcPct val="0"/>
            </a:spcBef>
            <a:spcAft>
              <a:spcPct val="35000"/>
            </a:spcAft>
            <a:buNone/>
          </a:pPr>
          <a:r>
            <a:rPr lang="en-GB" sz="800" b="0" kern="1200"/>
            <a:t>Residents are a healthy weight </a:t>
          </a:r>
        </a:p>
        <a:p>
          <a:pPr marL="0" lvl="0" indent="0" algn="l" defTabSz="355600">
            <a:lnSpc>
              <a:spcPct val="90000"/>
            </a:lnSpc>
            <a:spcBef>
              <a:spcPct val="0"/>
            </a:spcBef>
            <a:spcAft>
              <a:spcPct val="35000"/>
            </a:spcAft>
            <a:buNone/>
          </a:pPr>
          <a:r>
            <a:rPr lang="en-GB" sz="800" b="0" kern="1200"/>
            <a:t>Long term conditions are prevented, or well managed </a:t>
          </a:r>
        </a:p>
        <a:p>
          <a:pPr marL="0" lvl="0" indent="0" algn="l" defTabSz="355600">
            <a:lnSpc>
              <a:spcPct val="90000"/>
            </a:lnSpc>
            <a:spcBef>
              <a:spcPct val="0"/>
            </a:spcBef>
            <a:spcAft>
              <a:spcPct val="35000"/>
            </a:spcAft>
            <a:buNone/>
          </a:pPr>
          <a:r>
            <a:rPr lang="en-GB" sz="800" b="0" kern="1200"/>
            <a:t>Residents experience good mental health </a:t>
          </a:r>
        </a:p>
        <a:p>
          <a:pPr marL="0" lvl="0" indent="0" algn="l" defTabSz="355600">
            <a:lnSpc>
              <a:spcPct val="90000"/>
            </a:lnSpc>
            <a:spcBef>
              <a:spcPct val="0"/>
            </a:spcBef>
            <a:spcAft>
              <a:spcPct val="35000"/>
            </a:spcAft>
            <a:buNone/>
          </a:pPr>
          <a:r>
            <a:rPr lang="en-GB" sz="800" b="0" kern="1200"/>
            <a:t>Communities are socially connected</a:t>
          </a:r>
        </a:p>
      </dsp:txBody>
      <dsp:txXfrm>
        <a:off x="2548772" y="4538469"/>
        <a:ext cx="2786062" cy="1009104"/>
      </dsp:txXfrm>
    </dsp:sp>
    <dsp:sp modelId="{1D89D8D5-2A86-4F2E-986A-5DC2F1EC9043}">
      <dsp:nvSpPr>
        <dsp:cNvPr id="0" name=""/>
        <dsp:cNvSpPr/>
      </dsp:nvSpPr>
      <dsp:spPr>
        <a:xfrm>
          <a:off x="5341937" y="4532790"/>
          <a:ext cx="2786062" cy="10204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b="1" kern="1200"/>
            <a:t>Age Well</a:t>
          </a:r>
        </a:p>
        <a:p>
          <a:pPr marL="0" lvl="0" indent="0" algn="l" defTabSz="355600">
            <a:lnSpc>
              <a:spcPct val="90000"/>
            </a:lnSpc>
            <a:spcBef>
              <a:spcPct val="0"/>
            </a:spcBef>
            <a:spcAft>
              <a:spcPct val="35000"/>
            </a:spcAft>
            <a:buNone/>
          </a:pPr>
          <a:endParaRPr lang="en-GB" sz="800" b="0" kern="1200"/>
        </a:p>
        <a:p>
          <a:pPr marL="0" lvl="0" indent="0" algn="l" defTabSz="355600">
            <a:lnSpc>
              <a:spcPct val="90000"/>
            </a:lnSpc>
            <a:spcBef>
              <a:spcPct val="0"/>
            </a:spcBef>
            <a:spcAft>
              <a:spcPct val="35000"/>
            </a:spcAft>
            <a:buNone/>
          </a:pPr>
          <a:r>
            <a:rPr lang="en-GB" sz="800" b="0" kern="1200"/>
            <a:t>Older adults live independently in their own homes as long as possible </a:t>
          </a:r>
        </a:p>
        <a:p>
          <a:pPr marL="0" lvl="0" indent="0" algn="l" defTabSz="355600">
            <a:lnSpc>
              <a:spcPct val="90000"/>
            </a:lnSpc>
            <a:spcBef>
              <a:spcPct val="0"/>
            </a:spcBef>
            <a:spcAft>
              <a:spcPct val="35000"/>
            </a:spcAft>
            <a:buNone/>
          </a:pPr>
          <a:r>
            <a:rPr lang="en-GB" sz="800" b="0" kern="1200"/>
            <a:t>Rates of hospital admissions due to inactivity are low </a:t>
          </a:r>
        </a:p>
        <a:p>
          <a:pPr marL="0" lvl="0" indent="0" algn="l" defTabSz="355600">
            <a:lnSpc>
              <a:spcPct val="90000"/>
            </a:lnSpc>
            <a:spcBef>
              <a:spcPct val="0"/>
            </a:spcBef>
            <a:spcAft>
              <a:spcPct val="35000"/>
            </a:spcAft>
            <a:buNone/>
          </a:pPr>
          <a:r>
            <a:rPr lang="en-GB" sz="800" b="0" kern="1200"/>
            <a:t>Residents experience good quality of life </a:t>
          </a:r>
        </a:p>
        <a:p>
          <a:pPr marL="0" lvl="0" indent="0" algn="l" defTabSz="355600">
            <a:lnSpc>
              <a:spcPct val="90000"/>
            </a:lnSpc>
            <a:spcBef>
              <a:spcPct val="0"/>
            </a:spcBef>
            <a:spcAft>
              <a:spcPct val="35000"/>
            </a:spcAft>
            <a:buNone/>
          </a:pPr>
          <a:r>
            <a:rPr lang="en-GB" sz="800" b="0" kern="1200"/>
            <a:t>Reduced health and social care costs  </a:t>
          </a:r>
        </a:p>
      </dsp:txBody>
      <dsp:txXfrm>
        <a:off x="5341937" y="4532790"/>
        <a:ext cx="2786062" cy="1020462"/>
      </dsp:txXfrm>
    </dsp:sp>
    <dsp:sp modelId="{8C7429E8-437C-4C74-9455-32E2469E3392}">
      <dsp:nvSpPr>
        <dsp:cNvPr id="0" name=""/>
        <dsp:cNvSpPr/>
      </dsp:nvSpPr>
      <dsp:spPr>
        <a:xfrm rot="10800000">
          <a:off x="0" y="3067356"/>
          <a:ext cx="8128000" cy="69318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Islington’s least active residents are more active, more often </a:t>
          </a:r>
        </a:p>
      </dsp:txBody>
      <dsp:txXfrm rot="10800000">
        <a:off x="0" y="3067356"/>
        <a:ext cx="8128000" cy="450408"/>
      </dsp:txXfrm>
    </dsp:sp>
    <dsp:sp modelId="{87F53A85-3E86-406C-A473-9FBAAB6DCF26}">
      <dsp:nvSpPr>
        <dsp:cNvPr id="0" name=""/>
        <dsp:cNvSpPr/>
      </dsp:nvSpPr>
      <dsp:spPr>
        <a:xfrm rot="10800000">
          <a:off x="0" y="0"/>
          <a:ext cx="8128000" cy="309497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Outcomes</a:t>
          </a:r>
          <a:r>
            <a:rPr lang="en-GB" sz="2000" kern="1200"/>
            <a:t> </a:t>
          </a:r>
        </a:p>
      </dsp:txBody>
      <dsp:txXfrm rot="-10800000">
        <a:off x="0" y="0"/>
        <a:ext cx="8128000" cy="1086334"/>
      </dsp:txXfrm>
    </dsp:sp>
    <dsp:sp modelId="{BACD9E4C-AA2A-48BE-BD49-A9027126DDC9}">
      <dsp:nvSpPr>
        <dsp:cNvPr id="0" name=""/>
        <dsp:cNvSpPr/>
      </dsp:nvSpPr>
      <dsp:spPr>
        <a:xfrm>
          <a:off x="21400" y="822011"/>
          <a:ext cx="2080689" cy="12003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b="1" kern="1200"/>
            <a:t>Active Communities </a:t>
          </a:r>
        </a:p>
        <a:p>
          <a:pPr marL="0" lvl="0" indent="0" algn="l" defTabSz="355600">
            <a:lnSpc>
              <a:spcPct val="90000"/>
            </a:lnSpc>
            <a:spcBef>
              <a:spcPct val="0"/>
            </a:spcBef>
            <a:spcAft>
              <a:spcPct val="35000"/>
            </a:spcAft>
            <a:buNone/>
          </a:pPr>
          <a:r>
            <a:rPr lang="en-GB" sz="800" b="0" kern="1200"/>
            <a:t>- Groups who are traditionally less active meet physical activity guidelines.</a:t>
          </a:r>
        </a:p>
        <a:p>
          <a:pPr marL="0" lvl="0" indent="0" algn="l" defTabSz="355600">
            <a:lnSpc>
              <a:spcPct val="90000"/>
            </a:lnSpc>
            <a:spcBef>
              <a:spcPct val="0"/>
            </a:spcBef>
            <a:spcAft>
              <a:spcPct val="35000"/>
            </a:spcAft>
            <a:buNone/>
          </a:pPr>
          <a:r>
            <a:rPr lang="en-GB" sz="800" b="0" kern="1200"/>
            <a:t>- Residents find work in the physical activity sector.</a:t>
          </a:r>
        </a:p>
      </dsp:txBody>
      <dsp:txXfrm>
        <a:off x="21400" y="822011"/>
        <a:ext cx="2080689" cy="1200331"/>
      </dsp:txXfrm>
    </dsp:sp>
    <dsp:sp modelId="{2F32F33D-BD21-4607-9303-112FE24DA010}">
      <dsp:nvSpPr>
        <dsp:cNvPr id="0" name=""/>
        <dsp:cNvSpPr/>
      </dsp:nvSpPr>
      <dsp:spPr>
        <a:xfrm>
          <a:off x="2122412" y="824903"/>
          <a:ext cx="1994296" cy="11983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b="1" kern="1200"/>
            <a:t>Active facilities</a:t>
          </a:r>
        </a:p>
        <a:p>
          <a:pPr marL="0" lvl="0" indent="0" algn="l" defTabSz="355600">
            <a:lnSpc>
              <a:spcPct val="90000"/>
            </a:lnSpc>
            <a:spcBef>
              <a:spcPct val="0"/>
            </a:spcBef>
            <a:spcAft>
              <a:spcPct val="35000"/>
            </a:spcAft>
            <a:buFont typeface="Arial" panose="020B0604020202020204" pitchFamily="34" charset="0"/>
            <a:buNone/>
          </a:pPr>
          <a:r>
            <a:rPr lang="en-GB" sz="800" kern="1200"/>
            <a:t>- Leisure centres and facilities are used more by local children, young people and adults from target groups </a:t>
          </a:r>
        </a:p>
        <a:p>
          <a:pPr marL="0" lvl="0" indent="0" algn="l" defTabSz="355600">
            <a:lnSpc>
              <a:spcPct val="90000"/>
            </a:lnSpc>
            <a:spcBef>
              <a:spcPct val="0"/>
            </a:spcBef>
            <a:spcAft>
              <a:spcPct val="35000"/>
            </a:spcAft>
            <a:buFont typeface="Arial" panose="020B0604020202020204" pitchFamily="34" charset="0"/>
            <a:buNone/>
          </a:pPr>
          <a:r>
            <a:rPr lang="en-GB" sz="800" kern="1200"/>
            <a:t>- Residents are able to access a range of quality community-based facilities.</a:t>
          </a:r>
        </a:p>
      </dsp:txBody>
      <dsp:txXfrm>
        <a:off x="2122412" y="824903"/>
        <a:ext cx="1994296" cy="1198304"/>
      </dsp:txXfrm>
    </dsp:sp>
    <dsp:sp modelId="{94A5CA56-8619-40A8-92F2-FCF32CE16E83}">
      <dsp:nvSpPr>
        <dsp:cNvPr id="0" name=""/>
        <dsp:cNvSpPr/>
      </dsp:nvSpPr>
      <dsp:spPr>
        <a:xfrm>
          <a:off x="4124227" y="825810"/>
          <a:ext cx="1994296" cy="11983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b="1" kern="1200"/>
            <a:t>Active Environments</a:t>
          </a:r>
        </a:p>
        <a:p>
          <a:pPr marL="0" lvl="0" indent="0" algn="l" defTabSz="355600">
            <a:lnSpc>
              <a:spcPct val="90000"/>
            </a:lnSpc>
            <a:spcBef>
              <a:spcPct val="0"/>
            </a:spcBef>
            <a:spcAft>
              <a:spcPct val="35000"/>
            </a:spcAft>
            <a:buFont typeface="Arial" panose="020B0604020202020204" pitchFamily="34" charset="0"/>
            <a:buNone/>
          </a:pPr>
          <a:r>
            <a:rPr lang="en-GB" sz="800" b="0" kern="1200"/>
            <a:t>- More residents travel around the borough by walking or cycling.</a:t>
          </a:r>
        </a:p>
        <a:p>
          <a:pPr marL="0" lvl="0" indent="0" algn="l" defTabSz="355600">
            <a:lnSpc>
              <a:spcPct val="90000"/>
            </a:lnSpc>
            <a:spcBef>
              <a:spcPct val="0"/>
            </a:spcBef>
            <a:spcAft>
              <a:spcPct val="35000"/>
            </a:spcAft>
            <a:buFont typeface="Arial" panose="020B0604020202020204" pitchFamily="34" charset="0"/>
            <a:buNone/>
          </a:pPr>
          <a:r>
            <a:rPr lang="en-GB" sz="800" b="0" kern="1200"/>
            <a:t>- Parks are healthier and greener spaces for all communities.</a:t>
          </a:r>
        </a:p>
        <a:p>
          <a:pPr marL="0" lvl="0" indent="0" algn="l" defTabSz="355600">
            <a:lnSpc>
              <a:spcPct val="90000"/>
            </a:lnSpc>
            <a:spcBef>
              <a:spcPct val="0"/>
            </a:spcBef>
            <a:spcAft>
              <a:spcPct val="35000"/>
            </a:spcAft>
            <a:buFont typeface="Arial" panose="020B0604020202020204" pitchFamily="34" charset="0"/>
            <a:buNone/>
          </a:pPr>
          <a:r>
            <a:rPr lang="en-GB" sz="800" b="0" kern="1200"/>
            <a:t>- Our streets are greener and healthier.</a:t>
          </a:r>
        </a:p>
        <a:p>
          <a:pPr marL="0" lvl="0" indent="0" algn="ctr" defTabSz="355600">
            <a:lnSpc>
              <a:spcPct val="90000"/>
            </a:lnSpc>
            <a:spcBef>
              <a:spcPct val="0"/>
            </a:spcBef>
            <a:spcAft>
              <a:spcPct val="35000"/>
            </a:spcAft>
            <a:buNone/>
          </a:pPr>
          <a:endParaRPr lang="en-GB" sz="800" b="1" kern="1200"/>
        </a:p>
      </dsp:txBody>
      <dsp:txXfrm>
        <a:off x="4124227" y="825810"/>
        <a:ext cx="1994296" cy="1198304"/>
      </dsp:txXfrm>
    </dsp:sp>
    <dsp:sp modelId="{5C0A5AA2-5AC5-4D17-A244-983603AFD2A1}">
      <dsp:nvSpPr>
        <dsp:cNvPr id="0" name=""/>
        <dsp:cNvSpPr/>
      </dsp:nvSpPr>
      <dsp:spPr>
        <a:xfrm>
          <a:off x="6074751" y="817065"/>
          <a:ext cx="2053248" cy="12616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b="1" kern="1200"/>
            <a:t>Active Health and Social Care </a:t>
          </a:r>
        </a:p>
        <a:p>
          <a:pPr marL="0" lvl="0" indent="0" algn="l" defTabSz="355600">
            <a:lnSpc>
              <a:spcPct val="90000"/>
            </a:lnSpc>
            <a:spcBef>
              <a:spcPct val="0"/>
            </a:spcBef>
            <a:spcAft>
              <a:spcPct val="35000"/>
            </a:spcAft>
            <a:buNone/>
          </a:pPr>
          <a:r>
            <a:rPr lang="en-GB" sz="800" kern="1200"/>
            <a:t>- Individuals with long-term conditions or disabilities know how to be active. </a:t>
          </a:r>
        </a:p>
        <a:p>
          <a:pPr marL="0" lvl="0" indent="0" algn="l" defTabSz="355600">
            <a:lnSpc>
              <a:spcPct val="90000"/>
            </a:lnSpc>
            <a:spcBef>
              <a:spcPct val="0"/>
            </a:spcBef>
            <a:spcAft>
              <a:spcPct val="35000"/>
            </a:spcAft>
            <a:buNone/>
          </a:pPr>
          <a:r>
            <a:rPr lang="en-GB" sz="800" kern="1200"/>
            <a:t>- Health and Social care professionals are confident in encouraging patients to be physically active. </a:t>
          </a:r>
        </a:p>
      </dsp:txBody>
      <dsp:txXfrm>
        <a:off x="6074751" y="817065"/>
        <a:ext cx="2053248" cy="126163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E7DB2-77F1-41C6-9CBE-B0CAEC1E2051}">
      <dsp:nvSpPr>
        <dsp:cNvPr id="0" name=""/>
        <dsp:cNvSpPr/>
      </dsp:nvSpPr>
      <dsp:spPr>
        <a:xfrm>
          <a:off x="0" y="0"/>
          <a:ext cx="4380862" cy="1831832"/>
        </a:xfrm>
        <a:prstGeom prst="roundRect">
          <a:avLst>
            <a:gd name="adj" fmla="val 10000"/>
          </a:avLst>
        </a:prstGeom>
        <a:solidFill>
          <a:srgbClr val="B6DFAE"/>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Main causes of early death in Islington </a:t>
          </a:r>
        </a:p>
      </dsp:txBody>
      <dsp:txXfrm>
        <a:off x="0" y="0"/>
        <a:ext cx="4380862" cy="549549"/>
      </dsp:txXfrm>
    </dsp:sp>
    <dsp:sp modelId="{E763DE89-9DA0-42BD-806E-A83DCB6D52B1}">
      <dsp:nvSpPr>
        <dsp:cNvPr id="0" name=""/>
        <dsp:cNvSpPr/>
      </dsp:nvSpPr>
      <dsp:spPr>
        <a:xfrm>
          <a:off x="438086" y="549706"/>
          <a:ext cx="3504689" cy="359881"/>
        </a:xfrm>
        <a:prstGeom prst="roundRect">
          <a:avLst>
            <a:gd name="adj" fmla="val 10000"/>
          </a:avLst>
        </a:prstGeom>
        <a:solidFill>
          <a:schemeClr val="dk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t>Cancer</a:t>
          </a:r>
        </a:p>
      </dsp:txBody>
      <dsp:txXfrm>
        <a:off x="448627" y="560247"/>
        <a:ext cx="3483607" cy="338799"/>
      </dsp:txXfrm>
    </dsp:sp>
    <dsp:sp modelId="{EEE5A591-AD9B-44F4-B833-CD5C58364F86}">
      <dsp:nvSpPr>
        <dsp:cNvPr id="0" name=""/>
        <dsp:cNvSpPr/>
      </dsp:nvSpPr>
      <dsp:spPr>
        <a:xfrm>
          <a:off x="438086" y="964954"/>
          <a:ext cx="3504689" cy="359881"/>
        </a:xfrm>
        <a:prstGeom prst="roundRect">
          <a:avLst>
            <a:gd name="adj" fmla="val 10000"/>
          </a:avLst>
        </a:prstGeom>
        <a:solidFill>
          <a:schemeClr val="dk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t>Respiratory Disease</a:t>
          </a:r>
        </a:p>
      </dsp:txBody>
      <dsp:txXfrm>
        <a:off x="448627" y="975495"/>
        <a:ext cx="3483607" cy="338799"/>
      </dsp:txXfrm>
    </dsp:sp>
    <dsp:sp modelId="{27EF6A3B-8C31-4C73-ABB4-E49E1057ABDB}">
      <dsp:nvSpPr>
        <dsp:cNvPr id="0" name=""/>
        <dsp:cNvSpPr/>
      </dsp:nvSpPr>
      <dsp:spPr>
        <a:xfrm>
          <a:off x="438086" y="1380202"/>
          <a:ext cx="3504689" cy="359881"/>
        </a:xfrm>
        <a:prstGeom prst="roundRect">
          <a:avLst>
            <a:gd name="adj" fmla="val 10000"/>
          </a:avLst>
        </a:prstGeom>
        <a:solidFill>
          <a:schemeClr val="dk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a:rPr>
            <a:t>Cardiovascular</a:t>
          </a:r>
          <a:r>
            <a:rPr lang="en-US" sz="1900" kern="1200"/>
            <a:t> Disease</a:t>
          </a:r>
        </a:p>
      </dsp:txBody>
      <dsp:txXfrm>
        <a:off x="448627" y="1390743"/>
        <a:ext cx="3483607" cy="338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15C9-ACF9-4F6C-A049-A999D9A59DA7}">
      <dsp:nvSpPr>
        <dsp:cNvPr id="0" name=""/>
        <dsp:cNvSpPr/>
      </dsp:nvSpPr>
      <dsp:spPr>
        <a:xfrm>
          <a:off x="1689287" y="219660"/>
          <a:ext cx="581874" cy="5819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30D1A-3F9D-44C3-9EB6-0B5C39EA6545}">
      <dsp:nvSpPr>
        <dsp:cNvPr id="0" name=""/>
        <dsp:cNvSpPr/>
      </dsp:nvSpPr>
      <dsp:spPr>
        <a:xfrm>
          <a:off x="1708607" y="239063"/>
          <a:ext cx="543234" cy="5431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2025</a:t>
          </a:r>
          <a:r>
            <a:rPr lang="en-GB" sz="1100" kern="1200" dirty="0"/>
            <a:t>: </a:t>
          </a:r>
          <a:r>
            <a:rPr lang="en-GB" sz="1100" kern="1200" dirty="0">
              <a:latin typeface="Arial" panose="020B0604020202020204"/>
            </a:rPr>
            <a:t>39</a:t>
          </a:r>
          <a:r>
            <a:rPr lang="en-GB" sz="1100" kern="1200" dirty="0"/>
            <a:t>%</a:t>
          </a:r>
        </a:p>
      </dsp:txBody>
      <dsp:txXfrm>
        <a:off x="1786266" y="316674"/>
        <a:ext cx="387916" cy="387954"/>
      </dsp:txXfrm>
    </dsp:sp>
    <dsp:sp modelId="{403F639C-6300-49A6-B6BE-8008D395B663}">
      <dsp:nvSpPr>
        <dsp:cNvPr id="0" name=""/>
        <dsp:cNvSpPr/>
      </dsp:nvSpPr>
      <dsp:spPr>
        <a:xfrm rot="2700000">
          <a:off x="1088603" y="220363"/>
          <a:ext cx="580473" cy="58047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D5D3-9222-45A6-AC73-8470B62147AD}">
      <dsp:nvSpPr>
        <dsp:cNvPr id="0" name=""/>
        <dsp:cNvSpPr/>
      </dsp:nvSpPr>
      <dsp:spPr>
        <a:xfrm>
          <a:off x="1107223" y="239063"/>
          <a:ext cx="543234" cy="5431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2021</a:t>
          </a:r>
          <a:r>
            <a:rPr lang="en-GB" sz="1100" kern="1200" dirty="0"/>
            <a:t>: </a:t>
          </a:r>
          <a:r>
            <a:rPr lang="en-GB" sz="1100" kern="1200" dirty="0">
              <a:latin typeface="Arial" panose="020B0604020202020204"/>
            </a:rPr>
            <a:t>34</a:t>
          </a:r>
          <a:r>
            <a:rPr lang="en-GB" sz="1100" kern="1200" dirty="0"/>
            <a:t>%</a:t>
          </a:r>
        </a:p>
      </dsp:txBody>
      <dsp:txXfrm>
        <a:off x="1184882" y="316674"/>
        <a:ext cx="387916" cy="387954"/>
      </dsp:txXfrm>
    </dsp:sp>
    <dsp:sp modelId="{38D397A1-4E47-4192-9780-C81B1EE9D48F}">
      <dsp:nvSpPr>
        <dsp:cNvPr id="0" name=""/>
        <dsp:cNvSpPr/>
      </dsp:nvSpPr>
      <dsp:spPr>
        <a:xfrm rot="2700000">
          <a:off x="487219" y="220363"/>
          <a:ext cx="580473" cy="58047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7A7165-BAE6-428D-908E-EFF970B594D4}">
      <dsp:nvSpPr>
        <dsp:cNvPr id="0" name=""/>
        <dsp:cNvSpPr/>
      </dsp:nvSpPr>
      <dsp:spPr>
        <a:xfrm>
          <a:off x="505839" y="239063"/>
          <a:ext cx="543234" cy="54317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2017</a:t>
          </a:r>
          <a:r>
            <a:rPr lang="en-GB" sz="1100" kern="1200" dirty="0"/>
            <a:t>: </a:t>
          </a:r>
          <a:r>
            <a:rPr lang="en-GB" sz="1100" kern="1200" dirty="0">
              <a:latin typeface="Arial" panose="020B0604020202020204"/>
            </a:rPr>
            <a:t>38</a:t>
          </a:r>
          <a:r>
            <a:rPr lang="en-GB" sz="1100" kern="1200" dirty="0"/>
            <a:t>%</a:t>
          </a:r>
        </a:p>
      </dsp:txBody>
      <dsp:txXfrm>
        <a:off x="583498" y="316674"/>
        <a:ext cx="387916" cy="387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15C9-ACF9-4F6C-A049-A999D9A59DA7}">
      <dsp:nvSpPr>
        <dsp:cNvPr id="0" name=""/>
        <dsp:cNvSpPr/>
      </dsp:nvSpPr>
      <dsp:spPr>
        <a:xfrm>
          <a:off x="1689287" y="219660"/>
          <a:ext cx="581874" cy="5819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30D1A-3F9D-44C3-9EB6-0B5C39EA6545}">
      <dsp:nvSpPr>
        <dsp:cNvPr id="0" name=""/>
        <dsp:cNvSpPr/>
      </dsp:nvSpPr>
      <dsp:spPr>
        <a:xfrm>
          <a:off x="1708607" y="239063"/>
          <a:ext cx="543234" cy="5431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2025</a:t>
          </a:r>
          <a:r>
            <a:rPr lang="en-GB" sz="1100" kern="1200" dirty="0"/>
            <a:t>: </a:t>
          </a:r>
          <a:r>
            <a:rPr lang="en-GB" sz="1100" kern="1200" dirty="0">
              <a:latin typeface="Arial" panose="020B0604020202020204"/>
            </a:rPr>
            <a:t>25</a:t>
          </a:r>
          <a:r>
            <a:rPr lang="en-GB" sz="1100" kern="1200" dirty="0"/>
            <a:t>%</a:t>
          </a:r>
        </a:p>
      </dsp:txBody>
      <dsp:txXfrm>
        <a:off x="1786266" y="316674"/>
        <a:ext cx="387916" cy="387954"/>
      </dsp:txXfrm>
    </dsp:sp>
    <dsp:sp modelId="{403F639C-6300-49A6-B6BE-8008D395B663}">
      <dsp:nvSpPr>
        <dsp:cNvPr id="0" name=""/>
        <dsp:cNvSpPr/>
      </dsp:nvSpPr>
      <dsp:spPr>
        <a:xfrm rot="2700000">
          <a:off x="1088603" y="220363"/>
          <a:ext cx="580473" cy="58047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D5D3-9222-45A6-AC73-8470B62147AD}">
      <dsp:nvSpPr>
        <dsp:cNvPr id="0" name=""/>
        <dsp:cNvSpPr/>
      </dsp:nvSpPr>
      <dsp:spPr>
        <a:xfrm>
          <a:off x="1107223" y="239063"/>
          <a:ext cx="543234" cy="5431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2021</a:t>
          </a:r>
          <a:r>
            <a:rPr lang="en-GB" sz="1100" kern="1200" dirty="0"/>
            <a:t>: </a:t>
          </a:r>
          <a:r>
            <a:rPr lang="en-GB" sz="1100" kern="1200" dirty="0">
              <a:latin typeface="Arial" panose="020B0604020202020204"/>
            </a:rPr>
            <a:t>19</a:t>
          </a:r>
          <a:r>
            <a:rPr lang="en-GB" sz="1100" kern="1200" dirty="0"/>
            <a:t>%</a:t>
          </a:r>
        </a:p>
      </dsp:txBody>
      <dsp:txXfrm>
        <a:off x="1184882" y="316674"/>
        <a:ext cx="387916" cy="387954"/>
      </dsp:txXfrm>
    </dsp:sp>
    <dsp:sp modelId="{38D397A1-4E47-4192-9780-C81B1EE9D48F}">
      <dsp:nvSpPr>
        <dsp:cNvPr id="0" name=""/>
        <dsp:cNvSpPr/>
      </dsp:nvSpPr>
      <dsp:spPr>
        <a:xfrm rot="2700000">
          <a:off x="487219" y="220363"/>
          <a:ext cx="580473" cy="58047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7A7165-BAE6-428D-908E-EFF970B594D4}">
      <dsp:nvSpPr>
        <dsp:cNvPr id="0" name=""/>
        <dsp:cNvSpPr/>
      </dsp:nvSpPr>
      <dsp:spPr>
        <a:xfrm>
          <a:off x="505839" y="239063"/>
          <a:ext cx="543234" cy="54317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2017</a:t>
          </a:r>
          <a:r>
            <a:rPr lang="en-GB" sz="1100" kern="1200" dirty="0"/>
            <a:t>: </a:t>
          </a:r>
          <a:r>
            <a:rPr lang="en-GB" sz="1100" kern="1200" dirty="0">
              <a:latin typeface="Arial" panose="020B0604020202020204"/>
            </a:rPr>
            <a:t>23</a:t>
          </a:r>
          <a:r>
            <a:rPr lang="en-GB" sz="1100" kern="1200" dirty="0"/>
            <a:t>%</a:t>
          </a:r>
        </a:p>
      </dsp:txBody>
      <dsp:txXfrm>
        <a:off x="583498" y="316674"/>
        <a:ext cx="387916" cy="387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15C9-ACF9-4F6C-A049-A999D9A59DA7}">
      <dsp:nvSpPr>
        <dsp:cNvPr id="0" name=""/>
        <dsp:cNvSpPr/>
      </dsp:nvSpPr>
      <dsp:spPr>
        <a:xfrm>
          <a:off x="1389018" y="219660"/>
          <a:ext cx="581990" cy="5819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30D1A-3F9D-44C3-9EB6-0B5C39EA6545}">
      <dsp:nvSpPr>
        <dsp:cNvPr id="0" name=""/>
        <dsp:cNvSpPr/>
      </dsp:nvSpPr>
      <dsp:spPr>
        <a:xfrm>
          <a:off x="1408409" y="239063"/>
          <a:ext cx="543079" cy="5431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2025</a:t>
          </a:r>
          <a:r>
            <a:rPr lang="en-GB" sz="1100" kern="1200" dirty="0"/>
            <a:t>: </a:t>
          </a:r>
          <a:r>
            <a:rPr lang="en-GB" sz="1100" kern="1200" dirty="0">
              <a:latin typeface="Arial" panose="020B0604020202020204"/>
            </a:rPr>
            <a:t>60</a:t>
          </a:r>
          <a:r>
            <a:rPr lang="en-GB" sz="1100" kern="1200" dirty="0"/>
            <a:t>%</a:t>
          </a:r>
        </a:p>
      </dsp:txBody>
      <dsp:txXfrm>
        <a:off x="1486102" y="316674"/>
        <a:ext cx="387950" cy="387954"/>
      </dsp:txXfrm>
    </dsp:sp>
    <dsp:sp modelId="{403F639C-6300-49A6-B6BE-8008D395B663}">
      <dsp:nvSpPr>
        <dsp:cNvPr id="0" name=""/>
        <dsp:cNvSpPr/>
      </dsp:nvSpPr>
      <dsp:spPr>
        <a:xfrm rot="2700000">
          <a:off x="787691" y="219595"/>
          <a:ext cx="582010" cy="582010"/>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D5D3-9222-45A6-AC73-8470B62147AD}">
      <dsp:nvSpPr>
        <dsp:cNvPr id="0" name=""/>
        <dsp:cNvSpPr/>
      </dsp:nvSpPr>
      <dsp:spPr>
        <a:xfrm>
          <a:off x="807156" y="239063"/>
          <a:ext cx="543079" cy="5431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2021</a:t>
          </a:r>
          <a:r>
            <a:rPr lang="en-GB" sz="1100" kern="1200" dirty="0"/>
            <a:t>: </a:t>
          </a:r>
          <a:r>
            <a:rPr lang="en-GB" sz="1100" kern="1200" dirty="0">
              <a:latin typeface="Arial" panose="020B0604020202020204"/>
            </a:rPr>
            <a:t>62</a:t>
          </a:r>
          <a:r>
            <a:rPr lang="en-GB" sz="1100" kern="1200" dirty="0"/>
            <a:t>%</a:t>
          </a:r>
        </a:p>
      </dsp:txBody>
      <dsp:txXfrm>
        <a:off x="884720" y="316674"/>
        <a:ext cx="387950" cy="3879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15C9-ACF9-4F6C-A049-A999D9A59DA7}">
      <dsp:nvSpPr>
        <dsp:cNvPr id="0" name=""/>
        <dsp:cNvSpPr/>
      </dsp:nvSpPr>
      <dsp:spPr>
        <a:xfrm>
          <a:off x="1389018" y="219660"/>
          <a:ext cx="581990" cy="5819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30D1A-3F9D-44C3-9EB6-0B5C39EA6545}">
      <dsp:nvSpPr>
        <dsp:cNvPr id="0" name=""/>
        <dsp:cNvSpPr/>
      </dsp:nvSpPr>
      <dsp:spPr>
        <a:xfrm>
          <a:off x="1408409" y="239063"/>
          <a:ext cx="543079" cy="5431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2025</a:t>
          </a:r>
          <a:r>
            <a:rPr lang="en-GB" sz="1100" kern="1200" dirty="0"/>
            <a:t>: </a:t>
          </a:r>
          <a:r>
            <a:rPr lang="en-GB" sz="1100" kern="1200" dirty="0">
              <a:latin typeface="Arial" panose="020B0604020202020204"/>
            </a:rPr>
            <a:t>58</a:t>
          </a:r>
          <a:r>
            <a:rPr lang="en-GB" sz="1100" kern="1200" dirty="0"/>
            <a:t>%</a:t>
          </a:r>
        </a:p>
      </dsp:txBody>
      <dsp:txXfrm>
        <a:off x="1486102" y="316674"/>
        <a:ext cx="387950" cy="387954"/>
      </dsp:txXfrm>
    </dsp:sp>
    <dsp:sp modelId="{403F639C-6300-49A6-B6BE-8008D395B663}">
      <dsp:nvSpPr>
        <dsp:cNvPr id="0" name=""/>
        <dsp:cNvSpPr/>
      </dsp:nvSpPr>
      <dsp:spPr>
        <a:xfrm rot="2700000">
          <a:off x="787691" y="219595"/>
          <a:ext cx="582010" cy="582010"/>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D5D3-9222-45A6-AC73-8470B62147AD}">
      <dsp:nvSpPr>
        <dsp:cNvPr id="0" name=""/>
        <dsp:cNvSpPr/>
      </dsp:nvSpPr>
      <dsp:spPr>
        <a:xfrm>
          <a:off x="807156" y="239063"/>
          <a:ext cx="543079" cy="5431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2021</a:t>
          </a:r>
          <a:r>
            <a:rPr lang="en-GB" sz="1100" kern="1200" dirty="0"/>
            <a:t>: </a:t>
          </a:r>
          <a:r>
            <a:rPr lang="en-GB" sz="1100" kern="1200" dirty="0">
              <a:latin typeface="Arial" panose="020B0604020202020204"/>
            </a:rPr>
            <a:t>54</a:t>
          </a:r>
          <a:r>
            <a:rPr lang="en-GB" sz="1100" kern="1200" dirty="0"/>
            <a:t>%</a:t>
          </a:r>
        </a:p>
      </dsp:txBody>
      <dsp:txXfrm>
        <a:off x="884720" y="316674"/>
        <a:ext cx="387950" cy="3879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15C9-ACF9-4F6C-A049-A999D9A59DA7}">
      <dsp:nvSpPr>
        <dsp:cNvPr id="0" name=""/>
        <dsp:cNvSpPr/>
      </dsp:nvSpPr>
      <dsp:spPr>
        <a:xfrm>
          <a:off x="1389018" y="219660"/>
          <a:ext cx="581990" cy="5819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30D1A-3F9D-44C3-9EB6-0B5C39EA6545}">
      <dsp:nvSpPr>
        <dsp:cNvPr id="0" name=""/>
        <dsp:cNvSpPr/>
      </dsp:nvSpPr>
      <dsp:spPr>
        <a:xfrm>
          <a:off x="1408409" y="239063"/>
          <a:ext cx="543079" cy="5431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2025</a:t>
          </a:r>
          <a:r>
            <a:rPr lang="en-GB" sz="1100" kern="1200" dirty="0"/>
            <a:t>: </a:t>
          </a:r>
          <a:r>
            <a:rPr lang="en-GB" sz="1100" kern="1200" dirty="0">
              <a:latin typeface="Arial" panose="020B0604020202020204"/>
            </a:rPr>
            <a:t>69</a:t>
          </a:r>
          <a:r>
            <a:rPr lang="en-GB" sz="1100" kern="1200" dirty="0"/>
            <a:t>%</a:t>
          </a:r>
        </a:p>
      </dsp:txBody>
      <dsp:txXfrm>
        <a:off x="1486102" y="316674"/>
        <a:ext cx="387950" cy="387954"/>
      </dsp:txXfrm>
    </dsp:sp>
    <dsp:sp modelId="{403F639C-6300-49A6-B6BE-8008D395B663}">
      <dsp:nvSpPr>
        <dsp:cNvPr id="0" name=""/>
        <dsp:cNvSpPr/>
      </dsp:nvSpPr>
      <dsp:spPr>
        <a:xfrm rot="2700000">
          <a:off x="787691" y="219595"/>
          <a:ext cx="582010" cy="582010"/>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D5D3-9222-45A6-AC73-8470B62147AD}">
      <dsp:nvSpPr>
        <dsp:cNvPr id="0" name=""/>
        <dsp:cNvSpPr/>
      </dsp:nvSpPr>
      <dsp:spPr>
        <a:xfrm>
          <a:off x="807156" y="239063"/>
          <a:ext cx="543079" cy="5431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2021</a:t>
          </a:r>
          <a:r>
            <a:rPr lang="en-GB" sz="1100" kern="1200" dirty="0"/>
            <a:t>: </a:t>
          </a:r>
          <a:r>
            <a:rPr lang="en-GB" sz="1100" kern="1200" dirty="0">
              <a:latin typeface="Arial" panose="020B0604020202020204"/>
            </a:rPr>
            <a:t>67</a:t>
          </a:r>
          <a:r>
            <a:rPr lang="en-GB" sz="1100" kern="1200" dirty="0"/>
            <a:t>%</a:t>
          </a:r>
        </a:p>
      </dsp:txBody>
      <dsp:txXfrm>
        <a:off x="884720" y="316674"/>
        <a:ext cx="387950" cy="3879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15C9-ACF9-4F6C-A049-A999D9A59DA7}">
      <dsp:nvSpPr>
        <dsp:cNvPr id="0" name=""/>
        <dsp:cNvSpPr/>
      </dsp:nvSpPr>
      <dsp:spPr>
        <a:xfrm>
          <a:off x="1389018" y="219660"/>
          <a:ext cx="581990" cy="5819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30D1A-3F9D-44C3-9EB6-0B5C39EA6545}">
      <dsp:nvSpPr>
        <dsp:cNvPr id="0" name=""/>
        <dsp:cNvSpPr/>
      </dsp:nvSpPr>
      <dsp:spPr>
        <a:xfrm>
          <a:off x="1408409" y="239063"/>
          <a:ext cx="543079" cy="5431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2025</a:t>
          </a:r>
          <a:r>
            <a:rPr lang="en-GB" sz="1100" kern="1200" dirty="0"/>
            <a:t>: </a:t>
          </a:r>
          <a:r>
            <a:rPr lang="en-GB" sz="1100" kern="1200" dirty="0">
              <a:latin typeface="Arial" panose="020B0604020202020204"/>
            </a:rPr>
            <a:t>55</a:t>
          </a:r>
          <a:r>
            <a:rPr lang="en-GB" sz="1100" kern="1200" dirty="0"/>
            <a:t>%</a:t>
          </a:r>
        </a:p>
      </dsp:txBody>
      <dsp:txXfrm>
        <a:off x="1486102" y="316674"/>
        <a:ext cx="387950" cy="387954"/>
      </dsp:txXfrm>
    </dsp:sp>
    <dsp:sp modelId="{403F639C-6300-49A6-B6BE-8008D395B663}">
      <dsp:nvSpPr>
        <dsp:cNvPr id="0" name=""/>
        <dsp:cNvSpPr/>
      </dsp:nvSpPr>
      <dsp:spPr>
        <a:xfrm rot="2700000">
          <a:off x="787691" y="219595"/>
          <a:ext cx="582010" cy="582010"/>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D5D3-9222-45A6-AC73-8470B62147AD}">
      <dsp:nvSpPr>
        <dsp:cNvPr id="0" name=""/>
        <dsp:cNvSpPr/>
      </dsp:nvSpPr>
      <dsp:spPr>
        <a:xfrm>
          <a:off x="807156" y="239063"/>
          <a:ext cx="543079" cy="5431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a:rPr>
            <a:t>2021</a:t>
          </a:r>
          <a:r>
            <a:rPr lang="en-GB" sz="1100" kern="1200" dirty="0"/>
            <a:t>: </a:t>
          </a:r>
          <a:r>
            <a:rPr lang="en-GB" sz="1100" kern="1200" dirty="0">
              <a:latin typeface="Arial" panose="020B0604020202020204"/>
            </a:rPr>
            <a:t>48</a:t>
          </a:r>
          <a:r>
            <a:rPr lang="en-GB" sz="1100" kern="1200" dirty="0"/>
            <a:t>%</a:t>
          </a:r>
        </a:p>
      </dsp:txBody>
      <dsp:txXfrm>
        <a:off x="884720" y="316674"/>
        <a:ext cx="387950" cy="3879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B291C-AE8E-40E5-B58F-8D18A92C83D2}">
      <dsp:nvSpPr>
        <dsp:cNvPr id="0" name=""/>
        <dsp:cNvSpPr/>
      </dsp:nvSpPr>
      <dsp:spPr>
        <a:xfrm>
          <a:off x="1689287" y="219660"/>
          <a:ext cx="581874" cy="5819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52600-8BC5-46F0-8668-89074314CD5C}">
      <dsp:nvSpPr>
        <dsp:cNvPr id="0" name=""/>
        <dsp:cNvSpPr/>
      </dsp:nvSpPr>
      <dsp:spPr>
        <a:xfrm>
          <a:off x="1708607" y="239063"/>
          <a:ext cx="543234" cy="54317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Arial" panose="020B0604020202020204"/>
            </a:rPr>
            <a:t>2025: 63%</a:t>
          </a:r>
        </a:p>
      </dsp:txBody>
      <dsp:txXfrm>
        <a:off x="1786266" y="316674"/>
        <a:ext cx="387916" cy="387954"/>
      </dsp:txXfrm>
    </dsp:sp>
    <dsp:sp modelId="{265B15C9-ACF9-4F6C-A049-A999D9A59DA7}">
      <dsp:nvSpPr>
        <dsp:cNvPr id="0" name=""/>
        <dsp:cNvSpPr/>
      </dsp:nvSpPr>
      <dsp:spPr>
        <a:xfrm rot="2700000">
          <a:off x="1088603" y="220363"/>
          <a:ext cx="580473" cy="58047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30D1A-3F9D-44C3-9EB6-0B5C39EA6545}">
      <dsp:nvSpPr>
        <dsp:cNvPr id="0" name=""/>
        <dsp:cNvSpPr/>
      </dsp:nvSpPr>
      <dsp:spPr>
        <a:xfrm>
          <a:off x="1107223" y="239063"/>
          <a:ext cx="543234" cy="54317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2021: 67%</a:t>
          </a:r>
        </a:p>
      </dsp:txBody>
      <dsp:txXfrm>
        <a:off x="1184882" y="316674"/>
        <a:ext cx="387916" cy="387954"/>
      </dsp:txXfrm>
    </dsp:sp>
    <dsp:sp modelId="{403F639C-6300-49A6-B6BE-8008D395B663}">
      <dsp:nvSpPr>
        <dsp:cNvPr id="0" name=""/>
        <dsp:cNvSpPr/>
      </dsp:nvSpPr>
      <dsp:spPr>
        <a:xfrm rot="2700000">
          <a:off x="487219" y="220363"/>
          <a:ext cx="580473" cy="580473"/>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D5D3-9222-45A6-AC73-8470B62147AD}">
      <dsp:nvSpPr>
        <dsp:cNvPr id="0" name=""/>
        <dsp:cNvSpPr/>
      </dsp:nvSpPr>
      <dsp:spPr>
        <a:xfrm>
          <a:off x="505839" y="239063"/>
          <a:ext cx="543234" cy="54317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2017: 48%</a:t>
          </a:r>
        </a:p>
      </dsp:txBody>
      <dsp:txXfrm>
        <a:off x="583498" y="316674"/>
        <a:ext cx="387916" cy="3879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64765D-5F1B-D011-5D9B-9274FC14B2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8226905-E0AE-C422-32E8-831EB4AD61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B13820-3237-418D-9286-B3998C74F3B7}" type="datetimeFigureOut">
              <a:rPr lang="en-GB" smtClean="0"/>
              <a:t>14/01/2026</a:t>
            </a:fld>
            <a:endParaRPr lang="en-GB"/>
          </a:p>
        </p:txBody>
      </p:sp>
      <p:sp>
        <p:nvSpPr>
          <p:cNvPr id="4" name="Footer Placeholder 3">
            <a:extLst>
              <a:ext uri="{FF2B5EF4-FFF2-40B4-BE49-F238E27FC236}">
                <a16:creationId xmlns:a16="http://schemas.microsoft.com/office/drawing/2014/main" id="{04092599-C1DB-D53A-5D1A-6C4254B66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82DDAD-247D-A530-2986-B0F1E7038E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F15491-7C93-4D82-B6FB-302761FE2D44}" type="slidenum">
              <a:rPr lang="en-GB" smtClean="0"/>
              <a:t>‹#›</a:t>
            </a:fld>
            <a:endParaRPr lang="en-GB"/>
          </a:p>
        </p:txBody>
      </p:sp>
    </p:spTree>
    <p:extLst>
      <p:ext uri="{BB962C8B-B14F-4D97-AF65-F5344CB8AC3E}">
        <p14:creationId xmlns:p14="http://schemas.microsoft.com/office/powerpoint/2010/main" val="2408788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D67D7-3BE8-844B-8C96-46711DF7385E}"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ED5E5-2365-134F-A85D-60DE9E71C8DD}" type="slidenum">
              <a:rPr lang="en-US" smtClean="0"/>
              <a:t>‹#›</a:t>
            </a:fld>
            <a:endParaRPr lang="en-US"/>
          </a:p>
        </p:txBody>
      </p:sp>
    </p:spTree>
    <p:extLst>
      <p:ext uri="{BB962C8B-B14F-4D97-AF65-F5344CB8AC3E}">
        <p14:creationId xmlns:p14="http://schemas.microsoft.com/office/powerpoint/2010/main" val="384432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hs.uk/conditions/obesity/treatment/" TargetMode="External"/><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hyperlink" Target="https://assets.publishing.service.gov.uk/government/uploads/system/uploads/attachment_data/file/942476/Maternity_high_impact_area_3_Supporting_healthy_weight_before_and_between_pregnancies_.pdf" TargetMode="External"/><Relationship Id="rId4" Type="http://schemas.openxmlformats.org/officeDocument/2006/relationships/hyperlink" Target="https://www.nhs.uk/healthier-families/activitie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1</a:t>
            </a:fld>
            <a:endParaRPr lang="en-US"/>
          </a:p>
        </p:txBody>
      </p:sp>
    </p:spTree>
    <p:extLst>
      <p:ext uri="{BB962C8B-B14F-4D97-AF65-F5344CB8AC3E}">
        <p14:creationId xmlns:p14="http://schemas.microsoft.com/office/powerpoint/2010/main" val="359146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27</a:t>
            </a:fld>
            <a:endParaRPr lang="en-US"/>
          </a:p>
        </p:txBody>
      </p:sp>
    </p:spTree>
    <p:extLst>
      <p:ext uri="{BB962C8B-B14F-4D97-AF65-F5344CB8AC3E}">
        <p14:creationId xmlns:p14="http://schemas.microsoft.com/office/powerpoint/2010/main" val="101190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39</a:t>
            </a:fld>
            <a:endParaRPr lang="en-US"/>
          </a:p>
        </p:txBody>
      </p:sp>
    </p:spTree>
    <p:extLst>
      <p:ext uri="{BB962C8B-B14F-4D97-AF65-F5344CB8AC3E}">
        <p14:creationId xmlns:p14="http://schemas.microsoft.com/office/powerpoint/2010/main" val="352086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40</a:t>
            </a:fld>
            <a:endParaRPr lang="en-US"/>
          </a:p>
        </p:txBody>
      </p:sp>
    </p:spTree>
    <p:extLst>
      <p:ext uri="{BB962C8B-B14F-4D97-AF65-F5344CB8AC3E}">
        <p14:creationId xmlns:p14="http://schemas.microsoft.com/office/powerpoint/2010/main" val="602816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41</a:t>
            </a:fld>
            <a:endParaRPr lang="en-US"/>
          </a:p>
        </p:txBody>
      </p:sp>
    </p:spTree>
    <p:extLst>
      <p:ext uri="{BB962C8B-B14F-4D97-AF65-F5344CB8AC3E}">
        <p14:creationId xmlns:p14="http://schemas.microsoft.com/office/powerpoint/2010/main" val="3310166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18D67-3B8E-4B24-B83F-EBB822A36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61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46</a:t>
            </a:fld>
            <a:endParaRPr lang="en-US"/>
          </a:p>
        </p:txBody>
      </p:sp>
    </p:spTree>
    <p:extLst>
      <p:ext uri="{BB962C8B-B14F-4D97-AF65-F5344CB8AC3E}">
        <p14:creationId xmlns:p14="http://schemas.microsoft.com/office/powerpoint/2010/main" val="2931209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Copy pasted from APHR </a:t>
            </a:r>
          </a:p>
          <a:p>
            <a:endParaRPr lang="en-GB"/>
          </a:p>
        </p:txBody>
      </p:sp>
      <p:sp>
        <p:nvSpPr>
          <p:cNvPr id="4" name="Slide Number Placeholder 3"/>
          <p:cNvSpPr>
            <a:spLocks noGrp="1"/>
          </p:cNvSpPr>
          <p:nvPr>
            <p:ph type="sldNum" sz="quarter" idx="5"/>
          </p:nvPr>
        </p:nvSpPr>
        <p:spPr/>
        <p:txBody>
          <a:bodyPr/>
          <a:lstStyle/>
          <a:p>
            <a:fld id="{67F01000-6768-43C2-BBD9-CDEDE31A46AC}" type="slidenum">
              <a:rPr lang="en-GB" smtClean="0"/>
              <a:t>48</a:t>
            </a:fld>
            <a:endParaRPr lang="en-GB"/>
          </a:p>
        </p:txBody>
      </p:sp>
    </p:spTree>
    <p:extLst>
      <p:ext uri="{BB962C8B-B14F-4D97-AF65-F5344CB8AC3E}">
        <p14:creationId xmlns:p14="http://schemas.microsoft.com/office/powerpoint/2010/main" val="4106538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643F0-0EB3-20EC-7B8F-4FB4F34F5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3E46C-E555-85B8-A0CD-0C2200CEC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9187A-69E6-6FA2-8D61-40E99A8E65F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27AF0F4-223C-B87C-5C37-E9569A7EBE98}"/>
              </a:ext>
            </a:extLst>
          </p:cNvPr>
          <p:cNvSpPr>
            <a:spLocks noGrp="1"/>
          </p:cNvSpPr>
          <p:nvPr>
            <p:ph type="sldNum" sz="quarter" idx="5"/>
          </p:nvPr>
        </p:nvSpPr>
        <p:spPr/>
        <p:txBody>
          <a:bodyPr/>
          <a:lstStyle/>
          <a:p>
            <a:fld id="{9C9ED5E5-2365-134F-A85D-60DE9E71C8DD}" type="slidenum">
              <a:rPr lang="en-US" smtClean="0"/>
              <a:t>50</a:t>
            </a:fld>
            <a:endParaRPr lang="en-US"/>
          </a:p>
        </p:txBody>
      </p:sp>
    </p:spTree>
    <p:extLst>
      <p:ext uri="{BB962C8B-B14F-4D97-AF65-F5344CB8AC3E}">
        <p14:creationId xmlns:p14="http://schemas.microsoft.com/office/powerpoint/2010/main" val="3188049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51</a:t>
            </a:fld>
            <a:endParaRPr lang="en-US"/>
          </a:p>
        </p:txBody>
      </p:sp>
    </p:spTree>
    <p:extLst>
      <p:ext uri="{BB962C8B-B14F-4D97-AF65-F5344CB8AC3E}">
        <p14:creationId xmlns:p14="http://schemas.microsoft.com/office/powerpoint/2010/main" val="450176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https://www.islington.gov.uk/~/media/sharepoint-lists/public-records/publichealth/information/adviceandinformation/20222023/20230912-islington-children-and-young-people-jsna.pdf</a:t>
            </a:r>
          </a:p>
          <a:p>
            <a:endParaRPr lang="en-GB"/>
          </a:p>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52</a:t>
            </a:fld>
            <a:endParaRPr lang="en-US"/>
          </a:p>
        </p:txBody>
      </p:sp>
    </p:spTree>
    <p:extLst>
      <p:ext uri="{BB962C8B-B14F-4D97-AF65-F5344CB8AC3E}">
        <p14:creationId xmlns:p14="http://schemas.microsoft.com/office/powerpoint/2010/main" val="71377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6</a:t>
            </a:fld>
            <a:endParaRPr lang="en-US"/>
          </a:p>
        </p:txBody>
      </p:sp>
    </p:spTree>
    <p:extLst>
      <p:ext uri="{BB962C8B-B14F-4D97-AF65-F5344CB8AC3E}">
        <p14:creationId xmlns:p14="http://schemas.microsoft.com/office/powerpoint/2010/main" val="3988377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53</a:t>
            </a:fld>
            <a:endParaRPr lang="en-US"/>
          </a:p>
        </p:txBody>
      </p:sp>
    </p:spTree>
    <p:extLst>
      <p:ext uri="{BB962C8B-B14F-4D97-AF65-F5344CB8AC3E}">
        <p14:creationId xmlns:p14="http://schemas.microsoft.com/office/powerpoint/2010/main" val="163814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highlight>
                <a:srgbClr val="FFFF00"/>
              </a:highlight>
            </a:endParaRPr>
          </a:p>
        </p:txBody>
      </p:sp>
      <p:sp>
        <p:nvSpPr>
          <p:cNvPr id="4" name="Slide Number Placeholder 3"/>
          <p:cNvSpPr>
            <a:spLocks noGrp="1"/>
          </p:cNvSpPr>
          <p:nvPr>
            <p:ph type="sldNum" sz="quarter" idx="5"/>
          </p:nvPr>
        </p:nvSpPr>
        <p:spPr/>
        <p:txBody>
          <a:bodyPr/>
          <a:lstStyle/>
          <a:p>
            <a:fld id="{67F01000-6768-43C2-BBD9-CDEDE31A46AC}" type="slidenum">
              <a:rPr lang="en-GB" smtClean="0"/>
              <a:t>54</a:t>
            </a:fld>
            <a:endParaRPr lang="en-GB"/>
          </a:p>
        </p:txBody>
      </p:sp>
    </p:spTree>
    <p:extLst>
      <p:ext uri="{BB962C8B-B14F-4D97-AF65-F5344CB8AC3E}">
        <p14:creationId xmlns:p14="http://schemas.microsoft.com/office/powerpoint/2010/main" val="2392322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55</a:t>
            </a:fld>
            <a:endParaRPr lang="en-US"/>
          </a:p>
        </p:txBody>
      </p:sp>
    </p:spTree>
    <p:extLst>
      <p:ext uri="{BB962C8B-B14F-4D97-AF65-F5344CB8AC3E}">
        <p14:creationId xmlns:p14="http://schemas.microsoft.com/office/powerpoint/2010/main" val="530762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00"/>
          </a:p>
          <a:p>
            <a:endParaRPr lang="en-GB" sz="1000">
              <a:effectLst/>
              <a:latin typeface="Aptos" panose="020B0004020202020204" pitchFamily="34" charset="0"/>
              <a:ea typeface="Aptos" panose="020B0004020202020204" pitchFamily="34" charset="0"/>
              <a:cs typeface="Aptos" panose="020B0004020202020204" pitchFamily="34" charset="0"/>
            </a:endParaRPr>
          </a:p>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56</a:t>
            </a:fld>
            <a:endParaRPr lang="en-US"/>
          </a:p>
        </p:txBody>
      </p:sp>
    </p:spTree>
    <p:extLst>
      <p:ext uri="{BB962C8B-B14F-4D97-AF65-F5344CB8AC3E}">
        <p14:creationId xmlns:p14="http://schemas.microsoft.com/office/powerpoint/2010/main" val="811981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57</a:t>
            </a:fld>
            <a:endParaRPr lang="en-US"/>
          </a:p>
        </p:txBody>
      </p:sp>
    </p:spTree>
    <p:extLst>
      <p:ext uri="{BB962C8B-B14F-4D97-AF65-F5344CB8AC3E}">
        <p14:creationId xmlns:p14="http://schemas.microsoft.com/office/powerpoint/2010/main" val="1687975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59</a:t>
            </a:fld>
            <a:endParaRPr lang="en-US"/>
          </a:p>
        </p:txBody>
      </p:sp>
    </p:spTree>
    <p:extLst>
      <p:ext uri="{BB962C8B-B14F-4D97-AF65-F5344CB8AC3E}">
        <p14:creationId xmlns:p14="http://schemas.microsoft.com/office/powerpoint/2010/main" val="3344514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trike="sngStrike">
                <a:solidFill>
                  <a:schemeClr val="bg1"/>
                </a:solidFill>
              </a:rPr>
              <a:t>W</a:t>
            </a:r>
            <a:r>
              <a:rPr lang="en-GB" sz="1200" strike="sngStrike">
                <a:solidFill>
                  <a:schemeClr val="bg1"/>
                </a:solidFill>
              </a:rPr>
              <a:t>hat services are available? </a:t>
            </a:r>
          </a:p>
          <a:p>
            <a:r>
              <a:rPr lang="en-GB" sz="1200">
                <a:solidFill>
                  <a:schemeClr val="bg1"/>
                </a:solidFill>
              </a:rPr>
              <a:t>How many people are using the services available? </a:t>
            </a:r>
          </a:p>
          <a:p>
            <a:r>
              <a:rPr lang="en-GB" sz="1200">
                <a:solidFill>
                  <a:schemeClr val="bg1"/>
                </a:solidFill>
              </a:rPr>
              <a:t>Which people are using the services? </a:t>
            </a:r>
          </a:p>
          <a:p>
            <a:r>
              <a:rPr lang="en-GB" sz="1200">
                <a:solidFill>
                  <a:schemeClr val="bg1"/>
                </a:solidFill>
              </a:rPr>
              <a:t>What are some barriers to access? </a:t>
            </a:r>
          </a:p>
          <a:p>
            <a:r>
              <a:rPr lang="en-GB" sz="1200">
                <a:solidFill>
                  <a:schemeClr val="bg1"/>
                </a:solidFill>
              </a:rPr>
              <a:t>Are there different patterns in usage across the borough?</a:t>
            </a:r>
          </a:p>
          <a:p>
            <a:r>
              <a:rPr lang="en-GB" sz="1200">
                <a:solidFill>
                  <a:schemeClr val="bg1"/>
                </a:solidFill>
              </a:rPr>
              <a:t>What are the outcomes from those services in terms of weight loss?</a:t>
            </a:r>
          </a:p>
          <a:p>
            <a:r>
              <a:rPr lang="en-GB" sz="1200">
                <a:solidFill>
                  <a:schemeClr val="bg1"/>
                </a:solidFill>
              </a:rPr>
              <a:t>Are there other health behaviour outcomes? </a:t>
            </a:r>
          </a:p>
          <a:p>
            <a:r>
              <a:rPr lang="en-GB" sz="1200">
                <a:solidFill>
                  <a:schemeClr val="bg1"/>
                </a:solidFill>
              </a:rPr>
              <a:t>Are there outcomes in terms of mental health and wellbeing?</a:t>
            </a:r>
          </a:p>
          <a:p>
            <a:r>
              <a:rPr lang="en-GB" sz="1200">
                <a:solidFill>
                  <a:schemeClr val="bg1"/>
                </a:solidFill>
              </a:rPr>
              <a:t>What are the qualitative feedback – people’s experiences?</a:t>
            </a:r>
          </a:p>
          <a:p>
            <a:r>
              <a:rPr lang="en-GB" sz="1200">
                <a:solidFill>
                  <a:schemeClr val="bg1"/>
                </a:solidFill>
              </a:rPr>
              <a:t>Are there any issues in the pathway – key points of engagement/ drop off?</a:t>
            </a:r>
          </a:p>
          <a:p>
            <a:endParaRPr lang="en-GB" sz="1200">
              <a:solidFill>
                <a:schemeClr val="bg1"/>
              </a:solidFill>
            </a:endParaRPr>
          </a:p>
          <a:p>
            <a:endParaRPr lang="en-GB" sz="1200">
              <a:solidFill>
                <a:schemeClr val="bg1"/>
              </a:solidFill>
            </a:endParaRPr>
          </a:p>
          <a:p>
            <a:pPr marL="0" indent="0">
              <a:buNone/>
            </a:pPr>
            <a:r>
              <a:rPr lang="en-GB" sz="1200">
                <a:solidFill>
                  <a:schemeClr val="bg1"/>
                </a:solidFill>
                <a:hlinkClick r:id="rId3">
                  <a:extLst>
                    <a:ext uri="{A12FA001-AC4F-418D-AE19-62706E023703}">
                      <ahyp:hlinkClr xmlns:ahyp="http://schemas.microsoft.com/office/drawing/2018/hyperlinkcolor" val="tx"/>
                    </a:ext>
                  </a:extLst>
                </a:hlinkClick>
              </a:rPr>
              <a:t>https://www.nhs.uk/conditions/obesity/treatment/</a:t>
            </a:r>
            <a:endParaRPr lang="en-GB" sz="1200">
              <a:solidFill>
                <a:schemeClr val="bg1"/>
              </a:solidFill>
            </a:endParaRPr>
          </a:p>
          <a:p>
            <a:pPr marL="0" indent="0">
              <a:buNone/>
            </a:pPr>
            <a:r>
              <a:rPr lang="en-GB" sz="1200" b="0" i="0" u="none" strike="noStrike">
                <a:solidFill>
                  <a:schemeClr val="bg1"/>
                </a:solidFill>
                <a:effectLst/>
                <a:hlinkClick r:id="rId4">
                  <a:extLst>
                    <a:ext uri="{A12FA001-AC4F-418D-AE19-62706E023703}">
                      <ahyp:hlinkClr xmlns:ahyp="http://schemas.microsoft.com/office/drawing/2018/hyperlinkcolor" val="tx"/>
                    </a:ext>
                  </a:extLst>
                </a:hlinkClick>
              </a:rPr>
              <a:t>Better Health – activities</a:t>
            </a:r>
            <a:endParaRPr lang="en-GB" sz="1200" b="0" i="0">
              <a:solidFill>
                <a:schemeClr val="bg1"/>
              </a:solidFill>
              <a:effectLst/>
            </a:endParaRPr>
          </a:p>
          <a:p>
            <a:pPr marL="0" indent="0">
              <a:buNone/>
            </a:pPr>
            <a:r>
              <a:rPr lang="en-GB" sz="1200">
                <a:solidFill>
                  <a:schemeClr val="bg1"/>
                </a:solidFill>
                <a:hlinkClick r:id="rId5">
                  <a:extLst>
                    <a:ext uri="{A12FA001-AC4F-418D-AE19-62706E023703}">
                      <ahyp:hlinkClr xmlns:ahyp="http://schemas.microsoft.com/office/drawing/2018/hyperlinkcolor" val="tx"/>
                    </a:ext>
                  </a:extLst>
                </a:hlinkClick>
              </a:rPr>
              <a:t>https://assets.publishing.service.gov.uk/government/uploads/system/uploads/attachment_data/file/942476/Maternity_high_impact_area_3_Supporting_healthy_weight_before_and_between_pregnancies_.pdf</a:t>
            </a:r>
            <a:endParaRPr lang="en-GB" sz="1200">
              <a:solidFill>
                <a:schemeClr val="bg1"/>
              </a:solidFill>
            </a:endParaRPr>
          </a:p>
          <a:p>
            <a:endParaRPr lang="en-GB" sz="1200">
              <a:solidFill>
                <a:schemeClr val="bg1"/>
              </a:solidFill>
            </a:endParaRPr>
          </a:p>
          <a:p>
            <a:endParaRPr lang="en-GB"/>
          </a:p>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61</a:t>
            </a:fld>
            <a:endParaRPr lang="en-US"/>
          </a:p>
        </p:txBody>
      </p:sp>
    </p:spTree>
    <p:extLst>
      <p:ext uri="{BB962C8B-B14F-4D97-AF65-F5344CB8AC3E}">
        <p14:creationId xmlns:p14="http://schemas.microsoft.com/office/powerpoint/2010/main" val="4236884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62</a:t>
            </a:fld>
            <a:endParaRPr lang="en-US"/>
          </a:p>
        </p:txBody>
      </p:sp>
    </p:spTree>
    <p:extLst>
      <p:ext uri="{BB962C8B-B14F-4D97-AF65-F5344CB8AC3E}">
        <p14:creationId xmlns:p14="http://schemas.microsoft.com/office/powerpoint/2010/main" val="2667330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65</a:t>
            </a:fld>
            <a:endParaRPr lang="en-US"/>
          </a:p>
        </p:txBody>
      </p:sp>
    </p:spTree>
    <p:extLst>
      <p:ext uri="{BB962C8B-B14F-4D97-AF65-F5344CB8AC3E}">
        <p14:creationId xmlns:p14="http://schemas.microsoft.com/office/powerpoint/2010/main" val="2925362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66</a:t>
            </a:fld>
            <a:endParaRPr lang="en-US"/>
          </a:p>
        </p:txBody>
      </p:sp>
    </p:spTree>
    <p:extLst>
      <p:ext uri="{BB962C8B-B14F-4D97-AF65-F5344CB8AC3E}">
        <p14:creationId xmlns:p14="http://schemas.microsoft.com/office/powerpoint/2010/main" val="268539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14</a:t>
            </a:fld>
            <a:endParaRPr lang="en-US"/>
          </a:p>
        </p:txBody>
      </p:sp>
    </p:spTree>
    <p:extLst>
      <p:ext uri="{BB962C8B-B14F-4D97-AF65-F5344CB8AC3E}">
        <p14:creationId xmlns:p14="http://schemas.microsoft.com/office/powerpoint/2010/main" val="2461179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70</a:t>
            </a:fld>
            <a:endParaRPr lang="en-US"/>
          </a:p>
        </p:txBody>
      </p:sp>
    </p:spTree>
    <p:extLst>
      <p:ext uri="{BB962C8B-B14F-4D97-AF65-F5344CB8AC3E}">
        <p14:creationId xmlns:p14="http://schemas.microsoft.com/office/powerpoint/2010/main" val="3035374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73</a:t>
            </a:fld>
            <a:endParaRPr lang="en-US"/>
          </a:p>
        </p:txBody>
      </p:sp>
    </p:spTree>
    <p:extLst>
      <p:ext uri="{BB962C8B-B14F-4D97-AF65-F5344CB8AC3E}">
        <p14:creationId xmlns:p14="http://schemas.microsoft.com/office/powerpoint/2010/main" val="586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74</a:t>
            </a:fld>
            <a:endParaRPr lang="en-US"/>
          </a:p>
        </p:txBody>
      </p:sp>
    </p:spTree>
    <p:extLst>
      <p:ext uri="{BB962C8B-B14F-4D97-AF65-F5344CB8AC3E}">
        <p14:creationId xmlns:p14="http://schemas.microsoft.com/office/powerpoint/2010/main" val="4260111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79</a:t>
            </a:fld>
            <a:endParaRPr lang="en-US"/>
          </a:p>
        </p:txBody>
      </p:sp>
    </p:spTree>
    <p:extLst>
      <p:ext uri="{BB962C8B-B14F-4D97-AF65-F5344CB8AC3E}">
        <p14:creationId xmlns:p14="http://schemas.microsoft.com/office/powerpoint/2010/main" val="3690525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80</a:t>
            </a:fld>
            <a:endParaRPr lang="en-US"/>
          </a:p>
        </p:txBody>
      </p:sp>
    </p:spTree>
    <p:extLst>
      <p:ext uri="{BB962C8B-B14F-4D97-AF65-F5344CB8AC3E}">
        <p14:creationId xmlns:p14="http://schemas.microsoft.com/office/powerpoint/2010/main" val="1722318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81</a:t>
            </a:fld>
            <a:endParaRPr lang="en-US"/>
          </a:p>
        </p:txBody>
      </p:sp>
    </p:spTree>
    <p:extLst>
      <p:ext uri="{BB962C8B-B14F-4D97-AF65-F5344CB8AC3E}">
        <p14:creationId xmlns:p14="http://schemas.microsoft.com/office/powerpoint/2010/main" val="3062177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83</a:t>
            </a:fld>
            <a:endParaRPr lang="en-US"/>
          </a:p>
        </p:txBody>
      </p:sp>
    </p:spTree>
    <p:extLst>
      <p:ext uri="{BB962C8B-B14F-4D97-AF65-F5344CB8AC3E}">
        <p14:creationId xmlns:p14="http://schemas.microsoft.com/office/powerpoint/2010/main" val="391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84</a:t>
            </a:fld>
            <a:endParaRPr lang="en-US"/>
          </a:p>
        </p:txBody>
      </p:sp>
    </p:spTree>
    <p:extLst>
      <p:ext uri="{BB962C8B-B14F-4D97-AF65-F5344CB8AC3E}">
        <p14:creationId xmlns:p14="http://schemas.microsoft.com/office/powerpoint/2010/main" val="1235071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86</a:t>
            </a:fld>
            <a:endParaRPr lang="en-US"/>
          </a:p>
        </p:txBody>
      </p:sp>
    </p:spTree>
    <p:extLst>
      <p:ext uri="{BB962C8B-B14F-4D97-AF65-F5344CB8AC3E}">
        <p14:creationId xmlns:p14="http://schemas.microsoft.com/office/powerpoint/2010/main" val="3736512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F01000-6768-43C2-BBD9-CDEDE31A46AC}" type="slidenum">
              <a:rPr lang="en-GB" smtClean="0"/>
              <a:t>87</a:t>
            </a:fld>
            <a:endParaRPr lang="en-GB"/>
          </a:p>
        </p:txBody>
      </p:sp>
    </p:spTree>
    <p:extLst>
      <p:ext uri="{BB962C8B-B14F-4D97-AF65-F5344CB8AC3E}">
        <p14:creationId xmlns:p14="http://schemas.microsoft.com/office/powerpoint/2010/main" val="406546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360AD-C161-A58A-50BF-8028061B7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7525E-44E7-DD70-CC4A-97471F48A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CCB22-F917-AFDA-78B8-B44B3012EE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84376B-59C2-86A1-402E-562F5F6CF701}"/>
              </a:ext>
            </a:extLst>
          </p:cNvPr>
          <p:cNvSpPr>
            <a:spLocks noGrp="1"/>
          </p:cNvSpPr>
          <p:nvPr>
            <p:ph type="sldNum" sz="quarter" idx="5"/>
          </p:nvPr>
        </p:nvSpPr>
        <p:spPr/>
        <p:txBody>
          <a:bodyPr/>
          <a:lstStyle/>
          <a:p>
            <a:fld id="{9C9ED5E5-2365-134F-A85D-60DE9E71C8DD}" type="slidenum">
              <a:rPr lang="en-US" smtClean="0"/>
              <a:t>15</a:t>
            </a:fld>
            <a:endParaRPr lang="en-US"/>
          </a:p>
        </p:txBody>
      </p:sp>
    </p:spTree>
    <p:extLst>
      <p:ext uri="{BB962C8B-B14F-4D97-AF65-F5344CB8AC3E}">
        <p14:creationId xmlns:p14="http://schemas.microsoft.com/office/powerpoint/2010/main" val="2272202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91</a:t>
            </a:fld>
            <a:endParaRPr lang="en-US"/>
          </a:p>
        </p:txBody>
      </p:sp>
    </p:spTree>
    <p:extLst>
      <p:ext uri="{BB962C8B-B14F-4D97-AF65-F5344CB8AC3E}">
        <p14:creationId xmlns:p14="http://schemas.microsoft.com/office/powerpoint/2010/main" val="3107241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ED5E5-2365-134F-A85D-60DE9E71C8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335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normalizeH="0" baseline="0" noProof="0">
              <a:ln>
                <a:noFill/>
              </a:ln>
              <a:solidFill>
                <a:srgbClr val="000000"/>
              </a:solidFill>
              <a:effectLst/>
              <a:uLnTx/>
              <a:uFillTx/>
              <a:latin typeface="Tahoma"/>
              <a:ea typeface="Tahoma"/>
              <a:cs typeface="Tahoma"/>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6DD2B-645C-4874-A2F5-EF741637A4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398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16</a:t>
            </a:fld>
            <a:endParaRPr lang="en-US"/>
          </a:p>
        </p:txBody>
      </p:sp>
    </p:spTree>
    <p:extLst>
      <p:ext uri="{BB962C8B-B14F-4D97-AF65-F5344CB8AC3E}">
        <p14:creationId xmlns:p14="http://schemas.microsoft.com/office/powerpoint/2010/main" val="1119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F01000-6768-43C2-BBD9-CDEDE31A46AC}" type="slidenum">
              <a:rPr lang="en-GB" smtClean="0"/>
              <a:t>18</a:t>
            </a:fld>
            <a:endParaRPr lang="en-GB"/>
          </a:p>
        </p:txBody>
      </p:sp>
    </p:spTree>
    <p:extLst>
      <p:ext uri="{BB962C8B-B14F-4D97-AF65-F5344CB8AC3E}">
        <p14:creationId xmlns:p14="http://schemas.microsoft.com/office/powerpoint/2010/main" val="8599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19</a:t>
            </a:fld>
            <a:endParaRPr lang="en-US"/>
          </a:p>
        </p:txBody>
      </p:sp>
    </p:spTree>
    <p:extLst>
      <p:ext uri="{BB962C8B-B14F-4D97-AF65-F5344CB8AC3E}">
        <p14:creationId xmlns:p14="http://schemas.microsoft.com/office/powerpoint/2010/main" val="56892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21</a:t>
            </a:fld>
            <a:endParaRPr lang="en-US"/>
          </a:p>
        </p:txBody>
      </p:sp>
    </p:spTree>
    <p:extLst>
      <p:ext uri="{BB962C8B-B14F-4D97-AF65-F5344CB8AC3E}">
        <p14:creationId xmlns:p14="http://schemas.microsoft.com/office/powerpoint/2010/main" val="420151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ED5E5-2365-134F-A85D-60DE9E71C8DD}" type="slidenum">
              <a:rPr lang="en-US" smtClean="0"/>
              <a:t>25</a:t>
            </a:fld>
            <a:endParaRPr lang="en-US"/>
          </a:p>
        </p:txBody>
      </p:sp>
    </p:spTree>
    <p:extLst>
      <p:ext uri="{BB962C8B-B14F-4D97-AF65-F5344CB8AC3E}">
        <p14:creationId xmlns:p14="http://schemas.microsoft.com/office/powerpoint/2010/main" val="346572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28864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19667" y="3615485"/>
            <a:ext cx="10755157" cy="1655762"/>
          </a:xfrm>
        </p:spPr>
        <p:txBody>
          <a:bodyPr lIns="0" tIns="0" rIns="0" bIns="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Joint Strategic Needs Assessment</a:t>
            </a:r>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
        <p:nvSpPr>
          <p:cNvPr id="8" name="Text Placeholder 7">
            <a:extLst>
              <a:ext uri="{FF2B5EF4-FFF2-40B4-BE49-F238E27FC236}">
                <a16:creationId xmlns:a16="http://schemas.microsoft.com/office/drawing/2014/main" id="{8D69364B-4A96-1151-6464-3EE38913FBF4}"/>
              </a:ext>
            </a:extLst>
          </p:cNvPr>
          <p:cNvSpPr>
            <a:spLocks noGrp="1"/>
          </p:cNvSpPr>
          <p:nvPr>
            <p:ph type="body" sz="quarter" idx="13" hasCustomPrompt="1"/>
          </p:nvPr>
        </p:nvSpPr>
        <p:spPr>
          <a:xfrm>
            <a:off x="720040" y="1122363"/>
            <a:ext cx="10754784" cy="2387600"/>
          </a:xfrm>
        </p:spPr>
        <p:txBody>
          <a:bodyPr>
            <a:normAutofit/>
          </a:bodyPr>
          <a:lstStyle>
            <a:lvl1pPr marL="0" indent="0">
              <a:buNone/>
              <a:defRPr sz="6000" b="1">
                <a:solidFill>
                  <a:schemeClr val="bg1"/>
                </a:solidFill>
                <a:latin typeface="+mj-lt"/>
              </a:defRPr>
            </a:lvl1pPr>
          </a:lstStyle>
          <a:p>
            <a:pPr lvl="0"/>
            <a:r>
              <a:rPr lang="en-GB"/>
              <a:t>Title</a:t>
            </a:r>
          </a:p>
        </p:txBody>
      </p:sp>
    </p:spTree>
    <p:extLst>
      <p:ext uri="{BB962C8B-B14F-4D97-AF65-F5344CB8AC3E}">
        <p14:creationId xmlns:p14="http://schemas.microsoft.com/office/powerpoint/2010/main" val="318887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formation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4CA9DA-608C-2F49-90B9-06AC4EB2DEB3}"/>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
        <p:nvSpPr>
          <p:cNvPr id="2" name="Text Placeholder 2">
            <a:extLst>
              <a:ext uri="{FF2B5EF4-FFF2-40B4-BE49-F238E27FC236}">
                <a16:creationId xmlns:a16="http://schemas.microsoft.com/office/drawing/2014/main" id="{9C5E001A-98FC-C2DB-462B-8722F25E5224}"/>
              </a:ext>
            </a:extLst>
          </p:cNvPr>
          <p:cNvSpPr>
            <a:spLocks noGrp="1"/>
          </p:cNvSpPr>
          <p:nvPr>
            <p:ph type="body" sz="quarter" idx="13" hasCustomPrompt="1"/>
          </p:nvPr>
        </p:nvSpPr>
        <p:spPr>
          <a:xfrm>
            <a:off x="11333" y="5976"/>
            <a:ext cx="40656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3" name="Text Placeholder 2">
            <a:extLst>
              <a:ext uri="{FF2B5EF4-FFF2-40B4-BE49-F238E27FC236}">
                <a16:creationId xmlns:a16="http://schemas.microsoft.com/office/drawing/2014/main" id="{8FF816FE-5FDE-D53A-846A-6E0D339D875A}"/>
              </a:ext>
            </a:extLst>
          </p:cNvPr>
          <p:cNvSpPr>
            <a:spLocks noGrp="1"/>
          </p:cNvSpPr>
          <p:nvPr>
            <p:ph type="body" sz="quarter" idx="18" hasCustomPrompt="1"/>
          </p:nvPr>
        </p:nvSpPr>
        <p:spPr>
          <a:xfrm>
            <a:off x="4076933" y="5976"/>
            <a:ext cx="40656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10" name="Text Placeholder 2">
            <a:extLst>
              <a:ext uri="{FF2B5EF4-FFF2-40B4-BE49-F238E27FC236}">
                <a16:creationId xmlns:a16="http://schemas.microsoft.com/office/drawing/2014/main" id="{58356CFA-AA0C-C62B-1D8A-EF71DC04DB2C}"/>
              </a:ext>
            </a:extLst>
          </p:cNvPr>
          <p:cNvSpPr>
            <a:spLocks noGrp="1"/>
          </p:cNvSpPr>
          <p:nvPr>
            <p:ph type="body" sz="quarter" idx="19" hasCustomPrompt="1"/>
          </p:nvPr>
        </p:nvSpPr>
        <p:spPr>
          <a:xfrm>
            <a:off x="8131200" y="5976"/>
            <a:ext cx="40656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cxnSp>
        <p:nvCxnSpPr>
          <p:cNvPr id="11" name="Straight Connector 10">
            <a:extLst>
              <a:ext uri="{FF2B5EF4-FFF2-40B4-BE49-F238E27FC236}">
                <a16:creationId xmlns:a16="http://schemas.microsoft.com/office/drawing/2014/main" id="{5610BCF5-43F8-4717-FABD-B340572EACFA}"/>
              </a:ext>
            </a:extLst>
          </p:cNvPr>
          <p:cNvCxnSpPr>
            <a:cxnSpLocks/>
          </p:cNvCxnSpPr>
          <p:nvPr/>
        </p:nvCxnSpPr>
        <p:spPr>
          <a:xfrm>
            <a:off x="4061559" y="18000"/>
            <a:ext cx="15375" cy="5940000"/>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074742-ED63-9C27-C977-A396A20B6BB6}"/>
              </a:ext>
            </a:extLst>
          </p:cNvPr>
          <p:cNvCxnSpPr>
            <a:cxnSpLocks/>
          </p:cNvCxnSpPr>
          <p:nvPr/>
        </p:nvCxnSpPr>
        <p:spPr>
          <a:xfrm>
            <a:off x="8124099" y="18000"/>
            <a:ext cx="15375" cy="5940000"/>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sp>
        <p:nvSpPr>
          <p:cNvPr id="13" name="Text Placeholder 31">
            <a:extLst>
              <a:ext uri="{FF2B5EF4-FFF2-40B4-BE49-F238E27FC236}">
                <a16:creationId xmlns:a16="http://schemas.microsoft.com/office/drawing/2014/main" id="{432C633D-AEF5-C9DB-3534-C519BE1D4B1B}"/>
              </a:ext>
            </a:extLst>
          </p:cNvPr>
          <p:cNvSpPr>
            <a:spLocks noGrp="1"/>
          </p:cNvSpPr>
          <p:nvPr>
            <p:ph type="body" sz="quarter" idx="27" hasCustomPrompt="1"/>
          </p:nvPr>
        </p:nvSpPr>
        <p:spPr>
          <a:xfrm>
            <a:off x="141343" y="480065"/>
            <a:ext cx="3788879" cy="2812411"/>
          </a:xfrm>
        </p:spPr>
        <p:txBody>
          <a:bodyPr>
            <a:normAutofit/>
          </a:bodyPr>
          <a:lstStyle>
            <a:lvl1pPr marL="0" indent="0">
              <a:buNone/>
              <a:defRPr sz="1200" b="0"/>
            </a:lvl1pPr>
          </a:lstStyle>
          <a:p>
            <a:pPr lvl="0"/>
            <a:r>
              <a:rPr lang="en-US"/>
              <a:t>Insert Text</a:t>
            </a:r>
          </a:p>
        </p:txBody>
      </p:sp>
      <p:sp>
        <p:nvSpPr>
          <p:cNvPr id="15" name="Content Placeholder 27">
            <a:extLst>
              <a:ext uri="{FF2B5EF4-FFF2-40B4-BE49-F238E27FC236}">
                <a16:creationId xmlns:a16="http://schemas.microsoft.com/office/drawing/2014/main" id="{87C253F4-1376-E3E1-A6D7-B22E782EE43F}"/>
              </a:ext>
            </a:extLst>
          </p:cNvPr>
          <p:cNvSpPr>
            <a:spLocks noGrp="1"/>
          </p:cNvSpPr>
          <p:nvPr>
            <p:ph sz="quarter" idx="29" hasCustomPrompt="1"/>
          </p:nvPr>
        </p:nvSpPr>
        <p:spPr>
          <a:xfrm>
            <a:off x="134754" y="3429000"/>
            <a:ext cx="3788879" cy="2451847"/>
          </a:xfrm>
        </p:spPr>
        <p:txBody>
          <a:bodyPr>
            <a:normAutofit/>
          </a:bodyPr>
          <a:lstStyle>
            <a:lvl1pPr marL="0" indent="0">
              <a:buNone/>
              <a:defRPr sz="1200" b="0"/>
            </a:lvl1pPr>
          </a:lstStyle>
          <a:p>
            <a:pPr lvl="0"/>
            <a:r>
              <a:rPr lang="en-GB"/>
              <a:t>Insert graphic, figure or table</a:t>
            </a:r>
          </a:p>
        </p:txBody>
      </p:sp>
      <p:sp>
        <p:nvSpPr>
          <p:cNvPr id="16" name="Text Placeholder 31">
            <a:extLst>
              <a:ext uri="{FF2B5EF4-FFF2-40B4-BE49-F238E27FC236}">
                <a16:creationId xmlns:a16="http://schemas.microsoft.com/office/drawing/2014/main" id="{9933EBBD-414B-C147-549C-6A537EEE6DAD}"/>
              </a:ext>
            </a:extLst>
          </p:cNvPr>
          <p:cNvSpPr>
            <a:spLocks noGrp="1"/>
          </p:cNvSpPr>
          <p:nvPr>
            <p:ph type="body" sz="quarter" idx="30" hasCustomPrompt="1"/>
          </p:nvPr>
        </p:nvSpPr>
        <p:spPr>
          <a:xfrm>
            <a:off x="4191569" y="480065"/>
            <a:ext cx="3788879" cy="2812411"/>
          </a:xfrm>
        </p:spPr>
        <p:txBody>
          <a:bodyPr>
            <a:normAutofit/>
          </a:bodyPr>
          <a:lstStyle>
            <a:lvl1pPr marL="0" indent="0">
              <a:buNone/>
              <a:defRPr sz="1200" b="0"/>
            </a:lvl1pPr>
          </a:lstStyle>
          <a:p>
            <a:pPr lvl="0"/>
            <a:r>
              <a:rPr lang="en-US"/>
              <a:t>Insert Text</a:t>
            </a:r>
          </a:p>
        </p:txBody>
      </p:sp>
      <p:sp>
        <p:nvSpPr>
          <p:cNvPr id="18" name="Content Placeholder 27">
            <a:extLst>
              <a:ext uri="{FF2B5EF4-FFF2-40B4-BE49-F238E27FC236}">
                <a16:creationId xmlns:a16="http://schemas.microsoft.com/office/drawing/2014/main" id="{1C7E1356-C9B4-6A2A-569D-58D940BBDF22}"/>
              </a:ext>
            </a:extLst>
          </p:cNvPr>
          <p:cNvSpPr>
            <a:spLocks noGrp="1"/>
          </p:cNvSpPr>
          <p:nvPr>
            <p:ph sz="quarter" idx="31" hasCustomPrompt="1"/>
          </p:nvPr>
        </p:nvSpPr>
        <p:spPr>
          <a:xfrm>
            <a:off x="4184979" y="3429000"/>
            <a:ext cx="3788879" cy="2451847"/>
          </a:xfrm>
        </p:spPr>
        <p:txBody>
          <a:bodyPr>
            <a:normAutofit/>
          </a:bodyPr>
          <a:lstStyle>
            <a:lvl1pPr marL="0" indent="0">
              <a:buNone/>
              <a:defRPr sz="1200" b="0"/>
            </a:lvl1pPr>
          </a:lstStyle>
          <a:p>
            <a:pPr lvl="0"/>
            <a:r>
              <a:rPr lang="en-GB"/>
              <a:t>Insert graphic, figure or table</a:t>
            </a:r>
          </a:p>
        </p:txBody>
      </p:sp>
      <p:sp>
        <p:nvSpPr>
          <p:cNvPr id="20" name="Text Placeholder 31">
            <a:extLst>
              <a:ext uri="{FF2B5EF4-FFF2-40B4-BE49-F238E27FC236}">
                <a16:creationId xmlns:a16="http://schemas.microsoft.com/office/drawing/2014/main" id="{A5AF8C8C-5874-0046-6D67-30FA083DA4E8}"/>
              </a:ext>
            </a:extLst>
          </p:cNvPr>
          <p:cNvSpPr>
            <a:spLocks noGrp="1"/>
          </p:cNvSpPr>
          <p:nvPr>
            <p:ph type="body" sz="quarter" idx="32" hasCustomPrompt="1"/>
          </p:nvPr>
        </p:nvSpPr>
        <p:spPr>
          <a:xfrm>
            <a:off x="8274593" y="480065"/>
            <a:ext cx="3788879" cy="2812411"/>
          </a:xfrm>
        </p:spPr>
        <p:txBody>
          <a:bodyPr>
            <a:normAutofit/>
          </a:bodyPr>
          <a:lstStyle>
            <a:lvl1pPr marL="0" indent="0">
              <a:buNone/>
              <a:defRPr sz="1200" b="0"/>
            </a:lvl1pPr>
          </a:lstStyle>
          <a:p>
            <a:pPr lvl="0"/>
            <a:r>
              <a:rPr lang="en-US"/>
              <a:t>Insert Text</a:t>
            </a:r>
          </a:p>
        </p:txBody>
      </p:sp>
      <p:sp>
        <p:nvSpPr>
          <p:cNvPr id="22" name="Content Placeholder 27">
            <a:extLst>
              <a:ext uri="{FF2B5EF4-FFF2-40B4-BE49-F238E27FC236}">
                <a16:creationId xmlns:a16="http://schemas.microsoft.com/office/drawing/2014/main" id="{D69717C2-9021-CE75-3DE2-240375493C6D}"/>
              </a:ext>
            </a:extLst>
          </p:cNvPr>
          <p:cNvSpPr>
            <a:spLocks noGrp="1"/>
          </p:cNvSpPr>
          <p:nvPr>
            <p:ph sz="quarter" idx="33" hasCustomPrompt="1"/>
          </p:nvPr>
        </p:nvSpPr>
        <p:spPr>
          <a:xfrm>
            <a:off x="8268003" y="3429000"/>
            <a:ext cx="3788879" cy="2451847"/>
          </a:xfrm>
        </p:spPr>
        <p:txBody>
          <a:bodyPr>
            <a:normAutofit/>
          </a:bodyPr>
          <a:lstStyle>
            <a:lvl1pPr marL="0" indent="0">
              <a:buNone/>
              <a:defRPr sz="1200" b="0"/>
            </a:lvl1pPr>
          </a:lstStyle>
          <a:p>
            <a:pPr lvl="0"/>
            <a:r>
              <a:rPr lang="en-GB"/>
              <a:t>Insert graphic, figure or table</a:t>
            </a:r>
          </a:p>
        </p:txBody>
      </p:sp>
      <p:pic>
        <p:nvPicPr>
          <p:cNvPr id="14" name="Graphic 13">
            <a:extLst>
              <a:ext uri="{FF2B5EF4-FFF2-40B4-BE49-F238E27FC236}">
                <a16:creationId xmlns:a16="http://schemas.microsoft.com/office/drawing/2014/main" id="{390F8C66-5742-715F-3264-F9F7151A97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29910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formation Slide 4">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22BE30-74BA-837F-2D21-58725989A03C}"/>
              </a:ext>
            </a:extLst>
          </p:cNvPr>
          <p:cNvCxnSpPr>
            <a:cxnSpLocks/>
          </p:cNvCxnSpPr>
          <p:nvPr/>
        </p:nvCxnSpPr>
        <p:spPr>
          <a:xfrm>
            <a:off x="6084270" y="18000"/>
            <a:ext cx="15375" cy="5940000"/>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BFA3B16-40CB-783F-F8A2-32CA8C5FAFF5}"/>
              </a:ext>
            </a:extLst>
          </p:cNvPr>
          <p:cNvSpPr>
            <a:spLocks noGrp="1"/>
          </p:cNvSpPr>
          <p:nvPr>
            <p:ph type="body" sz="quarter" idx="19" hasCustomPrompt="1"/>
          </p:nvPr>
        </p:nvSpPr>
        <p:spPr>
          <a:xfrm>
            <a:off x="6089664" y="7388"/>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13" name="Text Placeholder 2">
            <a:extLst>
              <a:ext uri="{FF2B5EF4-FFF2-40B4-BE49-F238E27FC236}">
                <a16:creationId xmlns:a16="http://schemas.microsoft.com/office/drawing/2014/main" id="{A99DEDE8-61C6-D67C-62F3-70ED6AC7D796}"/>
              </a:ext>
            </a:extLst>
          </p:cNvPr>
          <p:cNvSpPr>
            <a:spLocks noGrp="1"/>
          </p:cNvSpPr>
          <p:nvPr>
            <p:ph type="body" sz="quarter" idx="21" hasCustomPrompt="1"/>
          </p:nvPr>
        </p:nvSpPr>
        <p:spPr>
          <a:xfrm>
            <a:off x="6089664" y="2986000"/>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7" name="Rectangle 6">
            <a:extLst>
              <a:ext uri="{FF2B5EF4-FFF2-40B4-BE49-F238E27FC236}">
                <a16:creationId xmlns:a16="http://schemas.microsoft.com/office/drawing/2014/main" id="{074CA9DA-608C-2F49-90B9-06AC4EB2DEB3}"/>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
        <p:nvSpPr>
          <p:cNvPr id="10" name="Text Placeholder 2">
            <a:extLst>
              <a:ext uri="{FF2B5EF4-FFF2-40B4-BE49-F238E27FC236}">
                <a16:creationId xmlns:a16="http://schemas.microsoft.com/office/drawing/2014/main" id="{37527DBE-F57D-C67F-35F0-BDF3EAB047B0}"/>
              </a:ext>
            </a:extLst>
          </p:cNvPr>
          <p:cNvSpPr>
            <a:spLocks noGrp="1"/>
          </p:cNvSpPr>
          <p:nvPr>
            <p:ph type="body" sz="quarter" idx="13" hasCustomPrompt="1"/>
          </p:nvPr>
        </p:nvSpPr>
        <p:spPr>
          <a:xfrm>
            <a:off x="-464" y="5976"/>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12" name="Text Placeholder 2">
            <a:extLst>
              <a:ext uri="{FF2B5EF4-FFF2-40B4-BE49-F238E27FC236}">
                <a16:creationId xmlns:a16="http://schemas.microsoft.com/office/drawing/2014/main" id="{DF9C1643-D8A3-3136-2F94-1187127B2A3D}"/>
              </a:ext>
            </a:extLst>
          </p:cNvPr>
          <p:cNvSpPr>
            <a:spLocks noGrp="1"/>
          </p:cNvSpPr>
          <p:nvPr>
            <p:ph type="body" sz="quarter" idx="20" hasCustomPrompt="1"/>
          </p:nvPr>
        </p:nvSpPr>
        <p:spPr>
          <a:xfrm>
            <a:off x="7504" y="2985364"/>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15" name="Content Placeholder 27">
            <a:extLst>
              <a:ext uri="{FF2B5EF4-FFF2-40B4-BE49-F238E27FC236}">
                <a16:creationId xmlns:a16="http://schemas.microsoft.com/office/drawing/2014/main" id="{B887CC09-F023-5C57-15E6-7773F6B2653C}"/>
              </a:ext>
            </a:extLst>
          </p:cNvPr>
          <p:cNvSpPr>
            <a:spLocks noGrp="1"/>
          </p:cNvSpPr>
          <p:nvPr>
            <p:ph sz="quarter" idx="31" hasCustomPrompt="1"/>
          </p:nvPr>
        </p:nvSpPr>
        <p:spPr>
          <a:xfrm>
            <a:off x="3092424" y="441949"/>
            <a:ext cx="2860365" cy="2474197"/>
          </a:xfrm>
        </p:spPr>
        <p:txBody>
          <a:bodyPr>
            <a:normAutofit/>
          </a:bodyPr>
          <a:lstStyle>
            <a:lvl1pPr marL="0" indent="0">
              <a:buNone/>
              <a:defRPr sz="1200"/>
            </a:lvl1pPr>
          </a:lstStyle>
          <a:p>
            <a:pPr lvl="0"/>
            <a:r>
              <a:rPr lang="en-GB"/>
              <a:t>Insert graphic, figure or table</a:t>
            </a:r>
          </a:p>
        </p:txBody>
      </p:sp>
      <p:sp>
        <p:nvSpPr>
          <p:cNvPr id="16" name="Text Placeholder 31">
            <a:extLst>
              <a:ext uri="{FF2B5EF4-FFF2-40B4-BE49-F238E27FC236}">
                <a16:creationId xmlns:a16="http://schemas.microsoft.com/office/drawing/2014/main" id="{45027955-3BD3-79EF-23D2-1CD3BF8234ED}"/>
              </a:ext>
            </a:extLst>
          </p:cNvPr>
          <p:cNvSpPr>
            <a:spLocks noGrp="1"/>
          </p:cNvSpPr>
          <p:nvPr>
            <p:ph type="body" sz="quarter" idx="32" hasCustomPrompt="1"/>
          </p:nvPr>
        </p:nvSpPr>
        <p:spPr>
          <a:xfrm>
            <a:off x="138305" y="460549"/>
            <a:ext cx="2765195" cy="2455596"/>
          </a:xfrm>
        </p:spPr>
        <p:txBody>
          <a:bodyPr>
            <a:normAutofit/>
          </a:bodyPr>
          <a:lstStyle>
            <a:lvl1pPr marL="0" indent="0">
              <a:buNone/>
              <a:defRPr sz="1200"/>
            </a:lvl1pPr>
          </a:lstStyle>
          <a:p>
            <a:pPr lvl="0"/>
            <a:r>
              <a:rPr lang="en-US"/>
              <a:t>Insert Text</a:t>
            </a:r>
          </a:p>
        </p:txBody>
      </p:sp>
      <p:sp>
        <p:nvSpPr>
          <p:cNvPr id="18" name="Content Placeholder 27">
            <a:extLst>
              <a:ext uri="{FF2B5EF4-FFF2-40B4-BE49-F238E27FC236}">
                <a16:creationId xmlns:a16="http://schemas.microsoft.com/office/drawing/2014/main" id="{E336A8AB-ABAE-AE0C-609B-D5FB78E0BB9C}"/>
              </a:ext>
            </a:extLst>
          </p:cNvPr>
          <p:cNvSpPr>
            <a:spLocks noGrp="1"/>
          </p:cNvSpPr>
          <p:nvPr>
            <p:ph sz="quarter" idx="33" hasCustomPrompt="1"/>
          </p:nvPr>
        </p:nvSpPr>
        <p:spPr>
          <a:xfrm>
            <a:off x="9184731" y="441949"/>
            <a:ext cx="2860365" cy="2474197"/>
          </a:xfrm>
        </p:spPr>
        <p:txBody>
          <a:bodyPr>
            <a:normAutofit/>
          </a:bodyPr>
          <a:lstStyle>
            <a:lvl1pPr marL="0" indent="0">
              <a:buNone/>
              <a:defRPr sz="1200"/>
            </a:lvl1pPr>
          </a:lstStyle>
          <a:p>
            <a:pPr lvl="0"/>
            <a:r>
              <a:rPr lang="en-GB"/>
              <a:t>Insert graphic, figure or table</a:t>
            </a:r>
          </a:p>
        </p:txBody>
      </p:sp>
      <p:sp>
        <p:nvSpPr>
          <p:cNvPr id="20" name="Text Placeholder 31">
            <a:extLst>
              <a:ext uri="{FF2B5EF4-FFF2-40B4-BE49-F238E27FC236}">
                <a16:creationId xmlns:a16="http://schemas.microsoft.com/office/drawing/2014/main" id="{438E3392-CC80-4459-1706-89BF4E8E7928}"/>
              </a:ext>
            </a:extLst>
          </p:cNvPr>
          <p:cNvSpPr>
            <a:spLocks noGrp="1"/>
          </p:cNvSpPr>
          <p:nvPr>
            <p:ph type="body" sz="quarter" idx="34" hasCustomPrompt="1"/>
          </p:nvPr>
        </p:nvSpPr>
        <p:spPr>
          <a:xfrm>
            <a:off x="6230612" y="460549"/>
            <a:ext cx="2765195" cy="2455596"/>
          </a:xfrm>
        </p:spPr>
        <p:txBody>
          <a:bodyPr>
            <a:normAutofit/>
          </a:bodyPr>
          <a:lstStyle>
            <a:lvl1pPr marL="0" indent="0">
              <a:buNone/>
              <a:defRPr sz="1200"/>
            </a:lvl1pPr>
          </a:lstStyle>
          <a:p>
            <a:pPr lvl="0"/>
            <a:r>
              <a:rPr lang="en-US"/>
              <a:t>Insert Text</a:t>
            </a:r>
          </a:p>
        </p:txBody>
      </p:sp>
      <p:sp>
        <p:nvSpPr>
          <p:cNvPr id="22" name="Content Placeholder 27">
            <a:extLst>
              <a:ext uri="{FF2B5EF4-FFF2-40B4-BE49-F238E27FC236}">
                <a16:creationId xmlns:a16="http://schemas.microsoft.com/office/drawing/2014/main" id="{496952A8-7CCB-A376-142B-43D9E6FB3202}"/>
              </a:ext>
            </a:extLst>
          </p:cNvPr>
          <p:cNvSpPr>
            <a:spLocks noGrp="1"/>
          </p:cNvSpPr>
          <p:nvPr>
            <p:ph sz="quarter" idx="35" hasCustomPrompt="1"/>
          </p:nvPr>
        </p:nvSpPr>
        <p:spPr>
          <a:xfrm>
            <a:off x="3088780" y="3414584"/>
            <a:ext cx="2860365" cy="2474197"/>
          </a:xfrm>
        </p:spPr>
        <p:txBody>
          <a:bodyPr>
            <a:normAutofit/>
          </a:bodyPr>
          <a:lstStyle>
            <a:lvl1pPr marL="0" indent="0">
              <a:buNone/>
              <a:defRPr sz="1200"/>
            </a:lvl1pPr>
          </a:lstStyle>
          <a:p>
            <a:pPr lvl="0"/>
            <a:r>
              <a:rPr lang="en-GB"/>
              <a:t>Insert graphic, figure or table</a:t>
            </a:r>
          </a:p>
        </p:txBody>
      </p:sp>
      <p:sp>
        <p:nvSpPr>
          <p:cNvPr id="23" name="Text Placeholder 31">
            <a:extLst>
              <a:ext uri="{FF2B5EF4-FFF2-40B4-BE49-F238E27FC236}">
                <a16:creationId xmlns:a16="http://schemas.microsoft.com/office/drawing/2014/main" id="{65A7D304-C6CA-0B10-DE88-B1FB85C77285}"/>
              </a:ext>
            </a:extLst>
          </p:cNvPr>
          <p:cNvSpPr>
            <a:spLocks noGrp="1"/>
          </p:cNvSpPr>
          <p:nvPr>
            <p:ph type="body" sz="quarter" idx="36" hasCustomPrompt="1"/>
          </p:nvPr>
        </p:nvSpPr>
        <p:spPr>
          <a:xfrm>
            <a:off x="134661" y="3433184"/>
            <a:ext cx="2765195" cy="2455596"/>
          </a:xfrm>
        </p:spPr>
        <p:txBody>
          <a:bodyPr>
            <a:normAutofit/>
          </a:bodyPr>
          <a:lstStyle>
            <a:lvl1pPr marL="0" indent="0">
              <a:buNone/>
              <a:defRPr sz="1200"/>
            </a:lvl1pPr>
          </a:lstStyle>
          <a:p>
            <a:pPr lvl="0"/>
            <a:r>
              <a:rPr lang="en-US"/>
              <a:t>Insert Text</a:t>
            </a:r>
          </a:p>
        </p:txBody>
      </p:sp>
      <p:sp>
        <p:nvSpPr>
          <p:cNvPr id="24" name="Content Placeholder 27">
            <a:extLst>
              <a:ext uri="{FF2B5EF4-FFF2-40B4-BE49-F238E27FC236}">
                <a16:creationId xmlns:a16="http://schemas.microsoft.com/office/drawing/2014/main" id="{A3B4E831-0AF5-86D3-1E4C-DACFC0167108}"/>
              </a:ext>
            </a:extLst>
          </p:cNvPr>
          <p:cNvSpPr>
            <a:spLocks noGrp="1"/>
          </p:cNvSpPr>
          <p:nvPr>
            <p:ph sz="quarter" idx="37" hasCustomPrompt="1"/>
          </p:nvPr>
        </p:nvSpPr>
        <p:spPr>
          <a:xfrm>
            <a:off x="9183503" y="3411894"/>
            <a:ext cx="2860365" cy="2474197"/>
          </a:xfrm>
        </p:spPr>
        <p:txBody>
          <a:bodyPr>
            <a:normAutofit/>
          </a:bodyPr>
          <a:lstStyle>
            <a:lvl1pPr marL="0" indent="0">
              <a:buNone/>
              <a:defRPr sz="1200"/>
            </a:lvl1pPr>
          </a:lstStyle>
          <a:p>
            <a:pPr lvl="0"/>
            <a:r>
              <a:rPr lang="en-GB"/>
              <a:t>Insert graphic, figure or table</a:t>
            </a:r>
          </a:p>
        </p:txBody>
      </p:sp>
      <p:sp>
        <p:nvSpPr>
          <p:cNvPr id="25" name="Text Placeholder 31">
            <a:extLst>
              <a:ext uri="{FF2B5EF4-FFF2-40B4-BE49-F238E27FC236}">
                <a16:creationId xmlns:a16="http://schemas.microsoft.com/office/drawing/2014/main" id="{9843090C-3B07-E854-D2FF-DABB08F6DC9C}"/>
              </a:ext>
            </a:extLst>
          </p:cNvPr>
          <p:cNvSpPr>
            <a:spLocks noGrp="1"/>
          </p:cNvSpPr>
          <p:nvPr>
            <p:ph type="body" sz="quarter" idx="38" hasCustomPrompt="1"/>
          </p:nvPr>
        </p:nvSpPr>
        <p:spPr>
          <a:xfrm>
            <a:off x="6229384" y="3430494"/>
            <a:ext cx="2765195" cy="2455596"/>
          </a:xfrm>
        </p:spPr>
        <p:txBody>
          <a:bodyPr>
            <a:normAutofit/>
          </a:bodyPr>
          <a:lstStyle>
            <a:lvl1pPr marL="0" indent="0">
              <a:buNone/>
              <a:defRPr sz="1200"/>
            </a:lvl1pPr>
          </a:lstStyle>
          <a:p>
            <a:pPr lvl="0"/>
            <a:r>
              <a:rPr lang="en-US"/>
              <a:t>Insert Text</a:t>
            </a:r>
          </a:p>
        </p:txBody>
      </p:sp>
      <p:pic>
        <p:nvPicPr>
          <p:cNvPr id="3" name="Graphic 2">
            <a:extLst>
              <a:ext uri="{FF2B5EF4-FFF2-40B4-BE49-F238E27FC236}">
                <a16:creationId xmlns:a16="http://schemas.microsoft.com/office/drawing/2014/main" id="{C13777D4-33AC-DF5A-DF60-873FE6B330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1945166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formation Slide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4CA9DA-608C-2F49-90B9-06AC4EB2DEB3}"/>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
        <p:nvSpPr>
          <p:cNvPr id="3" name="Text Placeholder 2">
            <a:extLst>
              <a:ext uri="{FF2B5EF4-FFF2-40B4-BE49-F238E27FC236}">
                <a16:creationId xmlns:a16="http://schemas.microsoft.com/office/drawing/2014/main" id="{CA447366-C502-A918-65A3-A8CAC71B9338}"/>
              </a:ext>
            </a:extLst>
          </p:cNvPr>
          <p:cNvSpPr>
            <a:spLocks noGrp="1"/>
          </p:cNvSpPr>
          <p:nvPr>
            <p:ph type="body" sz="quarter" idx="18" hasCustomPrompt="1"/>
          </p:nvPr>
        </p:nvSpPr>
        <p:spPr>
          <a:xfrm>
            <a:off x="0" y="5976"/>
            <a:ext cx="8142533"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9" name="Text Placeholder 2">
            <a:extLst>
              <a:ext uri="{FF2B5EF4-FFF2-40B4-BE49-F238E27FC236}">
                <a16:creationId xmlns:a16="http://schemas.microsoft.com/office/drawing/2014/main" id="{4EB7ACC1-ADA6-C7DB-0B3D-8AB9DB510854}"/>
              </a:ext>
            </a:extLst>
          </p:cNvPr>
          <p:cNvSpPr>
            <a:spLocks noGrp="1"/>
          </p:cNvSpPr>
          <p:nvPr>
            <p:ph type="body" sz="quarter" idx="19" hasCustomPrompt="1"/>
          </p:nvPr>
        </p:nvSpPr>
        <p:spPr>
          <a:xfrm>
            <a:off x="8131200" y="5976"/>
            <a:ext cx="40656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cxnSp>
        <p:nvCxnSpPr>
          <p:cNvPr id="10" name="Straight Connector 9">
            <a:extLst>
              <a:ext uri="{FF2B5EF4-FFF2-40B4-BE49-F238E27FC236}">
                <a16:creationId xmlns:a16="http://schemas.microsoft.com/office/drawing/2014/main" id="{909BBD81-1938-4F14-5136-F70FF1BE07F2}"/>
              </a:ext>
            </a:extLst>
          </p:cNvPr>
          <p:cNvCxnSpPr>
            <a:cxnSpLocks/>
          </p:cNvCxnSpPr>
          <p:nvPr/>
        </p:nvCxnSpPr>
        <p:spPr>
          <a:xfrm>
            <a:off x="8124099" y="18000"/>
            <a:ext cx="15375" cy="5940000"/>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sp>
        <p:nvSpPr>
          <p:cNvPr id="12" name="Text Placeholder 31">
            <a:extLst>
              <a:ext uri="{FF2B5EF4-FFF2-40B4-BE49-F238E27FC236}">
                <a16:creationId xmlns:a16="http://schemas.microsoft.com/office/drawing/2014/main" id="{BAABEDA4-F76C-9743-6E0B-0A8763061CA6}"/>
              </a:ext>
            </a:extLst>
          </p:cNvPr>
          <p:cNvSpPr>
            <a:spLocks noGrp="1"/>
          </p:cNvSpPr>
          <p:nvPr>
            <p:ph type="body" sz="quarter" idx="27" hasCustomPrompt="1"/>
          </p:nvPr>
        </p:nvSpPr>
        <p:spPr>
          <a:xfrm>
            <a:off x="8238734" y="461598"/>
            <a:ext cx="3788879" cy="2812411"/>
          </a:xfrm>
        </p:spPr>
        <p:txBody>
          <a:bodyPr>
            <a:normAutofit/>
          </a:bodyPr>
          <a:lstStyle>
            <a:lvl1pPr marL="0" indent="0">
              <a:buNone/>
              <a:defRPr sz="1200" b="0"/>
            </a:lvl1pPr>
          </a:lstStyle>
          <a:p>
            <a:pPr lvl="0"/>
            <a:r>
              <a:rPr lang="en-US"/>
              <a:t>Insert Text</a:t>
            </a:r>
          </a:p>
        </p:txBody>
      </p:sp>
      <p:sp>
        <p:nvSpPr>
          <p:cNvPr id="13" name="Content Placeholder 27">
            <a:extLst>
              <a:ext uri="{FF2B5EF4-FFF2-40B4-BE49-F238E27FC236}">
                <a16:creationId xmlns:a16="http://schemas.microsoft.com/office/drawing/2014/main" id="{DFBCB02E-476B-7477-8239-B5920459A94E}"/>
              </a:ext>
            </a:extLst>
          </p:cNvPr>
          <p:cNvSpPr>
            <a:spLocks noGrp="1"/>
          </p:cNvSpPr>
          <p:nvPr>
            <p:ph sz="quarter" idx="29" hasCustomPrompt="1"/>
          </p:nvPr>
        </p:nvSpPr>
        <p:spPr>
          <a:xfrm>
            <a:off x="8232145" y="3410533"/>
            <a:ext cx="3788879" cy="2451847"/>
          </a:xfrm>
        </p:spPr>
        <p:txBody>
          <a:bodyPr>
            <a:normAutofit/>
          </a:bodyPr>
          <a:lstStyle>
            <a:lvl1pPr marL="0" indent="0">
              <a:buNone/>
              <a:defRPr sz="1200" b="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t>Insert graphic, figure or table</a:t>
            </a:r>
          </a:p>
          <a:p>
            <a:pPr lvl="0"/>
            <a:endParaRPr lang="en-GB"/>
          </a:p>
        </p:txBody>
      </p:sp>
      <p:sp>
        <p:nvSpPr>
          <p:cNvPr id="14" name="Text Placeholder 31">
            <a:extLst>
              <a:ext uri="{FF2B5EF4-FFF2-40B4-BE49-F238E27FC236}">
                <a16:creationId xmlns:a16="http://schemas.microsoft.com/office/drawing/2014/main" id="{3924C4E0-F600-8C0C-BA5D-B736858CC401}"/>
              </a:ext>
            </a:extLst>
          </p:cNvPr>
          <p:cNvSpPr>
            <a:spLocks noGrp="1"/>
          </p:cNvSpPr>
          <p:nvPr>
            <p:ph type="body" sz="quarter" idx="30" hasCustomPrompt="1"/>
          </p:nvPr>
        </p:nvSpPr>
        <p:spPr>
          <a:xfrm>
            <a:off x="141343" y="480065"/>
            <a:ext cx="7883496" cy="2812411"/>
          </a:xfrm>
        </p:spPr>
        <p:txBody>
          <a:bodyPr>
            <a:normAutofit/>
          </a:bodyPr>
          <a:lstStyle>
            <a:lvl1pPr marL="0" indent="0">
              <a:buNone/>
              <a:defRPr sz="1200" b="0"/>
            </a:lvl1pPr>
          </a:lstStyle>
          <a:p>
            <a:pPr lvl="0"/>
            <a:r>
              <a:rPr lang="en-US"/>
              <a:t>Insert Text</a:t>
            </a:r>
          </a:p>
        </p:txBody>
      </p:sp>
      <p:sp>
        <p:nvSpPr>
          <p:cNvPr id="15" name="Content Placeholder 27">
            <a:extLst>
              <a:ext uri="{FF2B5EF4-FFF2-40B4-BE49-F238E27FC236}">
                <a16:creationId xmlns:a16="http://schemas.microsoft.com/office/drawing/2014/main" id="{9012E792-8464-8289-6CC5-F8E6C1F9982A}"/>
              </a:ext>
            </a:extLst>
          </p:cNvPr>
          <p:cNvSpPr>
            <a:spLocks noGrp="1"/>
          </p:cNvSpPr>
          <p:nvPr>
            <p:ph sz="quarter" idx="31" hasCustomPrompt="1"/>
          </p:nvPr>
        </p:nvSpPr>
        <p:spPr>
          <a:xfrm>
            <a:off x="134753" y="3429000"/>
            <a:ext cx="7883496" cy="2451847"/>
          </a:xfrm>
        </p:spPr>
        <p:txBody>
          <a:bodyPr>
            <a:normAutofit/>
          </a:bodyPr>
          <a:lstStyle>
            <a:lvl1pPr marL="0" indent="0">
              <a:buNone/>
              <a:defRPr sz="1200" b="0"/>
            </a:lvl1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t>Insert graphic, figure or table</a:t>
            </a:r>
          </a:p>
          <a:p>
            <a:pPr lvl="0"/>
            <a:endParaRPr lang="en-GB"/>
          </a:p>
        </p:txBody>
      </p:sp>
      <p:pic>
        <p:nvPicPr>
          <p:cNvPr id="11" name="Graphic 10">
            <a:extLst>
              <a:ext uri="{FF2B5EF4-FFF2-40B4-BE49-F238E27FC236}">
                <a16:creationId xmlns:a16="http://schemas.microsoft.com/office/drawing/2014/main" id="{16F4509B-5395-2D01-2306-EF8CBB4619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316879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formation Slide 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4CA9DA-608C-2F49-90B9-06AC4EB2DEB3}"/>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
        <p:nvSpPr>
          <p:cNvPr id="2" name="Text Placeholder 2">
            <a:extLst>
              <a:ext uri="{FF2B5EF4-FFF2-40B4-BE49-F238E27FC236}">
                <a16:creationId xmlns:a16="http://schemas.microsoft.com/office/drawing/2014/main" id="{63E493A4-181E-ECEF-3EBD-02B6224959E3}"/>
              </a:ext>
            </a:extLst>
          </p:cNvPr>
          <p:cNvSpPr>
            <a:spLocks noGrp="1"/>
          </p:cNvSpPr>
          <p:nvPr>
            <p:ph type="body" sz="quarter" idx="18" hasCustomPrompt="1"/>
          </p:nvPr>
        </p:nvSpPr>
        <p:spPr>
          <a:xfrm>
            <a:off x="0" y="5979"/>
            <a:ext cx="121920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3" name="Content Placeholder 27">
            <a:extLst>
              <a:ext uri="{FF2B5EF4-FFF2-40B4-BE49-F238E27FC236}">
                <a16:creationId xmlns:a16="http://schemas.microsoft.com/office/drawing/2014/main" id="{4990D198-C3F8-EAC4-D686-E92D351A7188}"/>
              </a:ext>
            </a:extLst>
          </p:cNvPr>
          <p:cNvSpPr>
            <a:spLocks noGrp="1"/>
          </p:cNvSpPr>
          <p:nvPr>
            <p:ph sz="quarter" idx="31" hasCustomPrompt="1"/>
          </p:nvPr>
        </p:nvSpPr>
        <p:spPr>
          <a:xfrm>
            <a:off x="6223499" y="429571"/>
            <a:ext cx="5808000" cy="5414400"/>
          </a:xfrm>
        </p:spPr>
        <p:txBody>
          <a:bodyPr>
            <a:normAutofit/>
          </a:bodyPr>
          <a:lstStyle>
            <a:lvl1pPr marL="0" indent="0">
              <a:buNone/>
              <a:defRPr sz="1200"/>
            </a:lvl1pPr>
          </a:lstStyle>
          <a:p>
            <a:pPr lvl="0"/>
            <a:r>
              <a:rPr lang="en-GB"/>
              <a:t>Insert graphic, figure or table</a:t>
            </a:r>
          </a:p>
        </p:txBody>
      </p:sp>
      <p:sp>
        <p:nvSpPr>
          <p:cNvPr id="9" name="Text Placeholder 31">
            <a:extLst>
              <a:ext uri="{FF2B5EF4-FFF2-40B4-BE49-F238E27FC236}">
                <a16:creationId xmlns:a16="http://schemas.microsoft.com/office/drawing/2014/main" id="{AD928E7F-0629-31D3-51F2-D7B7D8B4B153}"/>
              </a:ext>
            </a:extLst>
          </p:cNvPr>
          <p:cNvSpPr>
            <a:spLocks noGrp="1"/>
          </p:cNvSpPr>
          <p:nvPr>
            <p:ph type="body" sz="quarter" idx="32" hasCustomPrompt="1"/>
          </p:nvPr>
        </p:nvSpPr>
        <p:spPr>
          <a:xfrm>
            <a:off x="149321" y="454210"/>
            <a:ext cx="5808000" cy="5414400"/>
          </a:xfrm>
        </p:spPr>
        <p:txBody>
          <a:bodyPr>
            <a:normAutofit/>
          </a:bodyPr>
          <a:lstStyle>
            <a:lvl1pPr marL="0" indent="0">
              <a:buNone/>
              <a:defRPr sz="1200"/>
            </a:lvl1pPr>
          </a:lstStyle>
          <a:p>
            <a:pPr lvl="0"/>
            <a:r>
              <a:rPr lang="en-US"/>
              <a:t>Insert Text</a:t>
            </a:r>
          </a:p>
        </p:txBody>
      </p:sp>
      <p:pic>
        <p:nvPicPr>
          <p:cNvPr id="11" name="Graphic 10">
            <a:extLst>
              <a:ext uri="{FF2B5EF4-FFF2-40B4-BE49-F238E27FC236}">
                <a16:creationId xmlns:a16="http://schemas.microsoft.com/office/drawing/2014/main" id="{F8F245A2-B1E9-E3CF-275E-C00C4A5547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1441008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ck Summar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4CA9DA-608C-2F49-90B9-06AC4EB2DEB3}"/>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
        <p:nvSpPr>
          <p:cNvPr id="3" name="Text Placeholder 2">
            <a:extLst>
              <a:ext uri="{FF2B5EF4-FFF2-40B4-BE49-F238E27FC236}">
                <a16:creationId xmlns:a16="http://schemas.microsoft.com/office/drawing/2014/main" id="{78B3E82C-3C7E-3486-7042-6DF7E619F58E}"/>
              </a:ext>
            </a:extLst>
          </p:cNvPr>
          <p:cNvSpPr>
            <a:spLocks noGrp="1"/>
          </p:cNvSpPr>
          <p:nvPr>
            <p:ph type="body" sz="quarter" idx="18" hasCustomPrompt="1"/>
          </p:nvPr>
        </p:nvSpPr>
        <p:spPr>
          <a:xfrm>
            <a:off x="281" y="8276"/>
            <a:ext cx="121920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Further Information</a:t>
            </a:r>
          </a:p>
        </p:txBody>
      </p:sp>
      <p:sp>
        <p:nvSpPr>
          <p:cNvPr id="10" name="Text Placeholder 2">
            <a:extLst>
              <a:ext uri="{FF2B5EF4-FFF2-40B4-BE49-F238E27FC236}">
                <a16:creationId xmlns:a16="http://schemas.microsoft.com/office/drawing/2014/main" id="{3060B3D0-18E7-001C-0EEB-F15747D75B60}"/>
              </a:ext>
            </a:extLst>
          </p:cNvPr>
          <p:cNvSpPr>
            <a:spLocks noGrp="1"/>
          </p:cNvSpPr>
          <p:nvPr>
            <p:ph type="body" sz="quarter" idx="19" hasCustomPrompt="1"/>
          </p:nvPr>
        </p:nvSpPr>
        <p:spPr>
          <a:xfrm>
            <a:off x="0" y="2982081"/>
            <a:ext cx="12192000" cy="360000"/>
          </a:xfrm>
          <a:solidFill>
            <a:schemeClr val="accent1"/>
          </a:solidFill>
          <a:ln w="19050">
            <a:solidFill>
              <a:srgbClr val="49AC33"/>
            </a:solidFill>
          </a:ln>
        </p:spPr>
        <p:txBody>
          <a:bodyPr anchor="ctr" anchorCtr="0">
            <a:noAutofit/>
          </a:bodyPr>
          <a:lstStyle>
            <a:lvl1pPr marL="90000" indent="0">
              <a:buNone/>
              <a:defRPr sz="2000">
                <a:solidFill>
                  <a:schemeClr val="bg1"/>
                </a:solidFill>
                <a:latin typeface="+mj-lt"/>
              </a:defRPr>
            </a:lvl1pPr>
          </a:lstStyle>
          <a:p>
            <a:pPr lvl="0"/>
            <a:r>
              <a:rPr lang="en-GB"/>
              <a:t>About XXX Data Pack</a:t>
            </a:r>
          </a:p>
        </p:txBody>
      </p:sp>
      <p:pic>
        <p:nvPicPr>
          <p:cNvPr id="9" name="Graphic 8">
            <a:extLst>
              <a:ext uri="{FF2B5EF4-FFF2-40B4-BE49-F238E27FC236}">
                <a16:creationId xmlns:a16="http://schemas.microsoft.com/office/drawing/2014/main" id="{7247F8EB-FD6E-229A-6C8E-F22F595F67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31711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0C7972-323B-1648-BCA5-37D060171AE7}"/>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Date Placeholder 1"/>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FA5C1A-6AA0-244F-BCD2-246B087817E0}" type="slidenum">
              <a:rPr lang="en-GB" smtClean="0"/>
              <a:pPr/>
              <a:t>‹#›</a:t>
            </a:fld>
            <a:endParaRPr lang="en-GB"/>
          </a:p>
        </p:txBody>
      </p:sp>
      <p:pic>
        <p:nvPicPr>
          <p:cNvPr id="8" name="Graphic 7">
            <a:extLst>
              <a:ext uri="{FF2B5EF4-FFF2-40B4-BE49-F238E27FC236}">
                <a16:creationId xmlns:a16="http://schemas.microsoft.com/office/drawing/2014/main" id="{7E9357F6-C232-31FE-AD56-7BA70233BD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33191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1432" y="1709931"/>
            <a:ext cx="10951860" cy="1892107"/>
          </a:xfrm>
        </p:spPr>
        <p:txBody>
          <a:bodyPr wrap="none" anchor="t" anchorCtr="0"/>
          <a:lstStyle>
            <a:lvl1pPr algn="l">
              <a:defRPr sz="60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551432" y="3776541"/>
            <a:ext cx="10951860" cy="1655762"/>
          </a:xfrm>
        </p:spPr>
        <p:txBody>
          <a:bodyPr wrap="none"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1641479-FECA-EE45-993A-6CC136B7C0E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t>‹#›</a:t>
            </a:fld>
            <a:endParaRPr lang="en-GB"/>
          </a:p>
        </p:txBody>
      </p:sp>
    </p:spTree>
    <p:extLst>
      <p:ext uri="{BB962C8B-B14F-4D97-AF65-F5344CB8AC3E}">
        <p14:creationId xmlns:p14="http://schemas.microsoft.com/office/powerpoint/2010/main" val="3572279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accent1"/>
              </a:buClr>
              <a:defRPr/>
            </a:lvl1pPr>
            <a:lvl2pPr>
              <a:spcBef>
                <a:spcPts val="800"/>
              </a:spcBef>
              <a:buClr>
                <a:schemeClr val="accent1"/>
              </a:buClr>
              <a:defRPr/>
            </a:lvl2pPr>
            <a:lvl3pPr>
              <a:spcBef>
                <a:spcPts val="800"/>
              </a:spcBef>
              <a:buClr>
                <a:schemeClr val="accent1"/>
              </a:buClr>
              <a:defRPr/>
            </a:lvl3pPr>
            <a:lvl4pPr>
              <a:spcBef>
                <a:spcPts val="800"/>
              </a:spcBef>
              <a:buClr>
                <a:schemeClr val="accent1"/>
              </a:buClr>
              <a:defRPr/>
            </a:lvl4pPr>
            <a:lvl5pPr>
              <a:spcBef>
                <a:spcPts val="800"/>
              </a:spcBef>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641479-FECA-EE45-993A-6CC136B7C0E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t>‹#›</a:t>
            </a:fld>
            <a:endParaRPr lang="en-GB"/>
          </a:p>
        </p:txBody>
      </p:sp>
      <p:sp>
        <p:nvSpPr>
          <p:cNvPr id="13" name="Rectangle 12">
            <a:extLst>
              <a:ext uri="{FF2B5EF4-FFF2-40B4-BE49-F238E27FC236}">
                <a16:creationId xmlns:a16="http://schemas.microsoft.com/office/drawing/2014/main" id="{C2EDC557-02F4-AC43-BAE0-28864BDF4C70}"/>
              </a:ext>
            </a:extLst>
          </p:cNvPr>
          <p:cNvSpPr/>
          <p:nvPr userDrawn="1"/>
        </p:nvSpPr>
        <p:spPr>
          <a:xfrm>
            <a:off x="0" y="5845056"/>
            <a:ext cx="12192000" cy="1022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a:extLst>
              <a:ext uri="{FF2B5EF4-FFF2-40B4-BE49-F238E27FC236}">
                <a16:creationId xmlns:a16="http://schemas.microsoft.com/office/drawing/2014/main" id="{B2C2FDE2-91E1-E844-B5EB-2C933AF1C4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1612038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OBJECT FULL">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01492B-B99C-59BB-F494-BADC822C031F}"/>
              </a:ext>
            </a:extLst>
          </p:cNvPr>
          <p:cNvSpPr>
            <a:spLocks noGrp="1"/>
          </p:cNvSpPr>
          <p:nvPr>
            <p:ph type="title" hasCustomPrompt="1"/>
          </p:nvPr>
        </p:nvSpPr>
        <p:spPr>
          <a:xfrm>
            <a:off x="1080000" y="360000"/>
            <a:ext cx="10515598" cy="747897"/>
          </a:xfrm>
          <a:prstGeom prst="rect">
            <a:avLst/>
          </a:prstGeom>
        </p:spPr>
        <p:txBody>
          <a:bodyPr lIns="0" tIns="0" bIns="0">
            <a:noAutofit/>
          </a:bodyPr>
          <a:lstStyle>
            <a:lvl1pPr>
              <a:defRPr sz="2700" b="1" i="0">
                <a:solidFill>
                  <a:srgbClr val="2A354D"/>
                </a:solidFill>
                <a:latin typeface="Montserrat" pitchFamily="2" charset="77"/>
              </a:defRPr>
            </a:lvl1pPr>
          </a:lstStyle>
          <a:p>
            <a:r>
              <a:rPr lang="en-GB"/>
              <a:t>Object full width</a:t>
            </a:r>
            <a:endParaRPr lang="en-US"/>
          </a:p>
        </p:txBody>
      </p:sp>
      <p:sp>
        <p:nvSpPr>
          <p:cNvPr id="4" name="Text Placeholder 7">
            <a:extLst>
              <a:ext uri="{FF2B5EF4-FFF2-40B4-BE49-F238E27FC236}">
                <a16:creationId xmlns:a16="http://schemas.microsoft.com/office/drawing/2014/main" id="{0CBACBF7-0371-E0FC-24B5-1A12B46C0202}"/>
              </a:ext>
            </a:extLst>
          </p:cNvPr>
          <p:cNvSpPr>
            <a:spLocks noGrp="1"/>
          </p:cNvSpPr>
          <p:nvPr>
            <p:ph type="body" sz="quarter" idx="13" hasCustomPrompt="1"/>
          </p:nvPr>
        </p:nvSpPr>
        <p:spPr>
          <a:xfrm>
            <a:off x="1080000" y="1290919"/>
            <a:ext cx="10515600" cy="546760"/>
          </a:xfrm>
          <a:prstGeom prst="rect">
            <a:avLst/>
          </a:prstGeom>
        </p:spPr>
        <p:txBody>
          <a:bodyPr lIns="0" tIns="0" rIns="72000" bIns="0" numCol="1" spcCol="360000">
            <a:noAutofit/>
          </a:bodyPr>
          <a:lstStyle>
            <a:lvl1pPr marL="0" indent="0">
              <a:lnSpc>
                <a:spcPct val="100000"/>
              </a:lnSpc>
              <a:buNone/>
              <a:defRPr sz="1400" b="0" i="0">
                <a:solidFill>
                  <a:srgbClr val="2A354D"/>
                </a:solidFill>
                <a:latin typeface="Montserrat" pitchFamily="2" charset="77"/>
              </a:defRPr>
            </a:lvl1pPr>
            <a:lvl2pPr marL="457200" indent="0">
              <a:buNone/>
              <a:defRPr/>
            </a:lvl2pPr>
          </a:lstStyle>
          <a:p>
            <a:pPr lvl="0"/>
            <a:r>
              <a:rPr lang="en-GB"/>
              <a:t>Put all your body copy in this style shown here or delete if not needed and move object up</a:t>
            </a:r>
          </a:p>
          <a:p>
            <a:pPr lvl="0"/>
            <a:endParaRPr lang="en-GB"/>
          </a:p>
        </p:txBody>
      </p:sp>
      <p:sp>
        <p:nvSpPr>
          <p:cNvPr id="3" name="Slide Number Placeholder 5">
            <a:extLst>
              <a:ext uri="{FF2B5EF4-FFF2-40B4-BE49-F238E27FC236}">
                <a16:creationId xmlns:a16="http://schemas.microsoft.com/office/drawing/2014/main" id="{88FC4558-948C-0FD3-1D0E-DC9DB75F8871}"/>
              </a:ext>
            </a:extLst>
          </p:cNvPr>
          <p:cNvSpPr>
            <a:spLocks noGrp="1"/>
          </p:cNvSpPr>
          <p:nvPr>
            <p:ph type="sldNum" sz="quarter" idx="4"/>
          </p:nvPr>
        </p:nvSpPr>
        <p:spPr>
          <a:xfrm>
            <a:off x="9774188" y="6437228"/>
            <a:ext cx="694863" cy="365125"/>
          </a:xfrm>
          <a:prstGeom prst="rect">
            <a:avLst/>
          </a:prstGeom>
        </p:spPr>
        <p:txBody>
          <a:bodyPr vert="horz" lIns="91440" tIns="45720" rIns="91440" bIns="45720" rtlCol="0" anchor="ctr"/>
          <a:lstStyle>
            <a:lvl1pPr algn="r">
              <a:defRPr sz="1200">
                <a:solidFill>
                  <a:srgbClr val="918C8A"/>
                </a:solidFill>
              </a:defRPr>
            </a:lvl1pPr>
          </a:lstStyle>
          <a:p>
            <a:fld id="{983CACB7-BD5B-E04E-9F7F-67AC39F2F8F1}" type="slidenum">
              <a:rPr lang="en-US" smtClean="0"/>
              <a:pPr/>
              <a:t>‹#›</a:t>
            </a:fld>
            <a:endParaRPr lang="en-US"/>
          </a:p>
        </p:txBody>
      </p:sp>
      <p:sp>
        <p:nvSpPr>
          <p:cNvPr id="7" name="Content Placeholder 2">
            <a:extLst>
              <a:ext uri="{FF2B5EF4-FFF2-40B4-BE49-F238E27FC236}">
                <a16:creationId xmlns:a16="http://schemas.microsoft.com/office/drawing/2014/main" id="{E3E27382-7B60-A7EA-CFDC-248B984FDEE8}"/>
              </a:ext>
            </a:extLst>
          </p:cNvPr>
          <p:cNvSpPr>
            <a:spLocks noGrp="1"/>
          </p:cNvSpPr>
          <p:nvPr>
            <p:ph sz="quarter" idx="18" hasCustomPrompt="1"/>
          </p:nvPr>
        </p:nvSpPr>
        <p:spPr>
          <a:xfrm>
            <a:off x="1079500" y="2020701"/>
            <a:ext cx="10515598" cy="3546382"/>
          </a:xfrm>
          <a:prstGeom prst="rect">
            <a:avLst/>
          </a:prstGeom>
        </p:spPr>
        <p:txBody>
          <a:bodyPr/>
          <a:lstStyle>
            <a:lvl1pPr marL="0" indent="0">
              <a:buNone/>
              <a:defRPr/>
            </a:lvl1pPr>
          </a:lstStyle>
          <a:p>
            <a:pPr lvl="0"/>
            <a:r>
              <a:rPr lang="en-GB"/>
              <a:t>Insert object</a:t>
            </a:r>
          </a:p>
        </p:txBody>
      </p:sp>
      <p:sp>
        <p:nvSpPr>
          <p:cNvPr id="12" name="Text Placeholder 7">
            <a:extLst>
              <a:ext uri="{FF2B5EF4-FFF2-40B4-BE49-F238E27FC236}">
                <a16:creationId xmlns:a16="http://schemas.microsoft.com/office/drawing/2014/main" id="{61AB9C74-9371-5ED5-4D07-BF4282685EA8}"/>
              </a:ext>
            </a:extLst>
          </p:cNvPr>
          <p:cNvSpPr>
            <a:spLocks noGrp="1"/>
          </p:cNvSpPr>
          <p:nvPr>
            <p:ph type="body" sz="quarter" idx="16" hasCustomPrompt="1"/>
          </p:nvPr>
        </p:nvSpPr>
        <p:spPr>
          <a:xfrm>
            <a:off x="1079999" y="5693263"/>
            <a:ext cx="8454618" cy="414116"/>
          </a:xfrm>
          <a:prstGeom prst="rect">
            <a:avLst/>
          </a:prstGeom>
        </p:spPr>
        <p:txBody>
          <a:bodyPr lIns="0" tIns="0" rIns="72000" bIns="0" numCol="1" spcCol="360000">
            <a:noAutofit/>
          </a:bodyPr>
          <a:lstStyle>
            <a:lvl1pPr marL="0" indent="0">
              <a:lnSpc>
                <a:spcPts val="1500"/>
              </a:lnSpc>
              <a:buNone/>
              <a:defRPr sz="1200" b="1" i="0">
                <a:solidFill>
                  <a:srgbClr val="2A354D"/>
                </a:solidFill>
                <a:latin typeface="Montserrat SemiBold" pitchFamily="2" charset="77"/>
              </a:defRPr>
            </a:lvl1pPr>
            <a:lvl2pPr marL="457200" indent="0">
              <a:buNone/>
              <a:defRPr/>
            </a:lvl2pPr>
          </a:lstStyle>
          <a:p>
            <a:pPr lvl="0"/>
            <a:r>
              <a:rPr lang="en-GB"/>
              <a:t>Detailed object title and description if needed or delete</a:t>
            </a:r>
          </a:p>
        </p:txBody>
      </p:sp>
      <p:sp>
        <p:nvSpPr>
          <p:cNvPr id="13" name="Text Placeholder 7">
            <a:extLst>
              <a:ext uri="{FF2B5EF4-FFF2-40B4-BE49-F238E27FC236}">
                <a16:creationId xmlns:a16="http://schemas.microsoft.com/office/drawing/2014/main" id="{060CF2C1-F036-1CEE-C795-09E650239653}"/>
              </a:ext>
            </a:extLst>
          </p:cNvPr>
          <p:cNvSpPr>
            <a:spLocks noGrp="1"/>
          </p:cNvSpPr>
          <p:nvPr>
            <p:ph type="body" sz="quarter" idx="17" hasCustomPrompt="1"/>
          </p:nvPr>
        </p:nvSpPr>
        <p:spPr>
          <a:xfrm>
            <a:off x="1079500" y="6122986"/>
            <a:ext cx="8454619" cy="414116"/>
          </a:xfrm>
          <a:prstGeom prst="rect">
            <a:avLst/>
          </a:prstGeom>
        </p:spPr>
        <p:txBody>
          <a:bodyPr lIns="0" tIns="0" rIns="72000" bIns="0" numCol="1" spcCol="360000">
            <a:noAutofit/>
          </a:bodyPr>
          <a:lstStyle>
            <a:lvl1pPr marL="0" indent="0">
              <a:lnSpc>
                <a:spcPts val="1500"/>
              </a:lnSpc>
              <a:buNone/>
              <a:defRPr sz="1200" b="0" i="1">
                <a:solidFill>
                  <a:srgbClr val="2A354D"/>
                </a:solidFill>
                <a:latin typeface="Montserrat" pitchFamily="2" charset="77"/>
              </a:defRPr>
            </a:lvl1pPr>
            <a:lvl2pPr marL="457200" indent="0">
              <a:buNone/>
              <a:defRPr/>
            </a:lvl2pPr>
          </a:lstStyle>
          <a:p>
            <a:pPr lvl="0"/>
            <a:r>
              <a:rPr lang="en-GB"/>
              <a:t>Source: if needed or delete </a:t>
            </a:r>
          </a:p>
          <a:p>
            <a:pPr lvl="0"/>
            <a:endParaRPr lang="en-GB"/>
          </a:p>
        </p:txBody>
      </p:sp>
    </p:spTree>
    <p:extLst>
      <p:ext uri="{BB962C8B-B14F-4D97-AF65-F5344CB8AC3E}">
        <p14:creationId xmlns:p14="http://schemas.microsoft.com/office/powerpoint/2010/main" val="331934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ntents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667" y="418990"/>
            <a:ext cx="10755157" cy="508684"/>
          </a:xfrm>
        </p:spPr>
        <p:txBody>
          <a:bodyPr lIns="0" tIns="0" rIns="0" bIns="0" anchor="t" anchorCtr="0">
            <a:normAutofit/>
          </a:bodyPr>
          <a:lstStyle>
            <a:lvl1pPr>
              <a:defRPr sz="3000">
                <a:solidFill>
                  <a:schemeClr val="bg1"/>
                </a:solidFill>
              </a:defRPr>
            </a:lvl1pPr>
          </a:lstStyle>
          <a:p>
            <a:r>
              <a:rPr lang="en-US"/>
              <a:t>Contents</a:t>
            </a:r>
          </a:p>
        </p:txBody>
      </p:sp>
      <p:sp>
        <p:nvSpPr>
          <p:cNvPr id="3" name="Text Placeholder 2"/>
          <p:cNvSpPr>
            <a:spLocks noGrp="1"/>
          </p:cNvSpPr>
          <p:nvPr>
            <p:ph type="body" idx="1" hasCustomPrompt="1"/>
          </p:nvPr>
        </p:nvSpPr>
        <p:spPr>
          <a:xfrm>
            <a:off x="718422" y="1231124"/>
            <a:ext cx="10755157" cy="1500187"/>
          </a:xfrm>
        </p:spPr>
        <p:txBody>
          <a:bodyPr lIns="0" tIns="0" rIns="0">
            <a:normAutofit/>
          </a:bodyPr>
          <a:lstStyle>
            <a:lvl1pPr marL="0" indent="0">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This is a contents page. Identify the headings and subheadings and create a contents list</a:t>
            </a:r>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Tree>
    <p:extLst>
      <p:ext uri="{BB962C8B-B14F-4D97-AF65-F5344CB8AC3E}">
        <p14:creationId xmlns:p14="http://schemas.microsoft.com/office/powerpoint/2010/main" val="294558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JSNA Introdu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4CA9DA-608C-2F49-90B9-06AC4EB2DEB3}"/>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cxnSp>
        <p:nvCxnSpPr>
          <p:cNvPr id="17" name="Straight Connector 16">
            <a:extLst>
              <a:ext uri="{FF2B5EF4-FFF2-40B4-BE49-F238E27FC236}">
                <a16:creationId xmlns:a16="http://schemas.microsoft.com/office/drawing/2014/main" id="{ED41EADD-9ADD-EFE7-758C-5D13757015B3}"/>
              </a:ext>
            </a:extLst>
          </p:cNvPr>
          <p:cNvCxnSpPr>
            <a:cxnSpLocks/>
          </p:cNvCxnSpPr>
          <p:nvPr/>
        </p:nvCxnSpPr>
        <p:spPr>
          <a:xfrm flipH="1">
            <a:off x="6091395" y="2695698"/>
            <a:ext cx="333" cy="3261249"/>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DF7A306-FC68-228B-ED88-7EF6B2016655}"/>
              </a:ext>
            </a:extLst>
          </p:cNvPr>
          <p:cNvSpPr>
            <a:spLocks noGrp="1"/>
          </p:cNvSpPr>
          <p:nvPr>
            <p:ph type="body" sz="quarter" idx="21" hasCustomPrompt="1"/>
          </p:nvPr>
        </p:nvSpPr>
        <p:spPr>
          <a:xfrm>
            <a:off x="3696" y="2"/>
            <a:ext cx="12172800" cy="899999"/>
          </a:xfrm>
          <a:solidFill>
            <a:schemeClr val="accent1"/>
          </a:solidFill>
          <a:ln w="19050">
            <a:solidFill>
              <a:schemeClr val="accent1"/>
            </a:solidFill>
          </a:ln>
        </p:spPr>
        <p:txBody>
          <a:bodyPr anchor="b" anchorCtr="0">
            <a:normAutofit/>
          </a:bodyPr>
          <a:lstStyle>
            <a:lvl1pPr marL="90000" indent="0">
              <a:lnSpc>
                <a:spcPct val="100000"/>
              </a:lnSpc>
              <a:buNone/>
              <a:defRPr sz="3000">
                <a:solidFill>
                  <a:schemeClr val="bg1"/>
                </a:solidFill>
                <a:latin typeface="+mj-lt"/>
              </a:defRPr>
            </a:lvl1pPr>
          </a:lstStyle>
          <a:p>
            <a:pPr lvl="0"/>
            <a:r>
              <a:rPr lang="en-GB"/>
              <a:t>JSNA Title</a:t>
            </a:r>
          </a:p>
        </p:txBody>
      </p:sp>
      <p:sp>
        <p:nvSpPr>
          <p:cNvPr id="25" name="Text Placeholder 2">
            <a:extLst>
              <a:ext uri="{FF2B5EF4-FFF2-40B4-BE49-F238E27FC236}">
                <a16:creationId xmlns:a16="http://schemas.microsoft.com/office/drawing/2014/main" id="{293151C4-A8B5-7163-DF1F-E39005924215}"/>
              </a:ext>
            </a:extLst>
          </p:cNvPr>
          <p:cNvSpPr>
            <a:spLocks noGrp="1"/>
          </p:cNvSpPr>
          <p:nvPr>
            <p:ph type="body" sz="quarter" idx="22" hasCustomPrompt="1"/>
          </p:nvPr>
        </p:nvSpPr>
        <p:spPr>
          <a:xfrm>
            <a:off x="6086368" y="2695697"/>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Measures for reducing inequalities</a:t>
            </a:r>
          </a:p>
        </p:txBody>
      </p:sp>
      <p:sp>
        <p:nvSpPr>
          <p:cNvPr id="26" name="Text Placeholder 2">
            <a:extLst>
              <a:ext uri="{FF2B5EF4-FFF2-40B4-BE49-F238E27FC236}">
                <a16:creationId xmlns:a16="http://schemas.microsoft.com/office/drawing/2014/main" id="{A1CE8ADE-FEC0-4BDD-C3D1-CF8033E46514}"/>
              </a:ext>
            </a:extLst>
          </p:cNvPr>
          <p:cNvSpPr>
            <a:spLocks noGrp="1"/>
          </p:cNvSpPr>
          <p:nvPr>
            <p:ph type="body" sz="quarter" idx="23" hasCustomPrompt="1"/>
          </p:nvPr>
        </p:nvSpPr>
        <p:spPr>
          <a:xfrm>
            <a:off x="4208" y="2694285"/>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Facts and figures</a:t>
            </a:r>
          </a:p>
        </p:txBody>
      </p:sp>
      <p:sp>
        <p:nvSpPr>
          <p:cNvPr id="29" name="Text Placeholder 2">
            <a:extLst>
              <a:ext uri="{FF2B5EF4-FFF2-40B4-BE49-F238E27FC236}">
                <a16:creationId xmlns:a16="http://schemas.microsoft.com/office/drawing/2014/main" id="{0956A1FA-E15D-1F72-7D5C-F9BBE90A6995}"/>
              </a:ext>
            </a:extLst>
          </p:cNvPr>
          <p:cNvSpPr>
            <a:spLocks noGrp="1"/>
          </p:cNvSpPr>
          <p:nvPr>
            <p:ph type="body" sz="quarter" idx="24" hasCustomPrompt="1"/>
          </p:nvPr>
        </p:nvSpPr>
        <p:spPr>
          <a:xfrm>
            <a:off x="6090128" y="4310887"/>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National and local strategies</a:t>
            </a:r>
          </a:p>
        </p:txBody>
      </p:sp>
      <p:sp>
        <p:nvSpPr>
          <p:cNvPr id="30" name="Text Placeholder 2">
            <a:extLst>
              <a:ext uri="{FF2B5EF4-FFF2-40B4-BE49-F238E27FC236}">
                <a16:creationId xmlns:a16="http://schemas.microsoft.com/office/drawing/2014/main" id="{54B84B7A-3035-7E23-4B95-8F3A9E28F9AE}"/>
              </a:ext>
            </a:extLst>
          </p:cNvPr>
          <p:cNvSpPr>
            <a:spLocks noGrp="1"/>
          </p:cNvSpPr>
          <p:nvPr>
            <p:ph type="body" sz="quarter" idx="25" hasCustomPrompt="1"/>
          </p:nvPr>
        </p:nvSpPr>
        <p:spPr>
          <a:xfrm>
            <a:off x="0" y="4304911"/>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Population groups</a:t>
            </a:r>
          </a:p>
        </p:txBody>
      </p:sp>
      <p:sp>
        <p:nvSpPr>
          <p:cNvPr id="32" name="Text Placeholder 31">
            <a:extLst>
              <a:ext uri="{FF2B5EF4-FFF2-40B4-BE49-F238E27FC236}">
                <a16:creationId xmlns:a16="http://schemas.microsoft.com/office/drawing/2014/main" id="{23D5A732-FC77-FCCC-7552-D3B01BB74A67}"/>
              </a:ext>
            </a:extLst>
          </p:cNvPr>
          <p:cNvSpPr>
            <a:spLocks noGrp="1"/>
          </p:cNvSpPr>
          <p:nvPr>
            <p:ph type="body" sz="quarter" idx="26" hasCustomPrompt="1"/>
          </p:nvPr>
        </p:nvSpPr>
        <p:spPr>
          <a:xfrm>
            <a:off x="160535" y="969428"/>
            <a:ext cx="11854827" cy="1644819"/>
          </a:xfrm>
        </p:spPr>
        <p:txBody>
          <a:bodyPr>
            <a:normAutofit/>
          </a:bodyPr>
          <a:lstStyle>
            <a:lvl1pPr marL="0" indent="0">
              <a:buNone/>
              <a:defRPr sz="1200"/>
            </a:lvl1pPr>
          </a:lstStyle>
          <a:p>
            <a:pPr lvl="0"/>
            <a:r>
              <a:rPr lang="en-US"/>
              <a:t>Section to give background on the JSNA</a:t>
            </a:r>
          </a:p>
        </p:txBody>
      </p:sp>
      <p:sp>
        <p:nvSpPr>
          <p:cNvPr id="33" name="Text Placeholder 31">
            <a:extLst>
              <a:ext uri="{FF2B5EF4-FFF2-40B4-BE49-F238E27FC236}">
                <a16:creationId xmlns:a16="http://schemas.microsoft.com/office/drawing/2014/main" id="{3531F568-A5C6-CC9A-2C9A-178C87432D98}"/>
              </a:ext>
            </a:extLst>
          </p:cNvPr>
          <p:cNvSpPr>
            <a:spLocks noGrp="1"/>
          </p:cNvSpPr>
          <p:nvPr>
            <p:ph type="body" sz="quarter" idx="27" hasCustomPrompt="1"/>
          </p:nvPr>
        </p:nvSpPr>
        <p:spPr>
          <a:xfrm>
            <a:off x="158955" y="3134664"/>
            <a:ext cx="5813315" cy="1090873"/>
          </a:xfrm>
        </p:spPr>
        <p:txBody>
          <a:bodyPr>
            <a:normAutofit/>
          </a:bodyPr>
          <a:lstStyle>
            <a:lvl1pPr marL="0" indent="0">
              <a:buNone/>
              <a:defRPr sz="1200"/>
            </a:lvl1pPr>
          </a:lstStyle>
          <a:p>
            <a:pPr lvl="0"/>
            <a:r>
              <a:rPr lang="en-US"/>
              <a:t>Insert Text</a:t>
            </a:r>
          </a:p>
        </p:txBody>
      </p:sp>
      <p:sp>
        <p:nvSpPr>
          <p:cNvPr id="34" name="Text Placeholder 31">
            <a:extLst>
              <a:ext uri="{FF2B5EF4-FFF2-40B4-BE49-F238E27FC236}">
                <a16:creationId xmlns:a16="http://schemas.microsoft.com/office/drawing/2014/main" id="{5D8F77CF-757B-5C12-F84C-6813EEB298EC}"/>
              </a:ext>
            </a:extLst>
          </p:cNvPr>
          <p:cNvSpPr>
            <a:spLocks noGrp="1"/>
          </p:cNvSpPr>
          <p:nvPr>
            <p:ph type="body" sz="quarter" idx="28" hasCustomPrompt="1"/>
          </p:nvPr>
        </p:nvSpPr>
        <p:spPr>
          <a:xfrm>
            <a:off x="6202047" y="3134664"/>
            <a:ext cx="5813315" cy="1090873"/>
          </a:xfrm>
        </p:spPr>
        <p:txBody>
          <a:bodyPr>
            <a:normAutofit/>
          </a:bodyPr>
          <a:lstStyle>
            <a:lvl1pPr marL="0" indent="0">
              <a:buNone/>
              <a:defRPr sz="1200"/>
            </a:lvl1pPr>
          </a:lstStyle>
          <a:p>
            <a:pPr lvl="0"/>
            <a:r>
              <a:rPr lang="en-US"/>
              <a:t>Insert Text</a:t>
            </a:r>
          </a:p>
        </p:txBody>
      </p:sp>
      <p:sp>
        <p:nvSpPr>
          <p:cNvPr id="35" name="Text Placeholder 31">
            <a:extLst>
              <a:ext uri="{FF2B5EF4-FFF2-40B4-BE49-F238E27FC236}">
                <a16:creationId xmlns:a16="http://schemas.microsoft.com/office/drawing/2014/main" id="{5AF7991D-3F5A-209F-E0D8-74C656C3224B}"/>
              </a:ext>
            </a:extLst>
          </p:cNvPr>
          <p:cNvSpPr>
            <a:spLocks noGrp="1"/>
          </p:cNvSpPr>
          <p:nvPr>
            <p:ph type="body" sz="quarter" idx="29" hasCustomPrompt="1"/>
          </p:nvPr>
        </p:nvSpPr>
        <p:spPr>
          <a:xfrm>
            <a:off x="167761" y="4744287"/>
            <a:ext cx="5813315" cy="1090873"/>
          </a:xfrm>
        </p:spPr>
        <p:txBody>
          <a:bodyPr>
            <a:normAutofit/>
          </a:bodyPr>
          <a:lstStyle>
            <a:lvl1pPr marL="0" indent="0">
              <a:buNone/>
              <a:defRPr sz="1200"/>
            </a:lvl1pPr>
          </a:lstStyle>
          <a:p>
            <a:pPr lvl="0"/>
            <a:r>
              <a:rPr lang="en-US"/>
              <a:t>Insert Text</a:t>
            </a:r>
          </a:p>
        </p:txBody>
      </p:sp>
      <p:sp>
        <p:nvSpPr>
          <p:cNvPr id="36" name="Text Placeholder 31">
            <a:extLst>
              <a:ext uri="{FF2B5EF4-FFF2-40B4-BE49-F238E27FC236}">
                <a16:creationId xmlns:a16="http://schemas.microsoft.com/office/drawing/2014/main" id="{72A3E52B-5801-2B1A-7402-0EF82F1D0CFB}"/>
              </a:ext>
            </a:extLst>
          </p:cNvPr>
          <p:cNvSpPr>
            <a:spLocks noGrp="1"/>
          </p:cNvSpPr>
          <p:nvPr>
            <p:ph type="body" sz="quarter" idx="30" hasCustomPrompt="1"/>
          </p:nvPr>
        </p:nvSpPr>
        <p:spPr>
          <a:xfrm>
            <a:off x="6222911" y="4756239"/>
            <a:ext cx="5813315" cy="1090873"/>
          </a:xfrm>
        </p:spPr>
        <p:txBody>
          <a:bodyPr>
            <a:normAutofit/>
          </a:bodyPr>
          <a:lstStyle>
            <a:lvl1pPr marL="0" indent="0">
              <a:buNone/>
              <a:defRPr sz="1200"/>
            </a:lvl1pPr>
          </a:lstStyle>
          <a:p>
            <a:pPr lvl="0"/>
            <a:r>
              <a:rPr lang="en-US"/>
              <a:t>Insert Text</a:t>
            </a:r>
          </a:p>
        </p:txBody>
      </p:sp>
      <p:pic>
        <p:nvPicPr>
          <p:cNvPr id="3" name="Graphic 2">
            <a:extLst>
              <a:ext uri="{FF2B5EF4-FFF2-40B4-BE49-F238E27FC236}">
                <a16:creationId xmlns:a16="http://schemas.microsoft.com/office/drawing/2014/main" id="{4A06718F-3C1F-E2BD-717D-5899DE0F77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55092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Key Finding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667" y="418990"/>
            <a:ext cx="10755157" cy="508684"/>
          </a:xfrm>
        </p:spPr>
        <p:txBody>
          <a:bodyPr lIns="0" tIns="0" rIns="0" bIns="0" anchor="t" anchorCtr="0">
            <a:normAutofit/>
          </a:bodyPr>
          <a:lstStyle>
            <a:lvl1pPr>
              <a:defRPr sz="3000">
                <a:solidFill>
                  <a:schemeClr val="bg1"/>
                </a:solidFill>
              </a:defRPr>
            </a:lvl1pPr>
          </a:lstStyle>
          <a:p>
            <a:r>
              <a:rPr lang="en-US"/>
              <a:t>Key Findings</a:t>
            </a:r>
          </a:p>
        </p:txBody>
      </p:sp>
      <p:sp>
        <p:nvSpPr>
          <p:cNvPr id="3" name="Text Placeholder 2"/>
          <p:cNvSpPr>
            <a:spLocks noGrp="1"/>
          </p:cNvSpPr>
          <p:nvPr>
            <p:ph type="body" idx="1" hasCustomPrompt="1"/>
          </p:nvPr>
        </p:nvSpPr>
        <p:spPr>
          <a:xfrm>
            <a:off x="718422" y="1231124"/>
            <a:ext cx="10755157" cy="1500187"/>
          </a:xfrm>
        </p:spPr>
        <p:txBody>
          <a:bodyPr lIns="0" tIns="0" rIns="0">
            <a:normAutofit/>
          </a:bodyPr>
          <a:lstStyle>
            <a:lvl1pPr marL="0" indent="0">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List the key findings of the JSNA in this section</a:t>
            </a:r>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Tree>
    <p:extLst>
      <p:ext uri="{BB962C8B-B14F-4D97-AF65-F5344CB8AC3E}">
        <p14:creationId xmlns:p14="http://schemas.microsoft.com/office/powerpoint/2010/main" val="301338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ew Sec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667" y="1709740"/>
            <a:ext cx="10755157" cy="1719261"/>
          </a:xfrm>
        </p:spPr>
        <p:txBody>
          <a:bodyPr lIns="0" tIns="0" rIns="0" bIns="0" anchor="t" anchorCtr="0">
            <a:normAutofit/>
          </a:bodyPr>
          <a:lstStyle>
            <a:lvl1pPr>
              <a:defRPr sz="3000">
                <a:solidFill>
                  <a:schemeClr val="bg1"/>
                </a:solidFill>
              </a:defRPr>
            </a:lvl1pPr>
          </a:lstStyle>
          <a:p>
            <a:r>
              <a:rPr lang="en-US"/>
              <a:t>Section heading</a:t>
            </a:r>
          </a:p>
        </p:txBody>
      </p:sp>
      <p:sp>
        <p:nvSpPr>
          <p:cNvPr id="3" name="Text Placeholder 2"/>
          <p:cNvSpPr>
            <a:spLocks noGrp="1"/>
          </p:cNvSpPr>
          <p:nvPr>
            <p:ph type="body" idx="1" hasCustomPrompt="1"/>
          </p:nvPr>
        </p:nvSpPr>
        <p:spPr>
          <a:xfrm>
            <a:off x="718422" y="3659677"/>
            <a:ext cx="10755157" cy="1500187"/>
          </a:xfrm>
        </p:spPr>
        <p:txBody>
          <a:bodyPr lIns="0" tIns="0" rIns="0">
            <a:normAutofit/>
          </a:bodyPr>
          <a:lstStyle>
            <a:lvl1pPr marL="0" indent="0">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Here you can add text to give background content on the section</a:t>
            </a:r>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Tree>
    <p:extLst>
      <p:ext uri="{BB962C8B-B14F-4D97-AF65-F5344CB8AC3E}">
        <p14:creationId xmlns:p14="http://schemas.microsoft.com/office/powerpoint/2010/main" val="101653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Sec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4CA9DA-608C-2F49-90B9-06AC4EB2DEB3}"/>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cxnSp>
        <p:nvCxnSpPr>
          <p:cNvPr id="17" name="Straight Connector 16">
            <a:extLst>
              <a:ext uri="{FF2B5EF4-FFF2-40B4-BE49-F238E27FC236}">
                <a16:creationId xmlns:a16="http://schemas.microsoft.com/office/drawing/2014/main" id="{ED41EADD-9ADD-EFE7-758C-5D13757015B3}"/>
              </a:ext>
            </a:extLst>
          </p:cNvPr>
          <p:cNvCxnSpPr>
            <a:cxnSpLocks/>
          </p:cNvCxnSpPr>
          <p:nvPr/>
        </p:nvCxnSpPr>
        <p:spPr>
          <a:xfrm>
            <a:off x="6096000" y="2182450"/>
            <a:ext cx="2243" cy="3774866"/>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E5B50BC4-6C6C-2E3C-DED9-784635414420}"/>
              </a:ext>
            </a:extLst>
          </p:cNvPr>
          <p:cNvSpPr>
            <a:spLocks noGrp="1"/>
          </p:cNvSpPr>
          <p:nvPr>
            <p:ph type="body" sz="quarter" idx="15" hasCustomPrompt="1"/>
          </p:nvPr>
        </p:nvSpPr>
        <p:spPr>
          <a:xfrm>
            <a:off x="269" y="928802"/>
            <a:ext cx="12192000" cy="900000"/>
          </a:xfrm>
          <a:solidFill>
            <a:schemeClr val="accent1"/>
          </a:solidFill>
          <a:ln w="19050">
            <a:solidFill>
              <a:srgbClr val="49AC33"/>
            </a:solidFill>
          </a:ln>
        </p:spPr>
        <p:txBody>
          <a:bodyPr>
            <a:normAutofit/>
          </a:bodyPr>
          <a:lstStyle>
            <a:lvl1pPr marL="90000" indent="0">
              <a:buNone/>
              <a:defRPr sz="1200">
                <a:solidFill>
                  <a:schemeClr val="bg1"/>
                </a:solidFill>
              </a:defRPr>
            </a:lvl1pPr>
          </a:lstStyle>
          <a:p>
            <a:pPr lvl="0"/>
            <a:r>
              <a:rPr lang="en-GB"/>
              <a:t>Here you can give background context on the section</a:t>
            </a:r>
          </a:p>
        </p:txBody>
      </p:sp>
      <p:sp>
        <p:nvSpPr>
          <p:cNvPr id="13" name="Text Placeholder 12">
            <a:extLst>
              <a:ext uri="{FF2B5EF4-FFF2-40B4-BE49-F238E27FC236}">
                <a16:creationId xmlns:a16="http://schemas.microsoft.com/office/drawing/2014/main" id="{18A266DC-8B30-2B43-407F-313913464B2B}"/>
              </a:ext>
            </a:extLst>
          </p:cNvPr>
          <p:cNvSpPr>
            <a:spLocks noGrp="1"/>
          </p:cNvSpPr>
          <p:nvPr>
            <p:ph type="body" sz="quarter" idx="16" hasCustomPrompt="1"/>
          </p:nvPr>
        </p:nvSpPr>
        <p:spPr>
          <a:xfrm>
            <a:off x="559" y="5976"/>
            <a:ext cx="12192000" cy="900000"/>
          </a:xfrm>
          <a:solidFill>
            <a:schemeClr val="accent1"/>
          </a:solidFill>
          <a:ln w="19050">
            <a:solidFill>
              <a:schemeClr val="accent1"/>
            </a:solidFill>
          </a:ln>
        </p:spPr>
        <p:txBody>
          <a:bodyPr anchor="b" anchorCtr="0">
            <a:normAutofit/>
          </a:bodyPr>
          <a:lstStyle>
            <a:lvl1pPr marL="90000" indent="0">
              <a:lnSpc>
                <a:spcPct val="100000"/>
              </a:lnSpc>
              <a:buNone/>
              <a:defRPr sz="3000">
                <a:solidFill>
                  <a:schemeClr val="bg1"/>
                </a:solidFill>
                <a:latin typeface="+mj-lt"/>
              </a:defRPr>
            </a:lvl1pPr>
          </a:lstStyle>
          <a:p>
            <a:pPr lvl="0"/>
            <a:r>
              <a:rPr lang="en-US"/>
              <a:t>Section Heading (i.e. Population Demographics)</a:t>
            </a:r>
          </a:p>
        </p:txBody>
      </p:sp>
      <p:sp>
        <p:nvSpPr>
          <p:cNvPr id="15" name="Text Placeholder 14">
            <a:extLst>
              <a:ext uri="{FF2B5EF4-FFF2-40B4-BE49-F238E27FC236}">
                <a16:creationId xmlns:a16="http://schemas.microsoft.com/office/drawing/2014/main" id="{3975EFFC-5606-5FD2-21AD-B6F6E4F3284B}"/>
              </a:ext>
            </a:extLst>
          </p:cNvPr>
          <p:cNvSpPr>
            <a:spLocks noGrp="1"/>
          </p:cNvSpPr>
          <p:nvPr>
            <p:ph type="body" sz="quarter" idx="17" hasCustomPrompt="1"/>
          </p:nvPr>
        </p:nvSpPr>
        <p:spPr>
          <a:xfrm>
            <a:off x="0" y="1828426"/>
            <a:ext cx="60960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 (i.e. Gender)</a:t>
            </a:r>
          </a:p>
        </p:txBody>
      </p:sp>
      <p:sp>
        <p:nvSpPr>
          <p:cNvPr id="21" name="Text Placeholder 20">
            <a:extLst>
              <a:ext uri="{FF2B5EF4-FFF2-40B4-BE49-F238E27FC236}">
                <a16:creationId xmlns:a16="http://schemas.microsoft.com/office/drawing/2014/main" id="{B584BAAF-B59E-7238-848D-301F30EE0568}"/>
              </a:ext>
            </a:extLst>
          </p:cNvPr>
          <p:cNvSpPr>
            <a:spLocks noGrp="1"/>
          </p:cNvSpPr>
          <p:nvPr>
            <p:ph type="body" sz="quarter" idx="18" hasCustomPrompt="1"/>
          </p:nvPr>
        </p:nvSpPr>
        <p:spPr>
          <a:xfrm>
            <a:off x="6096000" y="1828426"/>
            <a:ext cx="60960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 (i.e. Age)</a:t>
            </a:r>
          </a:p>
        </p:txBody>
      </p:sp>
      <p:sp>
        <p:nvSpPr>
          <p:cNvPr id="23" name="Text Placeholder 31">
            <a:extLst>
              <a:ext uri="{FF2B5EF4-FFF2-40B4-BE49-F238E27FC236}">
                <a16:creationId xmlns:a16="http://schemas.microsoft.com/office/drawing/2014/main" id="{18CEA1C7-5B61-A019-9680-773C29F22977}"/>
              </a:ext>
            </a:extLst>
          </p:cNvPr>
          <p:cNvSpPr>
            <a:spLocks noGrp="1"/>
          </p:cNvSpPr>
          <p:nvPr>
            <p:ph type="body" sz="quarter" idx="27" hasCustomPrompt="1"/>
          </p:nvPr>
        </p:nvSpPr>
        <p:spPr>
          <a:xfrm>
            <a:off x="141343" y="2257092"/>
            <a:ext cx="5813315" cy="1777027"/>
          </a:xfrm>
        </p:spPr>
        <p:txBody>
          <a:bodyPr>
            <a:normAutofit/>
          </a:bodyPr>
          <a:lstStyle>
            <a:lvl1pPr marL="0" indent="0">
              <a:buNone/>
              <a:defRPr sz="1200"/>
            </a:lvl1pPr>
          </a:lstStyle>
          <a:p>
            <a:pPr lvl="0"/>
            <a:r>
              <a:rPr lang="en-US"/>
              <a:t>Insert Text</a:t>
            </a:r>
          </a:p>
        </p:txBody>
      </p:sp>
      <p:sp>
        <p:nvSpPr>
          <p:cNvPr id="24" name="Text Placeholder 31">
            <a:extLst>
              <a:ext uri="{FF2B5EF4-FFF2-40B4-BE49-F238E27FC236}">
                <a16:creationId xmlns:a16="http://schemas.microsoft.com/office/drawing/2014/main" id="{DE61EB14-B17E-1EB5-8054-CA70E3E40057}"/>
              </a:ext>
            </a:extLst>
          </p:cNvPr>
          <p:cNvSpPr>
            <a:spLocks noGrp="1"/>
          </p:cNvSpPr>
          <p:nvPr>
            <p:ph type="body" sz="quarter" idx="28" hasCustomPrompt="1"/>
          </p:nvPr>
        </p:nvSpPr>
        <p:spPr>
          <a:xfrm>
            <a:off x="6238464" y="2257090"/>
            <a:ext cx="5813315" cy="1777028"/>
          </a:xfrm>
        </p:spPr>
        <p:txBody>
          <a:bodyPr>
            <a:normAutofit/>
          </a:bodyPr>
          <a:lstStyle>
            <a:lvl1pPr marL="0" indent="0">
              <a:buNone/>
              <a:defRPr sz="1200"/>
            </a:lvl1pPr>
          </a:lstStyle>
          <a:p>
            <a:pPr lvl="0"/>
            <a:r>
              <a:rPr lang="en-US"/>
              <a:t>Insert Text</a:t>
            </a:r>
          </a:p>
        </p:txBody>
      </p:sp>
      <p:sp>
        <p:nvSpPr>
          <p:cNvPr id="28" name="Content Placeholder 27">
            <a:extLst>
              <a:ext uri="{FF2B5EF4-FFF2-40B4-BE49-F238E27FC236}">
                <a16:creationId xmlns:a16="http://schemas.microsoft.com/office/drawing/2014/main" id="{92720084-2731-F855-CC49-D9378A6367F7}"/>
              </a:ext>
            </a:extLst>
          </p:cNvPr>
          <p:cNvSpPr>
            <a:spLocks noGrp="1"/>
          </p:cNvSpPr>
          <p:nvPr>
            <p:ph sz="quarter" idx="29" hasCustomPrompt="1"/>
          </p:nvPr>
        </p:nvSpPr>
        <p:spPr>
          <a:xfrm>
            <a:off x="139701" y="4111625"/>
            <a:ext cx="5814484" cy="1778000"/>
          </a:xfrm>
        </p:spPr>
        <p:txBody>
          <a:bodyPr>
            <a:normAutofit/>
          </a:bodyPr>
          <a:lstStyle>
            <a:lvl1pPr marL="0" indent="0">
              <a:buNone/>
              <a:defRPr sz="1200"/>
            </a:lvl1pPr>
          </a:lstStyle>
          <a:p>
            <a:pPr lvl="0"/>
            <a:r>
              <a:rPr lang="en-GB"/>
              <a:t>Insert graphic, figure or table</a:t>
            </a:r>
          </a:p>
        </p:txBody>
      </p:sp>
      <p:sp>
        <p:nvSpPr>
          <p:cNvPr id="29" name="Content Placeholder 27">
            <a:extLst>
              <a:ext uri="{FF2B5EF4-FFF2-40B4-BE49-F238E27FC236}">
                <a16:creationId xmlns:a16="http://schemas.microsoft.com/office/drawing/2014/main" id="{C16C34F2-7DAD-FE92-F4F1-FAD4E4D996E6}"/>
              </a:ext>
            </a:extLst>
          </p:cNvPr>
          <p:cNvSpPr>
            <a:spLocks noGrp="1"/>
          </p:cNvSpPr>
          <p:nvPr>
            <p:ph sz="quarter" idx="30" hasCustomPrompt="1"/>
          </p:nvPr>
        </p:nvSpPr>
        <p:spPr>
          <a:xfrm>
            <a:off x="6235701" y="4108450"/>
            <a:ext cx="5814484" cy="1778000"/>
          </a:xfrm>
        </p:spPr>
        <p:txBody>
          <a:bodyPr>
            <a:normAutofit/>
          </a:bodyPr>
          <a:lstStyle>
            <a:lvl1pPr marL="0" indent="0">
              <a:buNone/>
              <a:defRPr sz="1200"/>
            </a:lvl1pPr>
          </a:lstStyle>
          <a:p>
            <a:pPr lvl="0"/>
            <a:r>
              <a:rPr lang="en-GB"/>
              <a:t>Insert graphic, figure or table</a:t>
            </a:r>
          </a:p>
        </p:txBody>
      </p:sp>
      <p:pic>
        <p:nvPicPr>
          <p:cNvPr id="3" name="Graphic 2">
            <a:extLst>
              <a:ext uri="{FF2B5EF4-FFF2-40B4-BE49-F238E27FC236}">
                <a16:creationId xmlns:a16="http://schemas.microsoft.com/office/drawing/2014/main" id="{34584FD6-6F7A-3377-F175-62C33B9922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260810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Section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4CA9DA-608C-2F49-90B9-06AC4EB2DEB3}"/>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
        <p:nvSpPr>
          <p:cNvPr id="11" name="Text Placeholder 10">
            <a:extLst>
              <a:ext uri="{FF2B5EF4-FFF2-40B4-BE49-F238E27FC236}">
                <a16:creationId xmlns:a16="http://schemas.microsoft.com/office/drawing/2014/main" id="{BF4BBD31-5FF8-8573-1E23-73A27C9F1024}"/>
              </a:ext>
            </a:extLst>
          </p:cNvPr>
          <p:cNvSpPr>
            <a:spLocks noGrp="1"/>
          </p:cNvSpPr>
          <p:nvPr>
            <p:ph type="body" sz="quarter" idx="14" hasCustomPrompt="1"/>
          </p:nvPr>
        </p:nvSpPr>
        <p:spPr>
          <a:xfrm>
            <a:off x="-7861" y="0"/>
            <a:ext cx="12192000" cy="900000"/>
          </a:xfrm>
          <a:solidFill>
            <a:schemeClr val="accent1"/>
          </a:solidFill>
          <a:ln w="19050">
            <a:solidFill>
              <a:schemeClr val="accent1"/>
            </a:solidFill>
          </a:ln>
        </p:spPr>
        <p:txBody>
          <a:bodyPr anchor="b" anchorCtr="0">
            <a:normAutofit/>
          </a:bodyPr>
          <a:lstStyle>
            <a:lvl1pPr marL="90000" indent="0">
              <a:lnSpc>
                <a:spcPct val="100000"/>
              </a:lnSpc>
              <a:spcBef>
                <a:spcPts val="0"/>
              </a:spcBef>
              <a:buNone/>
              <a:defRPr sz="3000">
                <a:solidFill>
                  <a:schemeClr val="bg1"/>
                </a:solidFill>
                <a:latin typeface="+mj-lt"/>
              </a:defRPr>
            </a:lvl1pPr>
          </a:lstStyle>
          <a:p>
            <a:pPr lvl="0"/>
            <a:r>
              <a:rPr lang="en-GB"/>
              <a:t>Section Heading (i.e. Population Demographics)</a:t>
            </a:r>
          </a:p>
        </p:txBody>
      </p:sp>
      <p:sp>
        <p:nvSpPr>
          <p:cNvPr id="13" name="Text Placeholder 12">
            <a:extLst>
              <a:ext uri="{FF2B5EF4-FFF2-40B4-BE49-F238E27FC236}">
                <a16:creationId xmlns:a16="http://schemas.microsoft.com/office/drawing/2014/main" id="{37CCD280-0842-7877-D524-7CAB5AB88381}"/>
              </a:ext>
            </a:extLst>
          </p:cNvPr>
          <p:cNvSpPr>
            <a:spLocks noGrp="1"/>
          </p:cNvSpPr>
          <p:nvPr>
            <p:ph type="body" sz="quarter" idx="15" hasCustomPrompt="1"/>
          </p:nvPr>
        </p:nvSpPr>
        <p:spPr>
          <a:xfrm>
            <a:off x="-7968" y="918040"/>
            <a:ext cx="12192000" cy="900000"/>
          </a:xfrm>
          <a:solidFill>
            <a:schemeClr val="accent1"/>
          </a:solidFill>
          <a:ln w="19050">
            <a:solidFill>
              <a:srgbClr val="49AC33"/>
            </a:solidFill>
          </a:ln>
        </p:spPr>
        <p:txBody>
          <a:bodyPr>
            <a:normAutofit/>
          </a:bodyPr>
          <a:lstStyle>
            <a:lvl1pPr marL="90000" indent="0">
              <a:buNone/>
              <a:defRPr sz="1200">
                <a:solidFill>
                  <a:schemeClr val="bg1"/>
                </a:solidFill>
              </a:defRPr>
            </a:lvl1pPr>
          </a:lstStyle>
          <a:p>
            <a:pPr lvl="0"/>
            <a:r>
              <a:rPr lang="en-GB"/>
              <a:t>Here you can give background context on the section</a:t>
            </a:r>
          </a:p>
        </p:txBody>
      </p:sp>
      <p:sp>
        <p:nvSpPr>
          <p:cNvPr id="15" name="Text Placeholder 14">
            <a:extLst>
              <a:ext uri="{FF2B5EF4-FFF2-40B4-BE49-F238E27FC236}">
                <a16:creationId xmlns:a16="http://schemas.microsoft.com/office/drawing/2014/main" id="{5F1B702F-A9AD-D93C-B0BC-6C647BBF051B}"/>
              </a:ext>
            </a:extLst>
          </p:cNvPr>
          <p:cNvSpPr>
            <a:spLocks noGrp="1"/>
          </p:cNvSpPr>
          <p:nvPr>
            <p:ph type="body" sz="quarter" idx="16" hasCustomPrompt="1"/>
          </p:nvPr>
        </p:nvSpPr>
        <p:spPr>
          <a:xfrm>
            <a:off x="-7968" y="1818673"/>
            <a:ext cx="12192000" cy="360000"/>
          </a:xfrm>
          <a:solidFill>
            <a:schemeClr val="accent1"/>
          </a:solidFill>
          <a:ln w="19050">
            <a:solidFill>
              <a:srgbClr val="49AC33"/>
            </a:solidFill>
          </a:ln>
        </p:spPr>
        <p:txBody>
          <a:bodyPr anchor="ctr" anchorCtr="0">
            <a:normAutofit/>
          </a:bodyPr>
          <a:lstStyle>
            <a:lvl1pPr marL="90000" indent="0">
              <a:lnSpc>
                <a:spcPct val="100000"/>
              </a:lnSpc>
              <a:buNone/>
              <a:defRPr sz="2000">
                <a:solidFill>
                  <a:schemeClr val="bg1"/>
                </a:solidFill>
                <a:latin typeface="+mj-lt"/>
              </a:defRPr>
            </a:lvl1pPr>
          </a:lstStyle>
          <a:p>
            <a:pPr lvl="0"/>
            <a:r>
              <a:rPr lang="en-GB"/>
              <a:t>Subheading (i.e. Gender)</a:t>
            </a:r>
          </a:p>
        </p:txBody>
      </p:sp>
      <p:sp>
        <p:nvSpPr>
          <p:cNvPr id="17" name="Text Placeholder 31">
            <a:extLst>
              <a:ext uri="{FF2B5EF4-FFF2-40B4-BE49-F238E27FC236}">
                <a16:creationId xmlns:a16="http://schemas.microsoft.com/office/drawing/2014/main" id="{527DED13-3FED-9874-71EE-24DFD9861C7E}"/>
              </a:ext>
            </a:extLst>
          </p:cNvPr>
          <p:cNvSpPr>
            <a:spLocks noGrp="1"/>
          </p:cNvSpPr>
          <p:nvPr>
            <p:ph type="body" sz="quarter" idx="27" hasCustomPrompt="1"/>
          </p:nvPr>
        </p:nvSpPr>
        <p:spPr>
          <a:xfrm>
            <a:off x="140869" y="2267779"/>
            <a:ext cx="5813315" cy="3583218"/>
          </a:xfrm>
        </p:spPr>
        <p:txBody>
          <a:bodyPr>
            <a:normAutofit/>
          </a:bodyPr>
          <a:lstStyle>
            <a:lvl1pPr marL="0" indent="0">
              <a:buNone/>
              <a:defRPr sz="1200"/>
            </a:lvl1pPr>
          </a:lstStyle>
          <a:p>
            <a:pPr lvl="0"/>
            <a:r>
              <a:rPr lang="en-US"/>
              <a:t>Insert Text</a:t>
            </a:r>
          </a:p>
        </p:txBody>
      </p:sp>
      <p:sp>
        <p:nvSpPr>
          <p:cNvPr id="19" name="Content Placeholder 27">
            <a:extLst>
              <a:ext uri="{FF2B5EF4-FFF2-40B4-BE49-F238E27FC236}">
                <a16:creationId xmlns:a16="http://schemas.microsoft.com/office/drawing/2014/main" id="{EC11D57D-A3EA-93DA-2438-069EBAB90F42}"/>
              </a:ext>
            </a:extLst>
          </p:cNvPr>
          <p:cNvSpPr>
            <a:spLocks noGrp="1"/>
          </p:cNvSpPr>
          <p:nvPr>
            <p:ph sz="quarter" idx="29" hasCustomPrompt="1"/>
          </p:nvPr>
        </p:nvSpPr>
        <p:spPr>
          <a:xfrm>
            <a:off x="6236647" y="2247834"/>
            <a:ext cx="5814484" cy="3621060"/>
          </a:xfrm>
        </p:spPr>
        <p:txBody>
          <a:bodyPr>
            <a:normAutofit/>
          </a:bodyPr>
          <a:lstStyle>
            <a:lvl1pPr marL="0" indent="0">
              <a:buNone/>
              <a:defRPr sz="1200"/>
            </a:lvl1pPr>
          </a:lstStyle>
          <a:p>
            <a:pPr lvl="0"/>
            <a:r>
              <a:rPr lang="en-GB"/>
              <a:t>Insert graphic, figure or table</a:t>
            </a:r>
          </a:p>
        </p:txBody>
      </p:sp>
      <p:pic>
        <p:nvPicPr>
          <p:cNvPr id="3" name="Graphic 2">
            <a:extLst>
              <a:ext uri="{FF2B5EF4-FFF2-40B4-BE49-F238E27FC236}">
                <a16:creationId xmlns:a16="http://schemas.microsoft.com/office/drawing/2014/main" id="{617403C3-78C7-2114-B346-9A154AA6C5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59954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formation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4CA9DA-608C-2F49-90B9-06AC4EB2DEB3}"/>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sp>
        <p:nvSpPr>
          <p:cNvPr id="3" name="Text Placeholder 2">
            <a:extLst>
              <a:ext uri="{FF2B5EF4-FFF2-40B4-BE49-F238E27FC236}">
                <a16:creationId xmlns:a16="http://schemas.microsoft.com/office/drawing/2014/main" id="{8ED7BCCB-779A-5EC6-1516-4772AF1857E0}"/>
              </a:ext>
            </a:extLst>
          </p:cNvPr>
          <p:cNvSpPr>
            <a:spLocks noGrp="1"/>
          </p:cNvSpPr>
          <p:nvPr>
            <p:ph type="body" sz="quarter" idx="17" hasCustomPrompt="1"/>
          </p:nvPr>
        </p:nvSpPr>
        <p:spPr>
          <a:xfrm>
            <a:off x="0" y="0"/>
            <a:ext cx="121920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9" name="Text Placeholder 2">
            <a:extLst>
              <a:ext uri="{FF2B5EF4-FFF2-40B4-BE49-F238E27FC236}">
                <a16:creationId xmlns:a16="http://schemas.microsoft.com/office/drawing/2014/main" id="{471831F1-1D65-00C8-6875-4B930C951438}"/>
              </a:ext>
            </a:extLst>
          </p:cNvPr>
          <p:cNvSpPr>
            <a:spLocks noGrp="1"/>
          </p:cNvSpPr>
          <p:nvPr>
            <p:ph type="body" sz="quarter" idx="18" hasCustomPrompt="1"/>
          </p:nvPr>
        </p:nvSpPr>
        <p:spPr>
          <a:xfrm>
            <a:off x="1521" y="2986432"/>
            <a:ext cx="6086400" cy="360000"/>
          </a:xfrm>
          <a:solidFill>
            <a:srgbClr val="288647"/>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10" name="Text Placeholder 2">
            <a:extLst>
              <a:ext uri="{FF2B5EF4-FFF2-40B4-BE49-F238E27FC236}">
                <a16:creationId xmlns:a16="http://schemas.microsoft.com/office/drawing/2014/main" id="{AC4C5D80-25A3-49FD-B90B-DCD6FA55576B}"/>
              </a:ext>
            </a:extLst>
          </p:cNvPr>
          <p:cNvSpPr>
            <a:spLocks noGrp="1"/>
          </p:cNvSpPr>
          <p:nvPr>
            <p:ph type="body" sz="quarter" idx="19" hasCustomPrompt="1"/>
          </p:nvPr>
        </p:nvSpPr>
        <p:spPr>
          <a:xfrm>
            <a:off x="6090837" y="2986432"/>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cxnSp>
        <p:nvCxnSpPr>
          <p:cNvPr id="11" name="Straight Connector 10">
            <a:extLst>
              <a:ext uri="{FF2B5EF4-FFF2-40B4-BE49-F238E27FC236}">
                <a16:creationId xmlns:a16="http://schemas.microsoft.com/office/drawing/2014/main" id="{459C880D-3569-EE24-D8EF-72D95BDC417F}"/>
              </a:ext>
            </a:extLst>
          </p:cNvPr>
          <p:cNvCxnSpPr>
            <a:cxnSpLocks/>
          </p:cNvCxnSpPr>
          <p:nvPr/>
        </p:nvCxnSpPr>
        <p:spPr>
          <a:xfrm>
            <a:off x="6089554" y="2980456"/>
            <a:ext cx="3644" cy="2977200"/>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sp>
        <p:nvSpPr>
          <p:cNvPr id="13" name="Text Placeholder 31">
            <a:extLst>
              <a:ext uri="{FF2B5EF4-FFF2-40B4-BE49-F238E27FC236}">
                <a16:creationId xmlns:a16="http://schemas.microsoft.com/office/drawing/2014/main" id="{ADA80184-B624-127D-E5E1-AE4B08BDA99A}"/>
              </a:ext>
            </a:extLst>
          </p:cNvPr>
          <p:cNvSpPr>
            <a:spLocks noGrp="1"/>
          </p:cNvSpPr>
          <p:nvPr>
            <p:ph type="body" sz="quarter" idx="27" hasCustomPrompt="1"/>
          </p:nvPr>
        </p:nvSpPr>
        <p:spPr>
          <a:xfrm>
            <a:off x="133607" y="456225"/>
            <a:ext cx="5813315" cy="2448340"/>
          </a:xfrm>
        </p:spPr>
        <p:txBody>
          <a:bodyPr>
            <a:normAutofit/>
          </a:bodyPr>
          <a:lstStyle>
            <a:lvl1pPr marL="0" indent="0">
              <a:buNone/>
              <a:defRPr sz="1200"/>
            </a:lvl1pPr>
          </a:lstStyle>
          <a:p>
            <a:pPr lvl="0"/>
            <a:r>
              <a:rPr lang="en-US"/>
              <a:t>Insert Text</a:t>
            </a:r>
          </a:p>
        </p:txBody>
      </p:sp>
      <p:sp>
        <p:nvSpPr>
          <p:cNvPr id="14" name="Content Placeholder 27">
            <a:extLst>
              <a:ext uri="{FF2B5EF4-FFF2-40B4-BE49-F238E27FC236}">
                <a16:creationId xmlns:a16="http://schemas.microsoft.com/office/drawing/2014/main" id="{0F91C6A1-C30D-AFF3-E91A-EE972EFAFEBC}"/>
              </a:ext>
            </a:extLst>
          </p:cNvPr>
          <p:cNvSpPr>
            <a:spLocks noGrp="1"/>
          </p:cNvSpPr>
          <p:nvPr>
            <p:ph sz="quarter" idx="29" hasCustomPrompt="1"/>
          </p:nvPr>
        </p:nvSpPr>
        <p:spPr>
          <a:xfrm>
            <a:off x="6229385" y="436281"/>
            <a:ext cx="5814484" cy="2474197"/>
          </a:xfrm>
        </p:spPr>
        <p:txBody>
          <a:bodyPr>
            <a:normAutofit/>
          </a:bodyPr>
          <a:lstStyle>
            <a:lvl1pPr marL="0" indent="0">
              <a:buNone/>
              <a:defRPr sz="1200"/>
            </a:lvl1pPr>
          </a:lstStyle>
          <a:p>
            <a:pPr lvl="0"/>
            <a:r>
              <a:rPr lang="en-GB"/>
              <a:t>Insert graphic, figure or table</a:t>
            </a:r>
          </a:p>
        </p:txBody>
      </p:sp>
      <p:sp>
        <p:nvSpPr>
          <p:cNvPr id="15" name="Text Placeholder 31">
            <a:extLst>
              <a:ext uri="{FF2B5EF4-FFF2-40B4-BE49-F238E27FC236}">
                <a16:creationId xmlns:a16="http://schemas.microsoft.com/office/drawing/2014/main" id="{A23249B3-00D9-6ED2-3DCF-B1ED1BEF5633}"/>
              </a:ext>
            </a:extLst>
          </p:cNvPr>
          <p:cNvSpPr>
            <a:spLocks noGrp="1"/>
          </p:cNvSpPr>
          <p:nvPr>
            <p:ph type="body" sz="quarter" idx="30" hasCustomPrompt="1"/>
          </p:nvPr>
        </p:nvSpPr>
        <p:spPr>
          <a:xfrm>
            <a:off x="133607" y="3431838"/>
            <a:ext cx="5813315" cy="2448340"/>
          </a:xfrm>
        </p:spPr>
        <p:txBody>
          <a:bodyPr>
            <a:normAutofit/>
          </a:bodyPr>
          <a:lstStyle>
            <a:lvl1pPr marL="0" indent="0">
              <a:buNone/>
              <a:defRPr sz="1200"/>
            </a:lvl1pPr>
          </a:lstStyle>
          <a:p>
            <a:pPr lvl="0"/>
            <a:r>
              <a:rPr lang="en-US"/>
              <a:t>Insert Text</a:t>
            </a:r>
          </a:p>
        </p:txBody>
      </p:sp>
      <p:sp>
        <p:nvSpPr>
          <p:cNvPr id="16" name="Content Placeholder 27">
            <a:extLst>
              <a:ext uri="{FF2B5EF4-FFF2-40B4-BE49-F238E27FC236}">
                <a16:creationId xmlns:a16="http://schemas.microsoft.com/office/drawing/2014/main" id="{40546ECD-57FE-A651-701B-BD31C7017882}"/>
              </a:ext>
            </a:extLst>
          </p:cNvPr>
          <p:cNvSpPr>
            <a:spLocks noGrp="1"/>
          </p:cNvSpPr>
          <p:nvPr>
            <p:ph sz="quarter" idx="31" hasCustomPrompt="1"/>
          </p:nvPr>
        </p:nvSpPr>
        <p:spPr>
          <a:xfrm>
            <a:off x="9183503" y="3411894"/>
            <a:ext cx="2860365" cy="2474197"/>
          </a:xfrm>
        </p:spPr>
        <p:txBody>
          <a:bodyPr>
            <a:normAutofit/>
          </a:bodyPr>
          <a:lstStyle>
            <a:lvl1pPr marL="0" indent="0">
              <a:buNone/>
              <a:defRPr sz="1200"/>
            </a:lvl1pPr>
          </a:lstStyle>
          <a:p>
            <a:pPr lvl="0"/>
            <a:r>
              <a:rPr lang="en-GB"/>
              <a:t>Insert graphic, figure or table</a:t>
            </a:r>
          </a:p>
        </p:txBody>
      </p:sp>
      <p:sp>
        <p:nvSpPr>
          <p:cNvPr id="20" name="Text Placeholder 31">
            <a:extLst>
              <a:ext uri="{FF2B5EF4-FFF2-40B4-BE49-F238E27FC236}">
                <a16:creationId xmlns:a16="http://schemas.microsoft.com/office/drawing/2014/main" id="{B16D8164-08D8-1F22-62E5-6095C2A3F93F}"/>
              </a:ext>
            </a:extLst>
          </p:cNvPr>
          <p:cNvSpPr>
            <a:spLocks noGrp="1"/>
          </p:cNvSpPr>
          <p:nvPr>
            <p:ph type="body" sz="quarter" idx="32" hasCustomPrompt="1"/>
          </p:nvPr>
        </p:nvSpPr>
        <p:spPr>
          <a:xfrm>
            <a:off x="6229384" y="3430494"/>
            <a:ext cx="2765195" cy="2455596"/>
          </a:xfrm>
        </p:spPr>
        <p:txBody>
          <a:bodyPr>
            <a:normAutofit/>
          </a:bodyPr>
          <a:lstStyle>
            <a:lvl1pPr marL="0" indent="0">
              <a:buNone/>
              <a:defRPr sz="1200"/>
            </a:lvl1pPr>
          </a:lstStyle>
          <a:p>
            <a:pPr lvl="0"/>
            <a:r>
              <a:rPr lang="en-US"/>
              <a:t>Insert Text</a:t>
            </a:r>
          </a:p>
        </p:txBody>
      </p:sp>
      <p:pic>
        <p:nvPicPr>
          <p:cNvPr id="12" name="Graphic 11">
            <a:extLst>
              <a:ext uri="{FF2B5EF4-FFF2-40B4-BE49-F238E27FC236}">
                <a16:creationId xmlns:a16="http://schemas.microsoft.com/office/drawing/2014/main" id="{94A0996F-9173-2D69-41A5-CCAA20DB9C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39358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formation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4CA9DA-608C-2F49-90B9-06AC4EB2DEB3}"/>
              </a:ext>
            </a:extLst>
          </p:cNvPr>
          <p:cNvSpPr/>
          <p:nvPr/>
        </p:nvSpPr>
        <p:spPr>
          <a:xfrm>
            <a:off x="0" y="5958000"/>
            <a:ext cx="12192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p>
            <a:fld id="{11641479-FECA-EE45-993A-6CC136B7C0E4}" type="datetimeFigureOut">
              <a:rPr lang="en-GB" smtClean="0"/>
              <a:pPr/>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A5C1A-6AA0-244F-BCD2-246B087817E0}" type="slidenum">
              <a:rPr lang="en-GB" smtClean="0"/>
              <a:pPr/>
              <a:t>‹#›</a:t>
            </a:fld>
            <a:endParaRPr lang="en-GB"/>
          </a:p>
        </p:txBody>
      </p:sp>
      <p:cxnSp>
        <p:nvCxnSpPr>
          <p:cNvPr id="17" name="Straight Connector 16">
            <a:extLst>
              <a:ext uri="{FF2B5EF4-FFF2-40B4-BE49-F238E27FC236}">
                <a16:creationId xmlns:a16="http://schemas.microsoft.com/office/drawing/2014/main" id="{ED41EADD-9ADD-EFE7-758C-5D13757015B3}"/>
              </a:ext>
            </a:extLst>
          </p:cNvPr>
          <p:cNvCxnSpPr>
            <a:cxnSpLocks/>
          </p:cNvCxnSpPr>
          <p:nvPr/>
        </p:nvCxnSpPr>
        <p:spPr>
          <a:xfrm>
            <a:off x="6083989" y="16290"/>
            <a:ext cx="15375" cy="5940000"/>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1A76916-0458-393D-AE67-FFF9BB75EDB6}"/>
              </a:ext>
            </a:extLst>
          </p:cNvPr>
          <p:cNvSpPr>
            <a:spLocks noGrp="1"/>
          </p:cNvSpPr>
          <p:nvPr>
            <p:ph type="body" sz="quarter" idx="13" hasCustomPrompt="1"/>
          </p:nvPr>
        </p:nvSpPr>
        <p:spPr>
          <a:xfrm>
            <a:off x="7223" y="5976"/>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9" name="Text Placeholder 2">
            <a:extLst>
              <a:ext uri="{FF2B5EF4-FFF2-40B4-BE49-F238E27FC236}">
                <a16:creationId xmlns:a16="http://schemas.microsoft.com/office/drawing/2014/main" id="{A4DF0353-D537-DC17-B349-F8F42498C034}"/>
              </a:ext>
            </a:extLst>
          </p:cNvPr>
          <p:cNvSpPr>
            <a:spLocks noGrp="1"/>
          </p:cNvSpPr>
          <p:nvPr>
            <p:ph type="body" sz="quarter" idx="14" hasCustomPrompt="1"/>
          </p:nvPr>
        </p:nvSpPr>
        <p:spPr>
          <a:xfrm>
            <a:off x="6083988" y="7388"/>
            <a:ext cx="6086400" cy="360000"/>
          </a:xfrm>
          <a:solidFill>
            <a:schemeClr val="accent1"/>
          </a:solidFill>
          <a:ln w="19050">
            <a:solidFill>
              <a:srgbClr val="49AC33"/>
            </a:solidFill>
          </a:ln>
        </p:spPr>
        <p:txBody>
          <a:bodyPr anchor="ctr" anchorCtr="0">
            <a:normAutofit/>
          </a:bodyPr>
          <a:lstStyle>
            <a:lvl1pPr marL="90000" indent="0">
              <a:buNone/>
              <a:defRPr sz="2000">
                <a:solidFill>
                  <a:schemeClr val="bg1"/>
                </a:solidFill>
                <a:latin typeface="+mj-lt"/>
              </a:defRPr>
            </a:lvl1pPr>
          </a:lstStyle>
          <a:p>
            <a:pPr lvl="0"/>
            <a:r>
              <a:rPr lang="en-GB"/>
              <a:t>Subheading</a:t>
            </a:r>
          </a:p>
        </p:txBody>
      </p:sp>
      <p:sp>
        <p:nvSpPr>
          <p:cNvPr id="10" name="Text Placeholder 31">
            <a:extLst>
              <a:ext uri="{FF2B5EF4-FFF2-40B4-BE49-F238E27FC236}">
                <a16:creationId xmlns:a16="http://schemas.microsoft.com/office/drawing/2014/main" id="{0C3C81A7-879B-56D8-FFC9-871D6DE6D48D}"/>
              </a:ext>
            </a:extLst>
          </p:cNvPr>
          <p:cNvSpPr>
            <a:spLocks noGrp="1"/>
          </p:cNvSpPr>
          <p:nvPr>
            <p:ph type="body" sz="quarter" idx="27" hasCustomPrompt="1"/>
          </p:nvPr>
        </p:nvSpPr>
        <p:spPr>
          <a:xfrm>
            <a:off x="141343" y="480065"/>
            <a:ext cx="5813315" cy="2812411"/>
          </a:xfrm>
        </p:spPr>
        <p:txBody>
          <a:bodyPr>
            <a:normAutofit/>
          </a:bodyPr>
          <a:lstStyle>
            <a:lvl1pPr marL="0" indent="0">
              <a:buNone/>
              <a:defRPr sz="1200" b="0"/>
            </a:lvl1pPr>
          </a:lstStyle>
          <a:p>
            <a:pPr lvl="0"/>
            <a:r>
              <a:rPr lang="en-US"/>
              <a:t>Insert Text</a:t>
            </a:r>
          </a:p>
        </p:txBody>
      </p:sp>
      <p:sp>
        <p:nvSpPr>
          <p:cNvPr id="11" name="Content Placeholder 27">
            <a:extLst>
              <a:ext uri="{FF2B5EF4-FFF2-40B4-BE49-F238E27FC236}">
                <a16:creationId xmlns:a16="http://schemas.microsoft.com/office/drawing/2014/main" id="{881A7B79-3A43-1A69-9F57-12B8A9BEEE1F}"/>
              </a:ext>
            </a:extLst>
          </p:cNvPr>
          <p:cNvSpPr>
            <a:spLocks noGrp="1"/>
          </p:cNvSpPr>
          <p:nvPr>
            <p:ph sz="quarter" idx="29" hasCustomPrompt="1"/>
          </p:nvPr>
        </p:nvSpPr>
        <p:spPr>
          <a:xfrm>
            <a:off x="134753" y="3429000"/>
            <a:ext cx="5813315" cy="2451847"/>
          </a:xfrm>
        </p:spPr>
        <p:txBody>
          <a:bodyPr>
            <a:normAutofit/>
          </a:bodyPr>
          <a:lstStyle>
            <a:lvl1pPr marL="0" indent="0">
              <a:buNone/>
              <a:defRPr sz="1200" b="0"/>
            </a:lvl1pPr>
          </a:lstStyle>
          <a:p>
            <a:pPr lvl="0"/>
            <a:r>
              <a:rPr lang="en-GB"/>
              <a:t>Insert graphic, figure or table</a:t>
            </a:r>
          </a:p>
        </p:txBody>
      </p:sp>
      <p:sp>
        <p:nvSpPr>
          <p:cNvPr id="12" name="Text Placeholder 31">
            <a:extLst>
              <a:ext uri="{FF2B5EF4-FFF2-40B4-BE49-F238E27FC236}">
                <a16:creationId xmlns:a16="http://schemas.microsoft.com/office/drawing/2014/main" id="{4926A396-5EA7-F50F-6A7E-05CDDBC1159F}"/>
              </a:ext>
            </a:extLst>
          </p:cNvPr>
          <p:cNvSpPr>
            <a:spLocks noGrp="1"/>
          </p:cNvSpPr>
          <p:nvPr>
            <p:ph type="body" sz="quarter" idx="30" hasCustomPrompt="1"/>
          </p:nvPr>
        </p:nvSpPr>
        <p:spPr>
          <a:xfrm>
            <a:off x="6231920" y="452013"/>
            <a:ext cx="5813315" cy="2812411"/>
          </a:xfrm>
        </p:spPr>
        <p:txBody>
          <a:bodyPr>
            <a:normAutofit/>
          </a:bodyPr>
          <a:lstStyle>
            <a:lvl1pPr marL="0" indent="0">
              <a:buNone/>
              <a:defRPr sz="1200" b="0"/>
            </a:lvl1pPr>
          </a:lstStyle>
          <a:p>
            <a:pPr lvl="0"/>
            <a:r>
              <a:rPr lang="en-US"/>
              <a:t>Insert Text</a:t>
            </a:r>
          </a:p>
        </p:txBody>
      </p:sp>
      <p:sp>
        <p:nvSpPr>
          <p:cNvPr id="13" name="Content Placeholder 27">
            <a:extLst>
              <a:ext uri="{FF2B5EF4-FFF2-40B4-BE49-F238E27FC236}">
                <a16:creationId xmlns:a16="http://schemas.microsoft.com/office/drawing/2014/main" id="{01B605BE-27B4-5FA7-7702-F5309EB90472}"/>
              </a:ext>
            </a:extLst>
          </p:cNvPr>
          <p:cNvSpPr>
            <a:spLocks noGrp="1"/>
          </p:cNvSpPr>
          <p:nvPr>
            <p:ph sz="quarter" idx="31" hasCustomPrompt="1"/>
          </p:nvPr>
        </p:nvSpPr>
        <p:spPr>
          <a:xfrm>
            <a:off x="6225331" y="3400948"/>
            <a:ext cx="5813315" cy="2451847"/>
          </a:xfrm>
        </p:spPr>
        <p:txBody>
          <a:bodyPr>
            <a:normAutofit/>
          </a:bodyPr>
          <a:lstStyle>
            <a:lvl1pPr marL="0" indent="0">
              <a:buNone/>
              <a:defRPr sz="1200" b="0"/>
            </a:lvl1pPr>
          </a:lstStyle>
          <a:p>
            <a:pPr lvl="0"/>
            <a:r>
              <a:rPr lang="en-GB"/>
              <a:t>Insert graphic, figure or table</a:t>
            </a:r>
          </a:p>
        </p:txBody>
      </p:sp>
      <p:pic>
        <p:nvPicPr>
          <p:cNvPr id="14" name="Graphic 13">
            <a:extLst>
              <a:ext uri="{FF2B5EF4-FFF2-40B4-BE49-F238E27FC236}">
                <a16:creationId xmlns:a16="http://schemas.microsoft.com/office/drawing/2014/main" id="{7207E247-1093-54B6-2EEB-49C43E4E8E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127155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365127"/>
            <a:ext cx="10752000" cy="111347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719999" y="1651385"/>
            <a:ext cx="10751999" cy="378534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1636059" cy="365125"/>
          </a:xfrm>
          <a:prstGeom prst="rect">
            <a:avLst/>
          </a:prstGeom>
        </p:spPr>
        <p:txBody>
          <a:bodyPr vert="horz" lIns="91440" tIns="45720" rIns="91440" bIns="45720" rtlCol="0" anchor="ctr"/>
          <a:lstStyle>
            <a:lvl1pPr algn="l">
              <a:defRPr sz="1200">
                <a:solidFill>
                  <a:schemeClr val="bg1"/>
                </a:solidFill>
              </a:defRPr>
            </a:lvl1pPr>
          </a:lstStyle>
          <a:p>
            <a:fld id="{11641479-FECA-EE45-993A-6CC136B7C0E4}" type="datetimeFigureOut">
              <a:rPr lang="en-GB" smtClean="0"/>
              <a:pPr/>
              <a:t>14/01/2026</a:t>
            </a:fld>
            <a:endParaRPr lang="en-GB"/>
          </a:p>
        </p:txBody>
      </p:sp>
      <p:sp>
        <p:nvSpPr>
          <p:cNvPr id="5" name="Footer Placeholder 4"/>
          <p:cNvSpPr>
            <a:spLocks noGrp="1"/>
          </p:cNvSpPr>
          <p:nvPr>
            <p:ph type="ftr" sz="quarter" idx="3"/>
          </p:nvPr>
        </p:nvSpPr>
        <p:spPr>
          <a:xfrm>
            <a:off x="2744945" y="6356352"/>
            <a:ext cx="2311151"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p:cNvSpPr>
            <a:spLocks noGrp="1"/>
          </p:cNvSpPr>
          <p:nvPr>
            <p:ph type="sldNum" sz="quarter" idx="4"/>
          </p:nvPr>
        </p:nvSpPr>
        <p:spPr>
          <a:xfrm>
            <a:off x="5386795"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A5C1A-6AA0-244F-BCD2-246B087817E0}" type="slidenum">
              <a:rPr lang="en-GB" smtClean="0"/>
              <a:pPr/>
              <a:t>‹#›</a:t>
            </a:fld>
            <a:endParaRPr lang="en-GB"/>
          </a:p>
        </p:txBody>
      </p:sp>
      <p:pic>
        <p:nvPicPr>
          <p:cNvPr id="7" name="Graphic 6">
            <a:extLst>
              <a:ext uri="{FF2B5EF4-FFF2-40B4-BE49-F238E27FC236}">
                <a16:creationId xmlns:a16="http://schemas.microsoft.com/office/drawing/2014/main" id="{75BC1304-302C-51A8-41EB-1C29BD135F24}"/>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925776" y="6030382"/>
            <a:ext cx="1940484" cy="554424"/>
          </a:xfrm>
          <a:prstGeom prst="rect">
            <a:avLst/>
          </a:prstGeom>
        </p:spPr>
      </p:pic>
    </p:spTree>
    <p:extLst>
      <p:ext uri="{BB962C8B-B14F-4D97-AF65-F5344CB8AC3E}">
        <p14:creationId xmlns:p14="http://schemas.microsoft.com/office/powerpoint/2010/main" val="208618592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7" r:id="rId18"/>
  </p:sldLayoutIdLst>
  <p:txStyles>
    <p:title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hyperlink" Target="https://democracy.islington.gov.uk/documents/s38666/1.1%20Appendix%201%20Draft%20JHWBS.pdf" TargetMode="External"/><Relationship Id="rId3" Type="http://schemas.openxmlformats.org/officeDocument/2006/relationships/hyperlink" Target="https://democracy.islington.gov.uk/documents/s31790/Appendix%201%20-%20Islington%20Together%202030%20Plan.pdf" TargetMode="External"/><Relationship Id="rId7" Type="http://schemas.openxmlformats.org/officeDocument/2006/relationships/diagramColors" Target="../diagrams/colors1.xml"/><Relationship Id="rId12" Type="http://schemas.openxmlformats.org/officeDocument/2006/relationships/hyperlink" Target="https://democracy.islington.gov.uk/documents/s23401/Transport%20Strategy%20-%20Appendix%20One%20Draft%20for%20Adoption.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hyperlink" Target="https://democracy.islington.gov.uk/documents/s28132/Appendix%201%20-%20Parks%20for%20Health%20Strategy%20Document.pdf" TargetMode="External"/><Relationship Id="rId5" Type="http://schemas.openxmlformats.org/officeDocument/2006/relationships/diagramLayout" Target="../diagrams/layout1.xml"/><Relationship Id="rId10" Type="http://schemas.openxmlformats.org/officeDocument/2006/relationships/hyperlink" Target="https://www.islington.gov.uk/-/media/sharepoint-lists/public-records/publichealth/businessplanning/strategies/20232024/670132lbi-active-together-strategya4-reportfinal-4-oct-2023.pdf?la=en&amp;hash=C20AE7A57E981F23DBCF52B95934EBD2C171789C" TargetMode="External"/><Relationship Id="rId4" Type="http://schemas.openxmlformats.org/officeDocument/2006/relationships/diagramData" Target="../diagrams/data1.xml"/><Relationship Id="rId9" Type="http://schemas.openxmlformats.org/officeDocument/2006/relationships/hyperlink" Target="https://www.islingtonfoodpartnership.org.uk/islington-food-strategy-ful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publications/get-active-a-strategy-for-the-future-of-sport-and-physical-activity/get-active-a-strategy-for-the-future-of-sport-and-physical-activity" TargetMode="External"/><Relationship Id="rId13" Type="http://schemas.openxmlformats.org/officeDocument/2006/relationships/hyperlink" Target="https://commonslibrary.parliament.uk/research-briefings/cbp-7876/" TargetMode="External"/><Relationship Id="rId3" Type="http://schemas.openxmlformats.org/officeDocument/2006/relationships/hyperlink" Target="https://nclhealthandcare.org.uk/wp-content/uploads/2023/05/PH-IC-Strategy-V.Final-long-version.pdf" TargetMode="External"/><Relationship Id="rId7" Type="http://schemas.openxmlformats.org/officeDocument/2006/relationships/hyperlink" Target="https://www.nationalfoodstrategy.org/#:~:text=The%20strategy%20highlights%20the%20need,welfare%20standards%20of%20British%20food." TargetMode="External"/><Relationship Id="rId12" Type="http://schemas.openxmlformats.org/officeDocument/2006/relationships/hyperlink" Target="https://www.legislation.gov.uk/uksi/2021/909/introduction/made" TargetMode="External"/><Relationship Id="rId2" Type="http://schemas.openxmlformats.org/officeDocument/2006/relationships/notesSlide" Target="../notesSlides/notesSlide4.xml"/><Relationship Id="rId16" Type="http://schemas.openxmlformats.org/officeDocument/2006/relationships/hyperlink" Target="https://www.gov.uk/government/publications/major-conditions-strategy-case-for-change-and-our-strategic-framework/major-conditions-strategy-case-for-change-and-our-strategic-framework--2" TargetMode="External"/><Relationship Id="rId1" Type="http://schemas.openxmlformats.org/officeDocument/2006/relationships/slideLayout" Target="../slideLayouts/slideLayout9.xml"/><Relationship Id="rId6" Type="http://schemas.openxmlformats.org/officeDocument/2006/relationships/hyperlink" Target="https://www.london.gov.uk/sites/default/files/every_child_a_healthy_weight.pdf" TargetMode="External"/><Relationship Id="rId11" Type="http://schemas.openxmlformats.org/officeDocument/2006/relationships/hyperlink" Target="https://www.legislation.gov.uk/uksi/2021/1368/introduction" TargetMode="External"/><Relationship Id="rId5" Type="http://schemas.openxmlformats.org/officeDocument/2006/relationships/hyperlink" Target="https://www.england.nhs.uk/london/2019/10/01/vsion-london/" TargetMode="External"/><Relationship Id="rId15" Type="http://schemas.openxmlformats.org/officeDocument/2006/relationships/hyperlink" Target="https://www.nice.org.uk/guidance/cg189/ifp/chapter/Obesity-and-being-overweight" TargetMode="External"/><Relationship Id="rId10" Type="http://schemas.openxmlformats.org/officeDocument/2006/relationships/hyperlink" Target="https://www.gov.uk/government/publications/tackling-obesity-government-strategy/tackling-obesity-empowering-adults-and-children-to-live-healthier-lives" TargetMode="External"/><Relationship Id="rId4" Type="http://schemas.openxmlformats.org/officeDocument/2006/relationships/hyperlink" Target="https://www.london.gov.uk/sites/default/files/health_strategy_2018_low_res_fa1.pdf" TargetMode="External"/><Relationship Id="rId9" Type="http://schemas.openxmlformats.org/officeDocument/2006/relationships/hyperlink" Target="https://www.gov.uk/government/publications/childhood-obesity-a-plan-for-action" TargetMode="External"/><Relationship Id="rId14" Type="http://schemas.openxmlformats.org/officeDocument/2006/relationships/hyperlink" Target="https://www.gov.uk/government/consultations/introducing-further-advertising-restrictions-on-tv-and-online-for-products-high-in-fat-salt-or-sugar-secondary-legislation/outcome/introducing-further-advertising-restrictions-on-tv-and-online-for-products-high-in-fat-salt-or-sugar-government-response-to-consultation-on-seconda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nice.org.uk/guidance/cg189/ifp/chapter/Obesity-and-being-overweight" TargetMode="External"/><Relationship Id="rId4" Type="http://schemas.openxmlformats.org/officeDocument/2006/relationships/hyperlink" Target="https://www.who.int/news-room/fact-sheets/detail/obesity-and-overweigh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www.nhsinform.scot/illnesses-and-conditions/nutritional/obesity/#:~:text=Obesity%20reduces%20life%20expectancy%20by,every%2013%20deaths%20in%20Europe." TargetMode="External"/><Relationship Id="rId4" Type="http://schemas.openxmlformats.org/officeDocument/2006/relationships/hyperlink" Target="https://www.sciencedirect.com/science/article/pii/S0091743517301433"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scholarship.org/content/qt4kt433p4/qt4kt433p4_noSplash_51e64007cdda097e753adb66ec3a1fcb.pdf"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https://www.nice.org.uk/guidance/cg189/ifp/chapter/Obesity-and-being-overweigh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hyperlink" Target="https://www.doncaster.gov.uk/services/health-wellbeing/doncaster-s-compassionate-approach-to-weight" TargetMode="External"/><Relationship Id="rId5" Type="http://schemas.openxmlformats.org/officeDocument/2006/relationships/diagramQuickStyle" Target="../diagrams/quickStyle2.xml"/><Relationship Id="rId10" Type="http://schemas.openxmlformats.org/officeDocument/2006/relationships/hyperlink" Target="https://explore.bps.org.uk/content/report-guideline/bpsrep.2019.rep130" TargetMode="External"/><Relationship Id="rId4" Type="http://schemas.openxmlformats.org/officeDocument/2006/relationships/diagramLayout" Target="../diagrams/layout2.xml"/><Relationship Id="rId9" Type="http://schemas.openxmlformats.org/officeDocument/2006/relationships/hyperlink" Target="https://www.bps.org.uk/psychologist/rethinking-public-health-approach-obesi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www.who.int/news-room/fact-sheets/detail/obesity-and-overweight" TargetMode="External"/><Relationship Id="rId3" Type="http://schemas.openxmlformats.org/officeDocument/2006/relationships/hyperlink" Target="https://healthmedia.blog.gov.uk/2023/06/07/government-plans-to-tackle-obesity-in-england/" TargetMode="External"/><Relationship Id="rId7" Type="http://schemas.openxmlformats.org/officeDocument/2006/relationships/hyperlink" Target="https://www.nesta.org.uk/blog/the-economics-of-obesity/" TargetMode="External"/><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hyperlink" Target="https://www.local.gov.uk/sites/default/files/documents/1.112%20Social%20care%20and%20obesity_06.pdf" TargetMode="External"/><Relationship Id="rId5" Type="http://schemas.openxmlformats.org/officeDocument/2006/relationships/hyperlink" Target="https://www.ippr.org/media-office/obesitys-impact-on-businesses-and-workers-prompts-fresh-calls-to-tackle-ultra-processed-foods" TargetMode="External"/><Relationship Id="rId4" Type="http://schemas.openxmlformats.org/officeDocument/2006/relationships/hyperlink" Target="https://www.frontier-economics.com/media/hgwd4e4a/the-full-cost-of-obesity-in-the-uk.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cks.nice.org.uk/topics/adult-malnutrition/background-information/prevalence/" TargetMode="External"/><Relationship Id="rId3" Type="http://schemas.openxmlformats.org/officeDocument/2006/relationships/image" Target="../media/image14.png"/><Relationship Id="rId7" Type="http://schemas.openxmlformats.org/officeDocument/2006/relationships/hyperlink" Target="http://www.malnutritionpathway.co.uk/"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bapen.org.uk/pdfs/reports/mag/national-survey-of-malnutrition-and-nutritional-care-2022.pdf" TargetMode="External"/><Relationship Id="rId5" Type="http://schemas.openxmlformats.org/officeDocument/2006/relationships/hyperlink" Target="https://www.sciencedirect.com/science/article/pii/S2667368123000335#bib3" TargetMode="External"/><Relationship Id="rId4" Type="http://schemas.openxmlformats.org/officeDocument/2006/relationships/hyperlink" Target="https://www.bbc.co.uk/sounds/play/m0025vw7" TargetMode="External"/><Relationship Id="rId9" Type="http://schemas.openxmlformats.org/officeDocument/2006/relationships/hyperlink" Target="https://www.who.int/health-topics/malnutrition#tab=tab_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islingtoncouncil.sharepoint.com/:p:/r/sites/publichealth/Shared%20Documents/Best%20Start,%20Mental%20Health%20and%20Communities%20Team/CYP/CLA%20Health%20Needs%20Assessment/CLA%20HNA%202024-08-11.pptx?d=w0b382cf95cf54b62b0aab8f9f7109003&amp;csf=1&amp;web=1&amp;e=ytFJa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hyperlink" Target="https://islingtoncouncil.sharepoint.com/:x:/r/sites/publichealth/Shared%20Documents/Healthy%20Environments,%20Healthy%20Ageing%20and%20LTC/Healthy%20Environments/Healthy%20weight/Healthy%20weight%20needs%20assessment/Local%20data/hospital%20admissions-eng-2022-23-tab.xlsx?d=wf11fdb78fd464e45b6de64179f57fcf2&amp;csf=1&amp;web=1&amp;e=bUrfS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mc/articles/PMC2621047/" TargetMode="External"/><Relationship Id="rId2" Type="http://schemas.openxmlformats.org/officeDocument/2006/relationships/hyperlink" Target="https://assets.publishing.service.gov.uk/government/uploads/system/uploads/attachment_data/file/942476/Maternity_high_impact_area_3_Supporting_healthy_weight_before_and_between_pregnancies_.pdf" TargetMode="External"/><Relationship Id="rId1" Type="http://schemas.openxmlformats.org/officeDocument/2006/relationships/slideLayout" Target="../slideLayouts/slideLayout12.xml"/><Relationship Id="rId5" Type="http://schemas.openxmlformats.org/officeDocument/2006/relationships/hyperlink" Target="https://islingtoncouncil.sharepoint.com/:b:/r/sites/publichealth/Shared%20Documents/Best%20Start,%20Mental%20Health%20and%20Communities%20Team/CYP/childhood%20obesity/Child%20obesity/6.%20Maternal%20Obesity/Maternal%20obesity%20rapid%20needs%20assessement.pdf?csf=1&amp;web=1&amp;e=V0wAKS" TargetMode="External"/><Relationship Id="rId4" Type="http://schemas.openxmlformats.org/officeDocument/2006/relationships/hyperlink" Target="https://www.nice.org.uk/guidance/cg189/ifp/chapter/Obesity-and-being-overweigh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doi.org/10.1016/j.jaci.2018.02.004"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publications/breastfeeding-at-6-to-8-weeks-comparison-of-nhs-england-and-ohid-data/breastfeeding-at-6-to-8-weeks-a-comparison-of-methods"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healthystart.nhs.uk/" TargetMode="External"/><Relationship Id="rId1" Type="http://schemas.openxmlformats.org/officeDocument/2006/relationships/slideLayout" Target="../slideLayouts/slideLayout13.xml"/><Relationship Id="rId4" Type="http://schemas.openxmlformats.org/officeDocument/2006/relationships/hyperlink" Target="https://www.sustainweb.org/foodpoverty/cash-shortfall-local-map-2023/#:~:text=In%20April%202023%2C%20on%20average,on%20Government%20policy%2Dmakers%20to:" TargetMode="External"/></Relationships>
</file>

<file path=ppt/slides/_rels/slide35.xml.rels><?xml version="1.0" encoding="UTF-8" standalone="yes"?>
<Relationships xmlns="http://schemas.openxmlformats.org/package/2006/relationships"><Relationship Id="rId13" Type="http://schemas.microsoft.com/office/2007/relationships/diagramDrawing" Target="../diagrams/drawing4.xml"/><Relationship Id="rId18" Type="http://schemas.openxmlformats.org/officeDocument/2006/relationships/diagramQuickStyle" Target="../diagrams/quickStyle5.xml"/><Relationship Id="rId26" Type="http://schemas.openxmlformats.org/officeDocument/2006/relationships/diagramData" Target="../diagrams/data7.xml"/><Relationship Id="rId39" Type="http://schemas.openxmlformats.org/officeDocument/2006/relationships/image" Target="../media/image34.svg"/><Relationship Id="rId21" Type="http://schemas.openxmlformats.org/officeDocument/2006/relationships/diagramData" Target="../diagrams/data6.xml"/><Relationship Id="rId34" Type="http://schemas.openxmlformats.org/officeDocument/2006/relationships/diagramColors" Target="../diagrams/colors8.xml"/><Relationship Id="rId42" Type="http://schemas.openxmlformats.org/officeDocument/2006/relationships/diagramQuickStyle" Target="../diagrams/quickStyle9.xml"/><Relationship Id="rId47" Type="http://schemas.openxmlformats.org/officeDocument/2006/relationships/diagramQuickStyle" Target="../diagrams/quickStyle10.xml"/><Relationship Id="rId50" Type="http://schemas.openxmlformats.org/officeDocument/2006/relationships/image" Target="../media/image35.png"/><Relationship Id="rId55" Type="http://schemas.openxmlformats.org/officeDocument/2006/relationships/diagramColors" Target="../diagrams/colors11.xml"/><Relationship Id="rId7" Type="http://schemas.openxmlformats.org/officeDocument/2006/relationships/diagramColors" Target="../diagrams/colors3.xml"/><Relationship Id="rId2" Type="http://schemas.openxmlformats.org/officeDocument/2006/relationships/image" Target="../media/image27.png"/><Relationship Id="rId16" Type="http://schemas.openxmlformats.org/officeDocument/2006/relationships/diagramData" Target="../diagrams/data5.xml"/><Relationship Id="rId29" Type="http://schemas.openxmlformats.org/officeDocument/2006/relationships/diagramColors" Target="../diagrams/colors7.xml"/><Relationship Id="rId11" Type="http://schemas.openxmlformats.org/officeDocument/2006/relationships/diagramQuickStyle" Target="../diagrams/quickStyle4.xml"/><Relationship Id="rId24" Type="http://schemas.openxmlformats.org/officeDocument/2006/relationships/diagramColors" Target="../diagrams/colors6.xml"/><Relationship Id="rId32" Type="http://schemas.openxmlformats.org/officeDocument/2006/relationships/diagramLayout" Target="../diagrams/layout8.xml"/><Relationship Id="rId37" Type="http://schemas.openxmlformats.org/officeDocument/2006/relationships/image" Target="../media/image32.svg"/><Relationship Id="rId40" Type="http://schemas.openxmlformats.org/officeDocument/2006/relationships/diagramData" Target="../diagrams/data9.xml"/><Relationship Id="rId45" Type="http://schemas.openxmlformats.org/officeDocument/2006/relationships/diagramData" Target="../diagrams/data10.xml"/><Relationship Id="rId53" Type="http://schemas.openxmlformats.org/officeDocument/2006/relationships/diagramLayout" Target="../diagrams/layout11.xml"/><Relationship Id="rId58" Type="http://schemas.openxmlformats.org/officeDocument/2006/relationships/diagramLayout" Target="../diagrams/layout12.xml"/><Relationship Id="rId5" Type="http://schemas.openxmlformats.org/officeDocument/2006/relationships/diagramLayout" Target="../diagrams/layout3.xml"/><Relationship Id="rId61" Type="http://schemas.microsoft.com/office/2007/relationships/diagramDrawing" Target="../diagrams/drawing12.xml"/><Relationship Id="rId19" Type="http://schemas.openxmlformats.org/officeDocument/2006/relationships/diagramColors" Target="../diagrams/colors5.xml"/><Relationship Id="rId14" Type="http://schemas.openxmlformats.org/officeDocument/2006/relationships/image" Target="../media/image29.png"/><Relationship Id="rId22" Type="http://schemas.openxmlformats.org/officeDocument/2006/relationships/diagramLayout" Target="../diagrams/layout6.xml"/><Relationship Id="rId27" Type="http://schemas.openxmlformats.org/officeDocument/2006/relationships/diagramLayout" Target="../diagrams/layout7.xml"/><Relationship Id="rId30" Type="http://schemas.microsoft.com/office/2007/relationships/diagramDrawing" Target="../diagrams/drawing7.xml"/><Relationship Id="rId35" Type="http://schemas.microsoft.com/office/2007/relationships/diagramDrawing" Target="../diagrams/drawing8.xml"/><Relationship Id="rId43" Type="http://schemas.openxmlformats.org/officeDocument/2006/relationships/diagramColors" Target="../diagrams/colors9.xml"/><Relationship Id="rId48" Type="http://schemas.openxmlformats.org/officeDocument/2006/relationships/diagramColors" Target="../diagrams/colors10.xml"/><Relationship Id="rId56" Type="http://schemas.microsoft.com/office/2007/relationships/diagramDrawing" Target="../diagrams/drawing11.xml"/><Relationship Id="rId8" Type="http://schemas.microsoft.com/office/2007/relationships/diagramDrawing" Target="../diagrams/drawing3.xml"/><Relationship Id="rId51" Type="http://schemas.openxmlformats.org/officeDocument/2006/relationships/image" Target="../media/image36.svg"/><Relationship Id="rId3" Type="http://schemas.openxmlformats.org/officeDocument/2006/relationships/image" Target="../media/image28.svg"/><Relationship Id="rId12" Type="http://schemas.openxmlformats.org/officeDocument/2006/relationships/diagramColors" Target="../diagrams/colors4.xml"/><Relationship Id="rId17" Type="http://schemas.openxmlformats.org/officeDocument/2006/relationships/diagramLayout" Target="../diagrams/layout5.xml"/><Relationship Id="rId25" Type="http://schemas.microsoft.com/office/2007/relationships/diagramDrawing" Target="../diagrams/drawing6.xml"/><Relationship Id="rId33" Type="http://schemas.openxmlformats.org/officeDocument/2006/relationships/diagramQuickStyle" Target="../diagrams/quickStyle8.xml"/><Relationship Id="rId38" Type="http://schemas.openxmlformats.org/officeDocument/2006/relationships/image" Target="../media/image33.png"/><Relationship Id="rId46" Type="http://schemas.openxmlformats.org/officeDocument/2006/relationships/diagramLayout" Target="../diagrams/layout10.xml"/><Relationship Id="rId59" Type="http://schemas.openxmlformats.org/officeDocument/2006/relationships/diagramQuickStyle" Target="../diagrams/quickStyle12.xml"/><Relationship Id="rId20" Type="http://schemas.microsoft.com/office/2007/relationships/diagramDrawing" Target="../diagrams/drawing5.xml"/><Relationship Id="rId41" Type="http://schemas.openxmlformats.org/officeDocument/2006/relationships/diagramLayout" Target="../diagrams/layout9.xml"/><Relationship Id="rId54" Type="http://schemas.openxmlformats.org/officeDocument/2006/relationships/diagramQuickStyle" Target="../diagrams/quickStyle11.xml"/><Relationship Id="rId1" Type="http://schemas.openxmlformats.org/officeDocument/2006/relationships/slideLayout" Target="../slideLayouts/slideLayout13.xml"/><Relationship Id="rId6" Type="http://schemas.openxmlformats.org/officeDocument/2006/relationships/diagramQuickStyle" Target="../diagrams/quickStyle3.xml"/><Relationship Id="rId15" Type="http://schemas.openxmlformats.org/officeDocument/2006/relationships/image" Target="../media/image30.svg"/><Relationship Id="rId23" Type="http://schemas.openxmlformats.org/officeDocument/2006/relationships/diagramQuickStyle" Target="../diagrams/quickStyle6.xml"/><Relationship Id="rId28" Type="http://schemas.openxmlformats.org/officeDocument/2006/relationships/diagramQuickStyle" Target="../diagrams/quickStyle7.xml"/><Relationship Id="rId36" Type="http://schemas.openxmlformats.org/officeDocument/2006/relationships/image" Target="../media/image31.png"/><Relationship Id="rId49" Type="http://schemas.microsoft.com/office/2007/relationships/diagramDrawing" Target="../diagrams/drawing10.xml"/><Relationship Id="rId57" Type="http://schemas.openxmlformats.org/officeDocument/2006/relationships/diagramData" Target="../diagrams/data12.xml"/><Relationship Id="rId10" Type="http://schemas.openxmlformats.org/officeDocument/2006/relationships/diagramLayout" Target="../diagrams/layout4.xml"/><Relationship Id="rId31" Type="http://schemas.openxmlformats.org/officeDocument/2006/relationships/diagramData" Target="../diagrams/data8.xml"/><Relationship Id="rId44" Type="http://schemas.microsoft.com/office/2007/relationships/diagramDrawing" Target="../diagrams/drawing9.xml"/><Relationship Id="rId52" Type="http://schemas.openxmlformats.org/officeDocument/2006/relationships/diagramData" Target="../diagrams/data11.xml"/><Relationship Id="rId60" Type="http://schemas.openxmlformats.org/officeDocument/2006/relationships/diagramColors" Target="../diagrams/colors12.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3" Type="http://schemas.openxmlformats.org/officeDocument/2006/relationships/hyperlink" Target="https://digital.nhs.uk/data-and-information/publications/statistical/health-survey-for-england/2022-part-1#data-sets"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hyperlink" Target="https://www.fao.org/in-action/voices-of-the-hungry/fies/en/" TargetMode="External"/><Relationship Id="rId3" Type="http://schemas.openxmlformats.org/officeDocument/2006/relationships/diagramLayout" Target="../diagrams/layout13.xml"/><Relationship Id="rId7" Type="http://schemas.openxmlformats.org/officeDocument/2006/relationships/hyperlink" Target="https://pmc.ncbi.nlm.nih.gov/articles/PMC9549066/" TargetMode="Externa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openxmlformats.org/officeDocument/2006/relationships/hyperlink" Target="https://www.gov.uk/government/statistics/family-resources-survey-financial-year-2020-to-2021/family-resources-survey-financial-year-2020-to-2021#household-food-security-1" TargetMode="External"/><Relationship Id="rId5" Type="http://schemas.openxmlformats.org/officeDocument/2006/relationships/diagramColors" Target="../diagrams/colors13.xml"/><Relationship Id="rId10" Type="http://schemas.openxmlformats.org/officeDocument/2006/relationships/hyperlink" Target="https://islingtoncouncil.sharepoint.com/:b:/r/sites/publichealth/Shared%20Documents/Healthy%20Environments,%20Healthy%20Ageing%20and%20LTC/Healthy%20Environments/Food/Assessments%20of%20need/Food%20Insecurity%20Needs%20Assessment.pdf?csf=1&amp;web=1&amp;e=Gslhuo" TargetMode="External"/><Relationship Id="rId4" Type="http://schemas.openxmlformats.org/officeDocument/2006/relationships/diagramQuickStyle" Target="../diagrams/quickStyle13.xml"/><Relationship Id="rId9" Type="http://schemas.openxmlformats.org/officeDocument/2006/relationships/hyperlink" Target="https://www.statista.com/statistics/382731/london-foodbank-user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data.cdrc.ac.uk/dataset/e-food-desert-inde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journals.sagepub.com/doi/pdf/10.1177/17579139221106337" TargetMode="External"/><Relationship Id="rId4" Type="http://schemas.openxmlformats.org/officeDocument/2006/relationships/hyperlink" Target="file:///C:\Users\Francesca.Harrington\AppData\Local\Microsoft\Windows\INetCache\Content.Outlook\F86R61T0\IFP%20Food%20Strategy%20progress%20slides%20November%202024%20(3).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xperience.arcgis.com/experience/405187bb87f041c9a4d70c6b346c5bc4#data_s=id%3AdataSource_24-18fa0e80e62-layer-4%3A294%2Cid%3AdataSource_25-18faa4bf6e1-layer-9~dataSource_20-2a673ae7fe8f41dfbb130b87360e6376%3A295%2Cid%3AdataSource_23-18fb422e0d0-layer-9%3A5780%2Cid%3AdataSource_26-18faafc3d2a-layer-3%3A301"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hyperlink" Target="https://explore-education-statistics.service.gov.uk/data-tables/permalink/7b886f21-0585-457d-b8dd-08dcab23db45" TargetMode="Externa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image" Target="../media/image40.png"/><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hyperlink" Target="https://www.sciencedirect.com/science/article/pii/S0883035525001867" TargetMode="Externa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hyperlink" Target="https://www.tasteeducation.com/?gad_source=1&amp;gclid=EAIaIQobChMI35O9sZ6NhwMVipNQBh3Ftg60EAAYASAAEgJeN_D_BwE" TargetMode="External"/><Relationship Id="rId18" Type="http://schemas.openxmlformats.org/officeDocument/2006/relationships/hyperlink" Target="https://committees.parliament.uk/writtenevidence/130664/pdf/" TargetMode="Externa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openxmlformats.org/officeDocument/2006/relationships/hyperlink" Target="https://www.islington.gov.uk/-/media/sharepoint-lists/public-records/planningandbuildingcontrol/publicity/publicconsultation/20232024/islington-council-local-plan-strategic-and-development-management-policies.pdf?la=en&amp;hash=87580E35EA21B2221918960F570CD1CC3CEFFE6B" TargetMode="External"/><Relationship Id="rId2" Type="http://schemas.openxmlformats.org/officeDocument/2006/relationships/hyperlink" Target="https://democracy.islington.gov.uk/documents/s17053/The%20effectiveness%20of%20Islingtons%20Free%20School%20Meals%20policy.pdf" TargetMode="External"/><Relationship Id="rId16" Type="http://schemas.openxmlformats.org/officeDocument/2006/relationships/hyperlink" Target="https://www.sciencedirect.com/science/article/pii/S0883035525001867" TargetMode="External"/><Relationship Id="rId1" Type="http://schemas.openxmlformats.org/officeDocument/2006/relationships/slideLayout" Target="../slideLayouts/slideLayout8.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hyperlink" Target="https://www.tasteeducation.com/what-do-we-do/#:~:text=Does%20it%20Work%3F,a%20range%20of%20healthy%20foods." TargetMode="Externa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hyperlink" Target="https://www.tasteeducation.com/tasted-comes-to-islingto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islington.gov.uk/planning/planning-policy/islington-local-plan" TargetMode="External"/><Relationship Id="rId1" Type="http://schemas.openxmlformats.org/officeDocument/2006/relationships/slideLayout" Target="../slideLayouts/slideLayout13.xml"/><Relationship Id="rId5" Type="http://schemas.openxmlformats.org/officeDocument/2006/relationships/hyperlink" Target="https://pmc.ncbi.nlm.nih.gov/articles/PMC11575031/" TargetMode="External"/><Relationship Id="rId4" Type="http://schemas.openxmlformats.org/officeDocument/2006/relationships/hyperlink" Target="https://blueprint.nesta.org.uk/intervention/restrict-the-number-of-new-fast-food-restaurants-opening-within-400-metres-of-school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Drafts/.%20https:/www.sciencedirect.com/science/article/pii/S0091743523002633"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s://activelives.sportengland.org/Home/ActivityData"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1.svg"/></Relationships>
</file>

<file path=ppt/slides/_rels/slide56.xml.rels><?xml version="1.0" encoding="UTF-8" standalone="yes"?>
<Relationships xmlns="http://schemas.openxmlformats.org/package/2006/relationships"><Relationship Id="rId8" Type="http://schemas.openxmlformats.org/officeDocument/2006/relationships/hyperlink" Target="https://bmjopen.bmj.com/content/bmjopen/11/1/e036041.full.pdf" TargetMode="External"/><Relationship Id="rId3" Type="http://schemas.openxmlformats.org/officeDocument/2006/relationships/image" Target="../media/image52.jpeg"/><Relationship Id="rId7" Type="http://schemas.openxmlformats.org/officeDocument/2006/relationships/hyperlink" Target="https://www.islington.gov.uk/roads/active-travel"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hyperlink" Target="file:///C:\Users\Francesca.Harrington\AppData\Local\Microsoft\Windows\INetCache\Content.Outlook\F86R61T0\Greener%20Healthier%20Streets%20-%20factsheet.pdf" TargetMode="External"/><Relationship Id="rId5" Type="http://schemas.openxmlformats.org/officeDocument/2006/relationships/hyperlink" Target="https://pubmed.ncbi.nlm.nih.gov/32419305/" TargetMode="External"/><Relationship Id="rId4" Type="http://schemas.openxmlformats.org/officeDocument/2006/relationships/hyperlink" Target="https://content.tfl.gov.uk/barriers-to-cycling-for-ethnic-minorities-and-deprived-groups-summary.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islington.gov.uk/roads/people-friendly-streets/low-traffic-neighbourhoods"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53.jpeg"/><Relationship Id="rId4" Type="http://schemas.openxmlformats.org/officeDocument/2006/relationships/hyperlink" Target="https://urban-mobility-observatory.transport.ec.europa.eu/resources/case-studies/oslo-promoting-active-transport-modes_en" TargetMode="Externa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hyperlink" Target="https://islingtoncouncil.sharepoint.com/:x:/r/sites/IslingtonActiveTogetherStrategyPH-PH/_layouts/15/doc2.aspx?sourcedoc=%7B695BD88F-102D-4CBD-85E3-70F68BB0D1F3%7D&amp;file=Islington%20Active%20Together%20Strategy%20Action%20Plan%2024-25%20draft1.xlsx&amp;action=default&amp;mobileredirect=true&amp;DefaultItemOpen=1" TargetMode="External"/><Relationship Id="rId2" Type="http://schemas.openxmlformats.org/officeDocument/2006/relationships/diagramData" Target="../diagrams/data20.xml"/><Relationship Id="rId1" Type="http://schemas.openxmlformats.org/officeDocument/2006/relationships/slideLayout" Target="../slideLayouts/slideLayout1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9.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healthandwellbeing/articles/howhealthhaschangedinyourarea2015to2021/2023-06-16" TargetMode="External"/><Relationship Id="rId7" Type="http://schemas.openxmlformats.org/officeDocument/2006/relationships/hyperlink" Target="https://assets.publishing.service.gov.uk/government/uploads/system/uploads/attachment_data/file/904439/Improving_access_to_greenspace_2020_review.pdf"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www.gov.uk/government/statistics/the-people-and-nature-surveys-for-england-data-tables-and-publications-from-adults-survey-year-4-april-2023-march-2024" TargetMode="External"/><Relationship Id="rId5" Type="http://schemas.openxmlformats.org/officeDocument/2006/relationships/hyperlink" Target="https://www.treeconomics.co.uk/wp-content/uploads/2020/07/Islington-ORVal-Report.pdf" TargetMode="Externa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hyperlink" Target="https://www.islington.gov.uk/roads/people-friendly-streets/school-streets" TargetMode="External"/><Relationship Id="rId2" Type="http://schemas.openxmlformats.org/officeDocument/2006/relationships/hyperlink" Target="https://assets.publishing.service.gov.uk/media/634fca66e90e0731aa0fcc8f/Final_Healthy_schools_rating_scheme.pdf" TargetMode="External"/><Relationship Id="rId1" Type="http://schemas.openxmlformats.org/officeDocument/2006/relationships/slideLayout" Target="../slideLayouts/slideLayout13.xml"/><Relationship Id="rId4" Type="http://schemas.openxmlformats.org/officeDocument/2006/relationships/hyperlink" Target="https://www.islington.gov.uk/roads/play-street"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s://www.nice.org.uk/guidance/NG246"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www.nice.org.uk/guidance/ng247/chapter/Recommendations#healthy-eating-physical-activity-and-weight-management-during-pregnancy"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hyperlink" Target="https://islingtoncouncil.sharepoint.com/:p:/r/sites/publichealth/Shared%20Documents/Healthy%20Environments,%20Healthy%20Ageing%20and%20LTC/Healthy%20Environments/Healthy%20weight/System%20work/NCL%20weight%20management%20services%20April2024%20from%20NCL%20GP%20website.pptx?d=wfa447df317b544f68ece92621ad66a5a&amp;csf=1&amp;web=1&amp;e=bU8txz" TargetMode="External"/><Relationship Id="rId5" Type="http://schemas.openxmlformats.org/officeDocument/2006/relationships/image" Target="../media/image57.png"/><Relationship Id="rId4" Type="http://schemas.openxmlformats.org/officeDocument/2006/relationships/image" Target="../media/image56.jpeg"/></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hyperlink" Target="https://islingtoncouncil.sharepoint.com/:b:/r/sites/publichealth/Shared%20Documents/Best%20Start,%20Mental%20Health%20and%20Communities/CYP/childhood%20obesity/Child%20obesity/3.%20Families%20for%20LIfe%20-%20ISLINGTON%20ONLY/REPORTING/Families%20for%20Life%20annual%20report%202022-23.pdf?csf=1&amp;web=1&amp;e=zDM54l" TargetMode="Externa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www.sciencedirect.com/science/article/pii/S0883035525001867" TargetMode="Externa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image" Target="../media/image59.jpeg"/><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s>
</file>

<file path=ppt/slides/_rels/slide72.xml.rels><?xml version="1.0" encoding="UTF-8" standalone="yes"?>
<Relationships xmlns="http://schemas.openxmlformats.org/package/2006/relationships"><Relationship Id="rId3" Type="http://schemas.openxmlformats.org/officeDocument/2006/relationships/hyperlink" Target="https://eprints.bournemouth.ac.uk/34945/15/1359105320985576.pdf" TargetMode="External"/><Relationship Id="rId2" Type="http://schemas.openxmlformats.org/officeDocument/2006/relationships/hyperlink" Target="https://assets.publishing.service.gov.uk/media/61265801e90e070541075822/Evaluation_of_the_NHS_App_PHE_Report_25Aug2020.pdf" TargetMode="External"/><Relationship Id="rId1" Type="http://schemas.openxmlformats.org/officeDocument/2006/relationships/slideLayout" Target="../slideLayouts/slideLayout13.xml"/><Relationship Id="rId4" Type="http://schemas.openxmlformats.org/officeDocument/2006/relationships/hyperlink" Target="https://islingtoncouncil.sharepoint.com/sites/publichealth/Shared%20Documents/Healthy%20Environments,%20Healthy%20Ageing%20and%20LTC/Healthy%20Environments/Healthy%20weight/Healthy%20weight%20needs%20assessment/Local%20data/FW%20Request%20for%20borough%20data%20for%20digital%20weight%20management%20programme%20please.msg"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pubmed.ncbi.nlm.nih.gov/38644161/"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s://islingtoncouncil.sharepoint.com/:x:/r/sites/publichealth/Shared%20Documents/Healthy%20Environments,%20Healthy%20Ageing%20and%20LTC/Healthy%20Environments/Healthy%20weight/MoreLife/Monitoring/2024/October%20-%20December%202024/Islington%20Q4%20Data.xlsx?d=waaf149f49d504c1a9e1d3770a1950280&amp;csf=1&amp;web=1&amp;e=OdJJto"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chart" Target="../charts/chart1.xml"/><Relationship Id="rId5" Type="http://schemas.openxmlformats.org/officeDocument/2006/relationships/hyperlink" Target="https://islingtoncouncil.sharepoint.com/:x:/r/sites/publichealth/Shared%20Documents/Healthy%20Environments,%20Healthy%20Ageing%20and%20LTC/Healthy%20Environments/Healthy%20weight/MoreLife/Monitoring/2024/Copy%20of%20camden%20and%20islington%20deprivation%20and%20ethnicity%202024%20data.xlsx?d=w0bf4d00ccd774e1a8d9a9c340f93f575&amp;csf=1&amp;web=1&amp;e=eLJFHa" TargetMode="External"/><Relationship Id="rId4" Type="http://schemas.openxmlformats.org/officeDocument/2006/relationships/hyperlink" Target="https://islingtoncouncil.sharepoint.com/:p:/r/sites/publichealth/Shared%20Documents/Healthy%20Environments,%20Healthy%20Ageing%20and%20LTC/Healthy%20Environments/Healthy%20weight/MoreLife/MoreLife%20Commissioning%20Board%20Presentation.pptx?d=wcf304a6fc47b4073a2317d18f1e42069&amp;csf=1&amp;web=1&amp;e=g5jRvF"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hyperlink" Target="https://islingtoncouncil.sharepoint.com/:x:/r/sites/publichealth/Shared%20Documents/Healthy%20Environments,%20Healthy%20Ageing%20and%20LTC/Healthy%20Environments/Healthy%20weight/Healthy%20weight%20needs%20assessment/Local%20data/CF_0043%20Bariatric%20Surgery.xlsx?d=w257b16b8b0b0415bbbcdb4ff09da21a7&amp;csf=1&amp;web=1&amp;e=4S3fpO"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hyperlink" Target="https://blueprint.nesta.org.uk/intervention/increase-referrals-to-family-based-obesity-prevention-programmes/"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http://www.gov.uk/government/publications/weightmanagement-services-insights-into-userexperienc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hyperlink" Target="https://blueprint.nesta.org.uk/intervention/increase-referrals-to-family-based-obesity-prevention-programmes/"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hyperlink" Target="https://islingtoncouncil.sharepoint.com/sites/publichealth/Shared%20Documents/Forms/AllItems.aspx?id=%2Fsites%2Fpublichealth%2FShared%20Documents%2FHealthy%20Environments%2C%20Healthy%20Ageing%20and%20LTC%2FHealthy%20Environments%2FPhysical%20activity%2FEngagement%20and%20promotion%2FClinician%20Engagement%20Physical%20Activity%2Epdf&amp;parent=%2Fsites%2Fpublichealth%2FShared%20Documents%2FHealthy%20Environments%2C%20Healthy%20Ageing%20and%20LTC%2FHealthy%20Environments%2FPhysical%20activity%2FEngagement%20and%20promotion"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s://onlinelibrary.wiley.com/doi/epdf/10.1111/hsc.13186"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hyperlink" Target="https://www.nutriri.org/vcse-nutriri-future-nhs"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s://bmcpublichealth.biomedcentral.com/articles/10.1186/s12889-018-6274-z" TargetMode="External"/><Relationship Id="rId7" Type="http://schemas.openxmlformats.org/officeDocument/2006/relationships/hyperlink" Target="https://www.local.gov.uk/sites/default/files/documents/Joanne%20Arro%20and%20Matthew%20Fawcett.pdf"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evidence.nihr.ac.uk/how-local-authorities-can-reduce-obesity/" TargetMode="External"/><Relationship Id="rId5" Type="http://schemas.openxmlformats.org/officeDocument/2006/relationships/hyperlink" Target="https://assets.publishing.service.gov.uk/media/5d396e7140f0b604de59fde9/Whole_systems_approach_to_obesity_guide.pdf" TargetMode="External"/><Relationship Id="rId4" Type="http://schemas.openxmlformats.org/officeDocument/2006/relationships/hyperlink" Target="https://assets.kingsfund.org.uk/f/256914/x/cead3911f6/tackling_obesity_role_nhs_whole_system_approach_2021.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hyperlink" Target="https://islingtoncouncil.sharepoint.com/:w:/r/sites/publichealth/Shared%20Documents/Healthy%20Environments,%20Healthy%20Ageing%20and%20LTC/Healthy%20Environments/Healthy%20weight/Healthy%20Weight%20Strategy/Healthy%20Weight%20Engagement%20Themes.docx?d=w97c101045ec44f9d80ca2dcda1375d52&amp;csf=1&amp;web=1&amp;e=YLHAA0"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hyperlink" Target="https://islingtoncouncil.sharepoint.com/:w:/r/sites/publichealth/Shared%20Documents/Healthy%20Environments,%20Healthy%20Ageing%20and%20LTC/Healthy%20Environments/Healthy%20weight/Healthy%20Weight%20Strategy/Healthy%20Weight%20Engagement%20Themes.docx?d=w97c101045ec44f9d80ca2dcda1375d52&amp;csf=1&amp;web=1&amp;e=YLHAA0"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hyperlink" Target="https://islingtoncouncil.sharepoint.com/:w:/r/sites/publichealth/Shared%20Documents/Healthy%20Environments,%20Healthy%20Ageing%20and%20LTC/Healthy%20Environments/Healthy%20weight/Healthy%20Weight%20Strategy/Healthy%20Weight%20Engagement%20Themes.docx?d=w97c101045ec44f9d80ca2dcda1375d52&amp;csf=1&amp;web=1&amp;e=YLHAA0"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hyperlink" Target="https://islingtoncouncil.sharepoint.com/:w:/r/sites/publichealth/Shared%20Documents/Healthy%20Environments,%20Healthy%20Ageing%20and%20LTC/Healthy%20Environments/Healthy%20weight/Healthy%20Weight%20Strategy/Healthy%20Weight%20Engagement%20Themes.docx?d=w97c101045ec44f9d80ca2dcda1375d52&amp;csf=1&amp;web=1&amp;e=YLHAA0" TargetMode="Externa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8" Type="http://schemas.microsoft.com/office/2007/relationships/diagramDrawing" Target="../diagrams/drawing21.xml"/><Relationship Id="rId13"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diagramColors" Target="../diagrams/colors21.xml"/><Relationship Id="rId12"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QuickStyle" Target="../diagrams/quickStyle21.xml"/><Relationship Id="rId11" Type="http://schemas.openxmlformats.org/officeDocument/2006/relationships/image" Target="../media/image68.png"/><Relationship Id="rId5" Type="http://schemas.openxmlformats.org/officeDocument/2006/relationships/diagramLayout" Target="../diagrams/layout21.xml"/><Relationship Id="rId10" Type="http://schemas.openxmlformats.org/officeDocument/2006/relationships/image" Target="../media/image67.png"/><Relationship Id="rId4" Type="http://schemas.openxmlformats.org/officeDocument/2006/relationships/diagramData" Target="../diagrams/data21.xml"/><Relationship Id="rId9" Type="http://schemas.openxmlformats.org/officeDocument/2006/relationships/image" Target="../media/image66.png"/></Relationships>
</file>

<file path=ppt/slides/_rels/slide9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2AF7-1FA4-BD41-9772-2538B9AD4234}"/>
              </a:ext>
            </a:extLst>
          </p:cNvPr>
          <p:cNvSpPr>
            <a:spLocks noGrp="1"/>
          </p:cNvSpPr>
          <p:nvPr>
            <p:ph type="ctrTitle"/>
          </p:nvPr>
        </p:nvSpPr>
        <p:spPr/>
        <p:txBody>
          <a:bodyPr/>
          <a:lstStyle/>
          <a:p>
            <a:r>
              <a:rPr lang="en-GB"/>
              <a:t>Healthy Weight </a:t>
            </a:r>
            <a:br>
              <a:rPr lang="en-GB"/>
            </a:br>
            <a:r>
              <a:rPr lang="en-GB"/>
              <a:t>in Islington</a:t>
            </a:r>
          </a:p>
        </p:txBody>
      </p:sp>
      <p:sp>
        <p:nvSpPr>
          <p:cNvPr id="3" name="Subtitle 2">
            <a:extLst>
              <a:ext uri="{FF2B5EF4-FFF2-40B4-BE49-F238E27FC236}">
                <a16:creationId xmlns:a16="http://schemas.microsoft.com/office/drawing/2014/main" id="{B559278C-B4A7-1D4C-9892-BD56DDA17D73}"/>
              </a:ext>
            </a:extLst>
          </p:cNvPr>
          <p:cNvSpPr>
            <a:spLocks noGrp="1"/>
          </p:cNvSpPr>
          <p:nvPr>
            <p:ph type="subTitle" idx="1"/>
          </p:nvPr>
        </p:nvSpPr>
        <p:spPr/>
        <p:txBody>
          <a:bodyPr vert="horz" wrap="none" lIns="0" tIns="0" rIns="0" bIns="0" rtlCol="0" anchor="t">
            <a:normAutofit/>
          </a:bodyPr>
          <a:lstStyle/>
          <a:p>
            <a:r>
              <a:rPr lang="en-US">
                <a:solidFill>
                  <a:schemeClr val="bg1"/>
                </a:solidFill>
              </a:rPr>
              <a:t>Joint Strategic Needs Assessment</a:t>
            </a:r>
            <a:endParaRPr lang="en-GB">
              <a:solidFill>
                <a:schemeClr val="bg1"/>
              </a:solidFill>
            </a:endParaRPr>
          </a:p>
          <a:p>
            <a:r>
              <a:rPr lang="en-US">
                <a:solidFill>
                  <a:schemeClr val="bg1"/>
                </a:solidFill>
              </a:rPr>
              <a:t>Public Health, November 2025</a:t>
            </a:r>
            <a:endParaRPr lang="en-GB">
              <a:solidFill>
                <a:schemeClr val="bg1"/>
              </a:solidFill>
              <a:cs typeface="Arial"/>
            </a:endParaRPr>
          </a:p>
        </p:txBody>
      </p:sp>
    </p:spTree>
    <p:extLst>
      <p:ext uri="{BB962C8B-B14F-4D97-AF65-F5344CB8AC3E}">
        <p14:creationId xmlns:p14="http://schemas.microsoft.com/office/powerpoint/2010/main" val="257414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D8495D-D462-BF16-1332-93D448BA27C8}"/>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j-lt"/>
                <a:ea typeface="+mn-ea"/>
                <a:cs typeface="+mn-cs"/>
              </a:rPr>
              <a:t>Stakeholder priorities</a:t>
            </a:r>
            <a:endParaRPr lang="en-US" sz="2400">
              <a:solidFill>
                <a:schemeClr val="bg1"/>
              </a:solidFill>
              <a:ea typeface="+mn-ea"/>
              <a:cs typeface="+mn-cs"/>
            </a:endParaRPr>
          </a:p>
        </p:txBody>
      </p:sp>
      <p:sp>
        <p:nvSpPr>
          <p:cNvPr id="6" name="Text Placeholder 5">
            <a:extLst>
              <a:ext uri="{FF2B5EF4-FFF2-40B4-BE49-F238E27FC236}">
                <a16:creationId xmlns:a16="http://schemas.microsoft.com/office/drawing/2014/main" id="{17364127-2865-C9A3-2719-8DD2654E1357}"/>
              </a:ext>
            </a:extLst>
          </p:cNvPr>
          <p:cNvSpPr>
            <a:spLocks noGrp="1"/>
          </p:cNvSpPr>
          <p:nvPr>
            <p:ph type="body" sz="quarter" idx="32"/>
          </p:nvPr>
        </p:nvSpPr>
        <p:spPr>
          <a:xfrm>
            <a:off x="149320" y="454210"/>
            <a:ext cx="12042679" cy="1165040"/>
          </a:xfrm>
        </p:spPr>
        <p:txBody>
          <a:bodyPr>
            <a:normAutofit/>
          </a:bodyPr>
          <a:lstStyle/>
          <a:p>
            <a:pPr marL="0" algn="l" rtl="0" eaLnBrk="1" fontAlgn="t" latinLnBrk="0" hangingPunct="1">
              <a:lnSpc>
                <a:spcPct val="107000"/>
              </a:lnSpc>
              <a:spcAft>
                <a:spcPts val="800"/>
              </a:spcAft>
            </a:pPr>
            <a:r>
              <a:rPr lang="en-GB" sz="1200">
                <a:cs typeface="Arial"/>
              </a:rPr>
              <a:t>Stakeholder consultation was conducted between February and March of 2024. The following internal and external stakeholders were consulted:  </a:t>
            </a:r>
            <a:r>
              <a:rPr lang="en-GB" sz="1200" i="0" u="none" strike="noStrike" kern="100">
                <a:solidFill>
                  <a:srgbClr val="000000"/>
                </a:solidFill>
                <a:effectLst/>
              </a:rPr>
              <a:t>Community Wealth Building; Greenspace and Leisure; Children and Young people; Schools; Adult Social Care; Community Engagement and Wellbeing; NCL ICS; Islington Food Partnership; Environmental Health; MoreLife; GPs; Social Prescribers; Active Travel; </a:t>
            </a:r>
            <a:r>
              <a:rPr lang="en-GB" sz="1200" i="0" u="none" strike="noStrike" kern="1200">
                <a:solidFill>
                  <a:srgbClr val="000000"/>
                </a:solidFill>
                <a:effectLst/>
              </a:rPr>
              <a:t>Best start in Life.</a:t>
            </a:r>
          </a:p>
          <a:p>
            <a:pPr marL="0" algn="l" rtl="0" eaLnBrk="1" fontAlgn="t" latinLnBrk="0" hangingPunct="1">
              <a:lnSpc>
                <a:spcPct val="107000"/>
              </a:lnSpc>
              <a:spcAft>
                <a:spcPts val="800"/>
              </a:spcAft>
            </a:pPr>
            <a:r>
              <a:rPr lang="en-GB" sz="1200">
                <a:solidFill>
                  <a:srgbClr val="000000"/>
                </a:solidFill>
                <a:cs typeface="Arial"/>
              </a:rPr>
              <a:t>For more details see Appendix 2</a:t>
            </a:r>
            <a:endParaRPr lang="en-GB" sz="1200">
              <a:cs typeface="Arial"/>
            </a:endParaRPr>
          </a:p>
          <a:p>
            <a:endParaRPr lang="en-GB"/>
          </a:p>
        </p:txBody>
      </p:sp>
      <p:graphicFrame>
        <p:nvGraphicFramePr>
          <p:cNvPr id="4" name="Content Placeholder 3">
            <a:extLst>
              <a:ext uri="{FF2B5EF4-FFF2-40B4-BE49-F238E27FC236}">
                <a16:creationId xmlns:a16="http://schemas.microsoft.com/office/drawing/2014/main" id="{55C599AF-43E9-E013-FD18-689BDE218C71}"/>
              </a:ext>
            </a:extLst>
          </p:cNvPr>
          <p:cNvGraphicFramePr>
            <a:graphicFrameLocks noGrp="1"/>
          </p:cNvGraphicFramePr>
          <p:nvPr>
            <p:ph sz="quarter" idx="31"/>
            <p:extLst>
              <p:ext uri="{D42A27DB-BD31-4B8C-83A1-F6EECF244321}">
                <p14:modId xmlns:p14="http://schemas.microsoft.com/office/powerpoint/2010/main" val="1326533964"/>
              </p:ext>
            </p:extLst>
          </p:nvPr>
        </p:nvGraphicFramePr>
        <p:xfrm>
          <a:off x="304006" y="1707481"/>
          <a:ext cx="11583987" cy="4061027"/>
        </p:xfrm>
        <a:graphic>
          <a:graphicData uri="http://schemas.openxmlformats.org/drawingml/2006/table">
            <a:tbl>
              <a:tblPr firstRow="1" bandRow="1">
                <a:tableStyleId>{5940675A-B579-460E-94D1-54222C63F5DA}</a:tableStyleId>
              </a:tblPr>
              <a:tblGrid>
                <a:gridCol w="3610276">
                  <a:extLst>
                    <a:ext uri="{9D8B030D-6E8A-4147-A177-3AD203B41FA5}">
                      <a16:colId xmlns:a16="http://schemas.microsoft.com/office/drawing/2014/main" val="234109432"/>
                    </a:ext>
                  </a:extLst>
                </a:gridCol>
                <a:gridCol w="7973711">
                  <a:extLst>
                    <a:ext uri="{9D8B030D-6E8A-4147-A177-3AD203B41FA5}">
                      <a16:colId xmlns:a16="http://schemas.microsoft.com/office/drawing/2014/main" val="2689527224"/>
                    </a:ext>
                  </a:extLst>
                </a:gridCol>
              </a:tblGrid>
              <a:tr h="1916863">
                <a:tc>
                  <a:txBody>
                    <a:bodyPr/>
                    <a:lstStyle/>
                    <a:p>
                      <a:pPr rtl="0" fontAlgn="base"/>
                      <a:r>
                        <a:rPr lang="en-US" sz="1200" b="0" i="0" u="sng" kern="1200">
                          <a:solidFill>
                            <a:schemeClr val="tx1"/>
                          </a:solidFill>
                          <a:effectLst/>
                          <a:latin typeface="+mn-lt"/>
                          <a:ea typeface="+mn-ea"/>
                          <a:cs typeface="+mn-cs"/>
                        </a:rPr>
                        <a:t>Communication:</a:t>
                      </a:r>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1" i="0" kern="1200">
                          <a:solidFill>
                            <a:schemeClr val="tx1"/>
                          </a:solidFill>
                          <a:effectLst/>
                          <a:latin typeface="+mn-lt"/>
                          <a:ea typeface="+mn-ea"/>
                          <a:cs typeface="+mn-cs"/>
                        </a:rPr>
                        <a:t>De-</a:t>
                      </a:r>
                      <a:r>
                        <a:rPr lang="en-US" sz="1200" b="1" i="0" kern="1200" err="1">
                          <a:solidFill>
                            <a:schemeClr val="tx1"/>
                          </a:solidFill>
                          <a:effectLst/>
                          <a:latin typeface="+mn-lt"/>
                          <a:ea typeface="+mn-ea"/>
                          <a:cs typeface="+mn-cs"/>
                        </a:rPr>
                        <a:t>stigmatising</a:t>
                      </a:r>
                      <a:r>
                        <a:rPr lang="en-US" sz="1200" b="1" i="0" kern="1200">
                          <a:solidFill>
                            <a:schemeClr val="tx1"/>
                          </a:solidFill>
                          <a:effectLst/>
                          <a:latin typeface="+mn-lt"/>
                          <a:ea typeface="+mn-ea"/>
                          <a:cs typeface="+mn-cs"/>
                        </a:rPr>
                        <a:t> conversations </a:t>
                      </a:r>
                      <a:r>
                        <a:rPr lang="en-US" sz="1200" b="0" i="0" kern="1200">
                          <a:solidFill>
                            <a:schemeClr val="tx1"/>
                          </a:solidFill>
                          <a:effectLst/>
                          <a:latin typeface="+mn-lt"/>
                          <a:ea typeface="+mn-ea"/>
                          <a:cs typeface="+mn-cs"/>
                        </a:rPr>
                        <a:t>around healthy weight and empowering people to give informed advice and signpost to services.   </a:t>
                      </a:r>
                    </a:p>
                    <a:p>
                      <a:pPr marL="171450" indent="-171450" rtl="0" fontAlgn="base">
                        <a:buFont typeface="Arial" panose="020B0604020202020204" pitchFamily="34" charset="0"/>
                        <a:buChar char="•"/>
                      </a:pPr>
                      <a:r>
                        <a:rPr lang="en-US" sz="1200" b="1" i="0" kern="1200">
                          <a:solidFill>
                            <a:schemeClr val="tx1"/>
                          </a:solidFill>
                          <a:effectLst/>
                          <a:latin typeface="+mn-lt"/>
                          <a:ea typeface="+mn-ea"/>
                          <a:cs typeface="+mn-cs"/>
                        </a:rPr>
                        <a:t>Promotion</a:t>
                      </a:r>
                      <a:r>
                        <a:rPr lang="en-US" sz="1200" b="0" i="0" kern="1200">
                          <a:solidFill>
                            <a:schemeClr val="tx1"/>
                          </a:solidFill>
                          <a:effectLst/>
                          <a:latin typeface="+mn-lt"/>
                          <a:ea typeface="+mn-ea"/>
                          <a:cs typeface="+mn-cs"/>
                        </a:rPr>
                        <a:t> of healthy food (inc. local businesses, markets, community kitchens and food aid), physical activity, and healthy weight services in the borough and awareness of benefits </a:t>
                      </a:r>
                      <a:r>
                        <a:rPr lang="en-US" sz="1200" b="0" i="0" u="sng" kern="1200">
                          <a:solidFill>
                            <a:schemeClr val="tx1"/>
                          </a:solidFill>
                          <a:effectLst/>
                          <a:latin typeface="+mn-lt"/>
                          <a:ea typeface="+mn-ea"/>
                          <a:cs typeface="+mn-cs"/>
                        </a:rPr>
                        <a:t>to health.</a:t>
                      </a:r>
                      <a:r>
                        <a:rPr lang="en-US" sz="1200" b="0" i="0" kern="1200">
                          <a:solidFill>
                            <a:schemeClr val="tx1"/>
                          </a:solidFill>
                          <a:effectLst/>
                          <a:latin typeface="+mn-lt"/>
                          <a:ea typeface="+mn-ea"/>
                          <a:cs typeface="+mn-cs"/>
                        </a:rPr>
                        <a:t> </a:t>
                      </a:r>
                    </a:p>
                    <a:p>
                      <a:endParaRPr lang="en-GB" sz="1200"/>
                    </a:p>
                  </a:txBody>
                  <a:tcPr/>
                </a:tc>
                <a:tc>
                  <a:txBody>
                    <a:bodyPr/>
                    <a:lstStyle/>
                    <a:p>
                      <a:pPr rtl="0" fontAlgn="base"/>
                      <a:r>
                        <a:rPr lang="en-US" sz="1200" b="0" i="0" u="sng" kern="1200">
                          <a:solidFill>
                            <a:schemeClr val="tx1"/>
                          </a:solidFill>
                          <a:effectLst/>
                          <a:latin typeface="+mn-lt"/>
                          <a:ea typeface="+mn-ea"/>
                          <a:cs typeface="+mn-cs"/>
                        </a:rPr>
                        <a:t>Weight Management Services and Pathways</a:t>
                      </a:r>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Streamlining </a:t>
                      </a:r>
                      <a:r>
                        <a:rPr lang="en-US" sz="1200" b="1" i="0" kern="1200">
                          <a:solidFill>
                            <a:schemeClr val="tx1"/>
                          </a:solidFill>
                          <a:effectLst/>
                          <a:latin typeface="+mn-lt"/>
                          <a:ea typeface="+mn-ea"/>
                          <a:cs typeface="+mn-cs"/>
                        </a:rPr>
                        <a:t>weight management pathways</a:t>
                      </a:r>
                      <a:r>
                        <a:rPr lang="en-US" sz="1200" b="0" i="0" kern="1200">
                          <a:solidFill>
                            <a:schemeClr val="tx1"/>
                          </a:solidFill>
                          <a:effectLst/>
                          <a:latin typeface="+mn-lt"/>
                          <a:ea typeface="+mn-ea"/>
                          <a:cs typeface="+mn-cs"/>
                        </a:rPr>
                        <a:t>: meeting patients where they’re at – are they ready to enter a tier 2 course yet or do they need to attend prior courses for issues such as eating disorders or mental health issues; delivering family-based interventions; smoothing transition from adolescent to adult weight management services.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Working with communities and reaching </a:t>
                      </a:r>
                      <a:r>
                        <a:rPr lang="en-US" sz="1200" b="1" i="0" kern="1200">
                          <a:solidFill>
                            <a:schemeClr val="tx1"/>
                          </a:solidFill>
                          <a:effectLst/>
                          <a:latin typeface="+mn-lt"/>
                          <a:ea typeface="+mn-ea"/>
                          <a:cs typeface="+mn-cs"/>
                        </a:rPr>
                        <a:t>underserved groups</a:t>
                      </a:r>
                      <a:r>
                        <a:rPr lang="en-US" sz="1200" b="0" i="0" kern="1200">
                          <a:solidFill>
                            <a:schemeClr val="tx1"/>
                          </a:solidFill>
                          <a:effectLst/>
                          <a:latin typeface="+mn-lt"/>
                          <a:ea typeface="+mn-ea"/>
                          <a:cs typeface="+mn-cs"/>
                        </a:rPr>
                        <a:t>: services for people with SMI, people with learning disabilities, asylum seekers, family carers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Making more use of </a:t>
                      </a:r>
                      <a:r>
                        <a:rPr lang="en-US" sz="1200" b="1" i="0" kern="1200">
                          <a:solidFill>
                            <a:schemeClr val="tx1"/>
                          </a:solidFill>
                          <a:effectLst/>
                          <a:latin typeface="+mn-lt"/>
                          <a:ea typeface="+mn-ea"/>
                          <a:cs typeface="+mn-cs"/>
                        </a:rPr>
                        <a:t>MECC</a:t>
                      </a:r>
                      <a:r>
                        <a:rPr lang="en-US" sz="1200" b="0" i="0" kern="1200">
                          <a:solidFill>
                            <a:schemeClr val="tx1"/>
                          </a:solidFill>
                          <a:effectLst/>
                          <a:latin typeface="+mn-lt"/>
                          <a:ea typeface="+mn-ea"/>
                          <a:cs typeface="+mn-cs"/>
                        </a:rPr>
                        <a:t> pathways to promote healthy weight</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Collaboration with NCL on </a:t>
                      </a:r>
                      <a:r>
                        <a:rPr lang="en-US" sz="1200" b="1" i="0" kern="1200">
                          <a:solidFill>
                            <a:schemeClr val="tx1"/>
                          </a:solidFill>
                          <a:effectLst/>
                          <a:latin typeface="+mn-lt"/>
                          <a:ea typeface="+mn-ea"/>
                          <a:cs typeface="+mn-cs"/>
                        </a:rPr>
                        <a:t>Tier 3 </a:t>
                      </a:r>
                      <a:r>
                        <a:rPr lang="en-US" sz="1200" b="0" i="0" kern="1200">
                          <a:solidFill>
                            <a:schemeClr val="tx1"/>
                          </a:solidFill>
                          <a:effectLst/>
                          <a:latin typeface="+mn-lt"/>
                          <a:ea typeface="+mn-ea"/>
                          <a:cs typeface="+mn-cs"/>
                        </a:rPr>
                        <a:t>and wider tier system</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Training practitioners on how to have conversations about weight </a:t>
                      </a:r>
                    </a:p>
                  </a:txBody>
                  <a:tcPr/>
                </a:tc>
                <a:extLst>
                  <a:ext uri="{0D108BD9-81ED-4DB2-BD59-A6C34878D82A}">
                    <a16:rowId xmlns:a16="http://schemas.microsoft.com/office/drawing/2014/main" val="630357108"/>
                  </a:ext>
                </a:extLst>
              </a:tr>
              <a:tr h="2140787">
                <a:tc>
                  <a:txBody>
                    <a:bodyPr/>
                    <a:lstStyle/>
                    <a:p>
                      <a:pPr rtl="0" fontAlgn="base"/>
                      <a:r>
                        <a:rPr lang="en-US" sz="1200" b="0" i="0" u="sng" kern="1200">
                          <a:solidFill>
                            <a:schemeClr val="tx1"/>
                          </a:solidFill>
                          <a:effectLst/>
                          <a:latin typeface="+mn-lt"/>
                          <a:ea typeface="+mn-ea"/>
                          <a:cs typeface="+mn-cs"/>
                        </a:rPr>
                        <a:t>Schools and CYP</a:t>
                      </a:r>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Creating healthy weight </a:t>
                      </a:r>
                      <a:r>
                        <a:rPr lang="en-US" sz="1200" b="1" i="0" kern="1200">
                          <a:solidFill>
                            <a:schemeClr val="tx1"/>
                          </a:solidFill>
                          <a:effectLst/>
                          <a:latin typeface="+mn-lt"/>
                          <a:ea typeface="+mn-ea"/>
                          <a:cs typeface="+mn-cs"/>
                        </a:rPr>
                        <a:t>environments in and around schools </a:t>
                      </a:r>
                      <a:r>
                        <a:rPr lang="en-US" sz="1200" b="0" i="0" kern="1200">
                          <a:solidFill>
                            <a:schemeClr val="tx1"/>
                          </a:solidFill>
                          <a:effectLst/>
                          <a:latin typeface="+mn-lt"/>
                          <a:ea typeface="+mn-ea"/>
                          <a:cs typeface="+mn-cs"/>
                        </a:rPr>
                        <a:t>e.g. healthy food environment, physical activity offers, school travel plan commitments, school super zones, fast food outlets etc.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Provision of breakfast clubs, </a:t>
                      </a:r>
                      <a:r>
                        <a:rPr lang="en-US" sz="1200" b="1" i="0" kern="1200">
                          <a:solidFill>
                            <a:schemeClr val="tx1"/>
                          </a:solidFill>
                          <a:effectLst/>
                          <a:latin typeface="+mn-lt"/>
                          <a:ea typeface="+mn-ea"/>
                          <a:cs typeface="+mn-cs"/>
                        </a:rPr>
                        <a:t>healthy lunches and holiday programs </a:t>
                      </a:r>
                      <a:r>
                        <a:rPr lang="en-US" sz="1200" b="0" i="0" kern="1200">
                          <a:solidFill>
                            <a:schemeClr val="tx1"/>
                          </a:solidFill>
                          <a:effectLst/>
                          <a:latin typeface="+mn-lt"/>
                          <a:ea typeface="+mn-ea"/>
                          <a:cs typeface="+mn-cs"/>
                        </a:rPr>
                        <a:t>outside of school term.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Food tech and opportunities to learn to cook healthily at school, PHSE curriculum review?</a:t>
                      </a:r>
                    </a:p>
                    <a:p>
                      <a:endParaRPr lang="en-GB" sz="1200"/>
                    </a:p>
                  </a:txBody>
                  <a:tcPr/>
                </a:tc>
                <a:tc>
                  <a:txBody>
                    <a:bodyPr/>
                    <a:lstStyle/>
                    <a:p>
                      <a:pPr rtl="0" fontAlgn="base"/>
                      <a:r>
                        <a:rPr lang="en-US" sz="1200" b="0" i="0" u="sng" kern="1200">
                          <a:solidFill>
                            <a:schemeClr val="tx1"/>
                          </a:solidFill>
                          <a:effectLst/>
                          <a:latin typeface="+mn-lt"/>
                          <a:ea typeface="+mn-ea"/>
                          <a:cs typeface="+mn-cs"/>
                        </a:rPr>
                        <a:t>Wider Determinants – creating a healthy weight environment. </a:t>
                      </a:r>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Influencing </a:t>
                      </a:r>
                      <a:r>
                        <a:rPr lang="en-US" sz="1200" b="1" i="0" kern="1200">
                          <a:solidFill>
                            <a:schemeClr val="tx1"/>
                          </a:solidFill>
                          <a:effectLst/>
                          <a:latin typeface="+mn-lt"/>
                          <a:ea typeface="+mn-ea"/>
                          <a:cs typeface="+mn-cs"/>
                        </a:rPr>
                        <a:t>policy</a:t>
                      </a:r>
                      <a:r>
                        <a:rPr lang="en-US" sz="1200" b="0" i="0" kern="1200">
                          <a:solidFill>
                            <a:schemeClr val="tx1"/>
                          </a:solidFill>
                          <a:effectLst/>
                          <a:latin typeface="+mn-lt"/>
                          <a:ea typeface="+mn-ea"/>
                          <a:cs typeface="+mn-cs"/>
                        </a:rPr>
                        <a:t>: advertising, sponsorship, product placement, catering commitments (in schools, food aid, hospital, care home contracts), hot food takeaway (HFT) regulation  </a:t>
                      </a:r>
                    </a:p>
                    <a:p>
                      <a:pPr marL="171450" indent="-171450" rtl="0" fontAlgn="base">
                        <a:buFont typeface="Arial" panose="020B0604020202020204" pitchFamily="34" charset="0"/>
                        <a:buChar char="•"/>
                      </a:pPr>
                      <a:r>
                        <a:rPr lang="en-GB" sz="1200" b="0" i="0" kern="1200" noProof="0">
                          <a:solidFill>
                            <a:schemeClr val="tx1"/>
                          </a:solidFill>
                          <a:effectLst/>
                          <a:latin typeface="+mn-lt"/>
                          <a:ea typeface="+mn-ea"/>
                          <a:cs typeface="+mn-cs"/>
                        </a:rPr>
                        <a:t>Recognising</a:t>
                      </a:r>
                      <a:r>
                        <a:rPr lang="en-US" sz="1200" b="0" i="0" kern="1200">
                          <a:solidFill>
                            <a:schemeClr val="tx1"/>
                          </a:solidFill>
                          <a:effectLst/>
                          <a:latin typeface="+mn-lt"/>
                          <a:ea typeface="+mn-ea"/>
                          <a:cs typeface="+mn-cs"/>
                        </a:rPr>
                        <a:t> and enacting links between </a:t>
                      </a:r>
                      <a:r>
                        <a:rPr lang="en-US" sz="1200" b="1" i="0" kern="1200">
                          <a:solidFill>
                            <a:schemeClr val="tx1"/>
                          </a:solidFill>
                          <a:effectLst/>
                          <a:latin typeface="+mn-lt"/>
                          <a:ea typeface="+mn-ea"/>
                          <a:cs typeface="+mn-cs"/>
                        </a:rPr>
                        <a:t>mental health with Healthy Weight</a:t>
                      </a:r>
                      <a:r>
                        <a:rPr lang="en-US" sz="1200" b="0" i="0" kern="1200">
                          <a:solidFill>
                            <a:schemeClr val="tx1"/>
                          </a:solidFill>
                          <a:effectLst/>
                          <a:latin typeface="+mn-lt"/>
                          <a:ea typeface="+mn-ea"/>
                          <a:cs typeface="+mn-cs"/>
                        </a:rPr>
                        <a:t>, including disordered eating: binge eating, anorexia, bulimia, etc.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Working with planning to create </a:t>
                      </a:r>
                      <a:r>
                        <a:rPr lang="en-US" sz="1200" b="1" i="0" kern="1200">
                          <a:solidFill>
                            <a:schemeClr val="tx1"/>
                          </a:solidFill>
                          <a:effectLst/>
                          <a:latin typeface="+mn-lt"/>
                          <a:ea typeface="+mn-ea"/>
                          <a:cs typeface="+mn-cs"/>
                        </a:rPr>
                        <a:t>healthy environments </a:t>
                      </a:r>
                      <a:r>
                        <a:rPr lang="en-US" sz="1200" b="0" i="0" kern="1200">
                          <a:solidFill>
                            <a:schemeClr val="tx1"/>
                          </a:solidFill>
                          <a:effectLst/>
                          <a:latin typeface="+mn-lt"/>
                          <a:ea typeface="+mn-ea"/>
                          <a:cs typeface="+mn-cs"/>
                        </a:rPr>
                        <a:t>– safe active travel routes to schools, access to green spaces, allotments and community growing spaces, control of HFTs and their operational times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Support promotion of local fresh fruit and vegetable </a:t>
                      </a:r>
                      <a:r>
                        <a:rPr lang="en-US" sz="1200" b="1" i="0" kern="1200">
                          <a:solidFill>
                            <a:schemeClr val="tx1"/>
                          </a:solidFill>
                          <a:effectLst/>
                          <a:latin typeface="+mn-lt"/>
                          <a:ea typeface="+mn-ea"/>
                          <a:cs typeface="+mn-cs"/>
                        </a:rPr>
                        <a:t>businesses</a:t>
                      </a:r>
                      <a:r>
                        <a:rPr lang="en-US" sz="1200" b="0" i="0" kern="1200">
                          <a:solidFill>
                            <a:schemeClr val="tx1"/>
                          </a:solidFill>
                          <a:effectLst/>
                          <a:latin typeface="+mn-lt"/>
                          <a:ea typeface="+mn-ea"/>
                          <a:cs typeface="+mn-cs"/>
                        </a:rPr>
                        <a:t> / markets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More energy behind </a:t>
                      </a:r>
                      <a:r>
                        <a:rPr lang="en-US" sz="1200" b="1" i="0" kern="1200">
                          <a:solidFill>
                            <a:schemeClr val="tx1"/>
                          </a:solidFill>
                          <a:effectLst/>
                          <a:latin typeface="+mn-lt"/>
                          <a:ea typeface="+mn-ea"/>
                          <a:cs typeface="+mn-cs"/>
                        </a:rPr>
                        <a:t>Healthy Catering Commitment </a:t>
                      </a:r>
                      <a:r>
                        <a:rPr lang="en-US" sz="1200" b="0" i="0" kern="1200">
                          <a:solidFill>
                            <a:schemeClr val="tx1"/>
                          </a:solidFill>
                          <a:effectLst/>
                          <a:latin typeface="+mn-lt"/>
                          <a:ea typeface="+mn-ea"/>
                          <a:cs typeface="+mn-cs"/>
                        </a:rPr>
                        <a:t>and measures to enforce product placement laws</a:t>
                      </a:r>
                      <a:endParaRPr lang="en-GB"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a:solidFill>
                            <a:schemeClr val="tx1"/>
                          </a:solidFill>
                          <a:effectLst/>
                          <a:latin typeface="+mn-lt"/>
                          <a:ea typeface="+mn-ea"/>
                          <a:cs typeface="+mn-cs"/>
                        </a:rPr>
                        <a:t>Support for </a:t>
                      </a:r>
                      <a:r>
                        <a:rPr lang="en-GB" sz="1200" b="1" i="0" kern="1200">
                          <a:solidFill>
                            <a:schemeClr val="tx1"/>
                          </a:solidFill>
                          <a:effectLst/>
                          <a:latin typeface="+mn-lt"/>
                          <a:ea typeface="+mn-ea"/>
                          <a:cs typeface="+mn-cs"/>
                        </a:rPr>
                        <a:t>food aid </a:t>
                      </a:r>
                      <a:r>
                        <a:rPr lang="en-GB" sz="1200" b="0" i="0" kern="1200">
                          <a:solidFill>
                            <a:schemeClr val="tx1"/>
                          </a:solidFill>
                          <a:effectLst/>
                          <a:latin typeface="+mn-lt"/>
                          <a:ea typeface="+mn-ea"/>
                          <a:cs typeface="+mn-cs"/>
                        </a:rPr>
                        <a:t>providers to provide more nutritionally balanced offer</a:t>
                      </a:r>
                    </a:p>
                    <a:p>
                      <a:pPr marL="171450" indent="-171450" rtl="0" fontAlgn="base">
                        <a:buFont typeface="Arial" panose="020B0604020202020204" pitchFamily="34" charset="0"/>
                        <a:buChar char="•"/>
                      </a:pPr>
                      <a:r>
                        <a:rPr lang="en-GB" sz="1200" b="1" i="0" kern="1200">
                          <a:solidFill>
                            <a:schemeClr val="tx1"/>
                          </a:solidFill>
                          <a:effectLst/>
                          <a:latin typeface="+mn-lt"/>
                          <a:ea typeface="+mn-ea"/>
                          <a:cs typeface="+mn-cs"/>
                        </a:rPr>
                        <a:t>Cycle training and school travel plans </a:t>
                      </a:r>
                      <a:r>
                        <a:rPr lang="en-GB" sz="1200" b="0" i="0" kern="1200">
                          <a:solidFill>
                            <a:schemeClr val="tx1"/>
                          </a:solidFill>
                          <a:effectLst/>
                          <a:latin typeface="+mn-lt"/>
                          <a:ea typeface="+mn-ea"/>
                          <a:cs typeface="+mn-cs"/>
                        </a:rPr>
                        <a:t>– promoting to schools, encouraging uptake of council bike provision</a:t>
                      </a:r>
                      <a:endParaRPr lang="en-US" sz="1200" b="0" i="0" kern="1200">
                        <a:solidFill>
                          <a:schemeClr val="tx1"/>
                        </a:solidFill>
                        <a:effectLst/>
                        <a:latin typeface="+mn-lt"/>
                        <a:ea typeface="+mn-ea"/>
                        <a:cs typeface="+mn-cs"/>
                      </a:endParaRPr>
                    </a:p>
                  </a:txBody>
                  <a:tcPr/>
                </a:tc>
                <a:extLst>
                  <a:ext uri="{0D108BD9-81ED-4DB2-BD59-A6C34878D82A}">
                    <a16:rowId xmlns:a16="http://schemas.microsoft.com/office/drawing/2014/main" val="3525164476"/>
                  </a:ext>
                </a:extLst>
              </a:tr>
            </a:tbl>
          </a:graphicData>
        </a:graphic>
      </p:graphicFrame>
    </p:spTree>
    <p:extLst>
      <p:ext uri="{BB962C8B-B14F-4D97-AF65-F5344CB8AC3E}">
        <p14:creationId xmlns:p14="http://schemas.microsoft.com/office/powerpoint/2010/main" val="233524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858F73-5936-1F38-2011-8F3F790D8790}"/>
              </a:ext>
            </a:extLst>
          </p:cNvPr>
          <p:cNvSpPr>
            <a:spLocks noGrp="1"/>
          </p:cNvSpPr>
          <p:nvPr>
            <p:ph type="body" sz="quarter" idx="13"/>
          </p:nvPr>
        </p:nvSpPr>
        <p:spPr>
          <a:xfrm>
            <a:off x="5061" y="457080"/>
            <a:ext cx="6086400" cy="360000"/>
          </a:xfrm>
        </p:spPr>
        <p:txBody>
          <a:bodyPr/>
          <a:lstStyle/>
          <a:p>
            <a:r>
              <a:rPr lang="en-GB">
                <a:latin typeface="Arial" panose="020B0604020202020204" pitchFamily="34" charset="0"/>
                <a:cs typeface="Arial" panose="020B0604020202020204" pitchFamily="34" charset="0"/>
              </a:rPr>
              <a:t>Children – obesity prevalence</a:t>
            </a:r>
          </a:p>
        </p:txBody>
      </p:sp>
      <p:sp>
        <p:nvSpPr>
          <p:cNvPr id="7" name="Text Placeholder 6">
            <a:extLst>
              <a:ext uri="{FF2B5EF4-FFF2-40B4-BE49-F238E27FC236}">
                <a16:creationId xmlns:a16="http://schemas.microsoft.com/office/drawing/2014/main" id="{5F89F1F5-F853-8050-D553-E31708BD127B}"/>
              </a:ext>
            </a:extLst>
          </p:cNvPr>
          <p:cNvSpPr>
            <a:spLocks noGrp="1"/>
          </p:cNvSpPr>
          <p:nvPr>
            <p:ph type="body" sz="quarter" idx="32"/>
          </p:nvPr>
        </p:nvSpPr>
        <p:spPr>
          <a:xfrm>
            <a:off x="120017" y="911653"/>
            <a:ext cx="5823083" cy="2455596"/>
          </a:xfrm>
        </p:spPr>
        <p:txBody>
          <a:bodyPr>
            <a:normAutofit/>
          </a:bodyPr>
          <a:lstStyle/>
          <a:p>
            <a:pPr marL="171450" indent="-171450" algn="l">
              <a:buFont typeface="Arial" panose="020B0604020202020204" pitchFamily="34" charset="0"/>
              <a:buChar char="•"/>
            </a:pPr>
            <a:r>
              <a:rPr lang="en-US" dirty="0">
                <a:latin typeface="Arial" panose="020B0604020202020204" pitchFamily="34" charset="0"/>
                <a:cs typeface="Arial" panose="020B0604020202020204" pitchFamily="34" charset="0"/>
              </a:rPr>
              <a:t>In Reception, obesity prevalence is highest among Black (12%) and other ethnic groups (12.5%). In Year 6, obesity prevalence is highest among Black (29.1%), Asian (27.1%) and other ethnic groups (28.8%).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Obesity prevalence is highest among children from the most deprived quintile. </a:t>
            </a:r>
          </a:p>
          <a:p>
            <a:pPr marL="171450" indent="-171450" algn="l">
              <a:buFont typeface="Arial" panose="020B0604020202020204" pitchFamily="34" charset="0"/>
              <a:buChar char="•"/>
            </a:pPr>
            <a:r>
              <a:rPr lang="en-US" dirty="0">
                <a:latin typeface="Arial" panose="020B0604020202020204" pitchFamily="34" charset="0"/>
                <a:cs typeface="Arial" panose="020B0604020202020204" pitchFamily="34" charset="0"/>
              </a:rPr>
              <a:t>Rate of obesity doubles between reception and year 6.</a:t>
            </a:r>
          </a:p>
          <a:p>
            <a:pPr marL="171450" indent="-171450" algn="l">
              <a:buFont typeface="Arial" panose="020B0604020202020204" pitchFamily="34" charset="0"/>
              <a:buChar char="•"/>
            </a:pPr>
            <a:r>
              <a:rPr lang="en-US" dirty="0">
                <a:latin typeface="Arial" panose="020B0604020202020204" pitchFamily="34" charset="0"/>
                <a:cs typeface="Arial" panose="020B0604020202020204" pitchFamily="34" charset="0"/>
              </a:rPr>
              <a:t>The highest obesity prevalence was recorded Finsbury Park, Holloway, and Caledonian. With high prevalence also recorded for Mildmay, Clerkenwell, and Bunhill. </a:t>
            </a:r>
          </a:p>
          <a:p>
            <a:pPr marL="171450" indent="-171450">
              <a:buFont typeface="Arial" panose="020B0604020202020204" pitchFamily="34" charset="0"/>
              <a:buChar char="•"/>
            </a:pPr>
            <a:endParaRPr lang="en-GB" dirty="0"/>
          </a:p>
          <a:p>
            <a:endParaRPr lang="en-GB" dirty="0"/>
          </a:p>
        </p:txBody>
      </p:sp>
      <p:sp>
        <p:nvSpPr>
          <p:cNvPr id="2" name="Text Placeholder 1">
            <a:extLst>
              <a:ext uri="{FF2B5EF4-FFF2-40B4-BE49-F238E27FC236}">
                <a16:creationId xmlns:a16="http://schemas.microsoft.com/office/drawing/2014/main" id="{89978BC4-54DF-B981-2025-DA7F1364A05C}"/>
              </a:ext>
            </a:extLst>
          </p:cNvPr>
          <p:cNvSpPr>
            <a:spLocks noGrp="1"/>
          </p:cNvSpPr>
          <p:nvPr>
            <p:ph type="body" sz="quarter" idx="19"/>
          </p:nvPr>
        </p:nvSpPr>
        <p:spPr>
          <a:xfrm>
            <a:off x="6095189" y="458492"/>
            <a:ext cx="6098306" cy="370494"/>
          </a:xfrm>
        </p:spPr>
        <p:txBody>
          <a:bodyPr/>
          <a:lstStyle/>
          <a:p>
            <a:r>
              <a:rPr lang="en-GB">
                <a:latin typeface="Arial" panose="020B0604020202020204" pitchFamily="34" charset="0"/>
                <a:cs typeface="Arial" panose="020B0604020202020204" pitchFamily="34" charset="0"/>
              </a:rPr>
              <a:t>Children – physical activity</a:t>
            </a:r>
            <a:endParaRPr lang="en-GB"/>
          </a:p>
        </p:txBody>
      </p:sp>
      <p:sp>
        <p:nvSpPr>
          <p:cNvPr id="9" name="Text Placeholder 8">
            <a:extLst>
              <a:ext uri="{FF2B5EF4-FFF2-40B4-BE49-F238E27FC236}">
                <a16:creationId xmlns:a16="http://schemas.microsoft.com/office/drawing/2014/main" id="{DED648E8-0287-F400-EB7C-3C32B7BDC376}"/>
              </a:ext>
            </a:extLst>
          </p:cNvPr>
          <p:cNvSpPr>
            <a:spLocks noGrp="1"/>
          </p:cNvSpPr>
          <p:nvPr>
            <p:ph type="body" sz="quarter" idx="34"/>
          </p:nvPr>
        </p:nvSpPr>
        <p:spPr>
          <a:xfrm>
            <a:off x="6212324" y="911653"/>
            <a:ext cx="5823083" cy="2455596"/>
          </a:xfrm>
        </p:spPr>
        <p:txBody>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Children from the least affluent families are the least likely to be active (45% compared to 57% for the most affluent).</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Children from Black (42%), Asian (43%) and other ethnicities (44%) are least likely to be active compared to White students (50%). </a:t>
            </a:r>
          </a:p>
          <a:p>
            <a:endParaRPr lang="en-GB" dirty="0"/>
          </a:p>
          <a:p>
            <a:endParaRPr lang="en-GB" dirty="0"/>
          </a:p>
        </p:txBody>
      </p:sp>
      <p:sp>
        <p:nvSpPr>
          <p:cNvPr id="5" name="Text Placeholder 4">
            <a:extLst>
              <a:ext uri="{FF2B5EF4-FFF2-40B4-BE49-F238E27FC236}">
                <a16:creationId xmlns:a16="http://schemas.microsoft.com/office/drawing/2014/main" id="{035F7E8D-F8AB-F632-EA48-CAE5F7C63947}"/>
              </a:ext>
            </a:extLst>
          </p:cNvPr>
          <p:cNvSpPr>
            <a:spLocks noGrp="1"/>
          </p:cNvSpPr>
          <p:nvPr>
            <p:ph type="body" sz="quarter" idx="20"/>
          </p:nvPr>
        </p:nvSpPr>
        <p:spPr>
          <a:xfrm>
            <a:off x="-10784" y="3247492"/>
            <a:ext cx="6086400" cy="360000"/>
          </a:xfrm>
        </p:spPr>
        <p:txBody>
          <a:bodyPr/>
          <a:lstStyle/>
          <a:p>
            <a:r>
              <a:rPr lang="en-GB"/>
              <a:t>Children – service provision</a:t>
            </a:r>
          </a:p>
        </p:txBody>
      </p:sp>
      <p:sp>
        <p:nvSpPr>
          <p:cNvPr id="11" name="Text Placeholder 10">
            <a:extLst>
              <a:ext uri="{FF2B5EF4-FFF2-40B4-BE49-F238E27FC236}">
                <a16:creationId xmlns:a16="http://schemas.microsoft.com/office/drawing/2014/main" id="{3890BB12-867D-501F-8E68-9CC01A2D1A55}"/>
              </a:ext>
            </a:extLst>
          </p:cNvPr>
          <p:cNvSpPr>
            <a:spLocks noGrp="1"/>
          </p:cNvSpPr>
          <p:nvPr>
            <p:ph type="body" sz="quarter" idx="36"/>
          </p:nvPr>
        </p:nvSpPr>
        <p:spPr>
          <a:xfrm>
            <a:off x="134661" y="3798944"/>
            <a:ext cx="5826727" cy="2455596"/>
          </a:xfrm>
        </p:spPr>
        <p:txBody>
          <a:bodyPr vert="horz" lIns="0" tIns="0" rIns="0" bIns="0" rtlCol="0" anchor="t">
            <a:normAutofit/>
          </a:bodyPr>
          <a:lstStyle/>
          <a:p>
            <a:pPr marL="171450" indent="-171450">
              <a:buFont typeface="Arial" panose="020B0604020202020204" pitchFamily="34" charset="0"/>
              <a:buChar char="•"/>
            </a:pPr>
            <a:r>
              <a:rPr lang="en-GB" dirty="0">
                <a:latin typeface="Arial"/>
                <a:cs typeface="Arial"/>
              </a:rPr>
              <a:t>There is gap in maternal weight management support – OWN clinic has very low capacity and is currently under review.</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a:cs typeface="Arial"/>
              </a:rPr>
              <a:t>Families for Life service may need to increase uptake with Asian families, or mixed ethnic groups.</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a:p>
          <a:p>
            <a:endParaRPr lang="en-GB"/>
          </a:p>
        </p:txBody>
      </p:sp>
      <p:sp>
        <p:nvSpPr>
          <p:cNvPr id="3" name="Text Placeholder 2">
            <a:extLst>
              <a:ext uri="{FF2B5EF4-FFF2-40B4-BE49-F238E27FC236}">
                <a16:creationId xmlns:a16="http://schemas.microsoft.com/office/drawing/2014/main" id="{6CAF633C-102E-EBDA-D1AA-8BBE5B7FC8C2}"/>
              </a:ext>
            </a:extLst>
          </p:cNvPr>
          <p:cNvSpPr>
            <a:spLocks noGrp="1"/>
          </p:cNvSpPr>
          <p:nvPr>
            <p:ph type="body" sz="quarter" idx="21"/>
          </p:nvPr>
        </p:nvSpPr>
        <p:spPr>
          <a:xfrm>
            <a:off x="6107952" y="3248128"/>
            <a:ext cx="6086400" cy="360000"/>
          </a:xfrm>
        </p:spPr>
        <p:txBody>
          <a:bodyPr/>
          <a:lstStyle/>
          <a:p>
            <a:r>
              <a:rPr lang="en-GB"/>
              <a:t>Children – dietary determinants</a:t>
            </a:r>
          </a:p>
        </p:txBody>
      </p:sp>
      <p:sp>
        <p:nvSpPr>
          <p:cNvPr id="13" name="Text Placeholder 12">
            <a:extLst>
              <a:ext uri="{FF2B5EF4-FFF2-40B4-BE49-F238E27FC236}">
                <a16:creationId xmlns:a16="http://schemas.microsoft.com/office/drawing/2014/main" id="{A93F19EB-2330-2918-ABC8-A9E09737C51F}"/>
              </a:ext>
            </a:extLst>
          </p:cNvPr>
          <p:cNvSpPr>
            <a:spLocks noGrp="1"/>
          </p:cNvSpPr>
          <p:nvPr>
            <p:ph type="body" sz="quarter" idx="38"/>
          </p:nvPr>
        </p:nvSpPr>
        <p:spPr>
          <a:xfrm>
            <a:off x="6150136" y="3674334"/>
            <a:ext cx="6004739" cy="2455596"/>
          </a:xfrm>
        </p:spPr>
        <p:txBody>
          <a:bodyPr vert="horz" lIns="0" tIns="0" rIns="0" bIns="0" rtlCol="0" anchor="t">
            <a:normAutofit/>
          </a:bodyPr>
          <a:lstStyle/>
          <a:p>
            <a:pPr marL="285750" indent="-285750">
              <a:buFont typeface="Arial" panose="020B0604020202020204" pitchFamily="34" charset="0"/>
              <a:buChar char="•"/>
            </a:pPr>
            <a:r>
              <a:rPr lang="en-US" sz="1200" dirty="0">
                <a:latin typeface="Arial"/>
                <a:cs typeface="Arial"/>
              </a:rPr>
              <a:t>Rates of exclusive breastfeeding are significantly lower among Asian Other, Bangladeshi, black African and black other compared to other ethnic backgrounds. Mothers aged 25 and under have lower breastfeeding rates compared to other age groups.</a:t>
            </a:r>
          </a:p>
          <a:p>
            <a:pPr marL="285750" indent="-285750">
              <a:buFont typeface="Arial" panose="020B0604020202020204" pitchFamily="34" charset="0"/>
              <a:buChar char="•"/>
            </a:pPr>
            <a:r>
              <a:rPr lang="en-US" sz="1200" dirty="0">
                <a:latin typeface="Arial"/>
                <a:cs typeface="Arial"/>
              </a:rPr>
              <a:t>Children experience a gap in nutritional support after their eligibility for Healthy start vouchers end (age 4) but before they </a:t>
            </a:r>
            <a:r>
              <a:rPr lang="en-US" dirty="0">
                <a:latin typeface="Arial"/>
                <a:cs typeface="Arial"/>
              </a:rPr>
              <a:t>can</a:t>
            </a:r>
            <a:r>
              <a:rPr lang="en-US" sz="1200" dirty="0">
                <a:latin typeface="Arial"/>
                <a:cs typeface="Arial"/>
              </a:rPr>
              <a:t> receive free school meals. This gap is longest for children born in September.</a:t>
            </a:r>
          </a:p>
          <a:p>
            <a:pPr marL="285750" indent="-285750">
              <a:buFont typeface="Arial" panose="020B0604020202020204" pitchFamily="34" charset="0"/>
              <a:buChar char="•"/>
            </a:pPr>
            <a:r>
              <a:rPr lang="en-US" sz="1200" dirty="0">
                <a:latin typeface="Arial"/>
                <a:cs typeface="Arial"/>
              </a:rPr>
              <a:t>National level data indicates that the most deprived children eat fewer portions of fruit and vegetables compared to the least deprived quintile</a:t>
            </a:r>
            <a:r>
              <a:rPr lang="en-GB" sz="1200" dirty="0">
                <a:latin typeface="Arial"/>
                <a:cs typeface="Arial"/>
              </a:rPr>
              <a:t>.</a:t>
            </a:r>
            <a:endParaRPr lang="en-GB" sz="1200" dirty="0">
              <a:solidFill>
                <a:schemeClr val="accent1"/>
              </a:solidFill>
              <a:latin typeface="Arial"/>
              <a:cs typeface="Arial"/>
            </a:endParaRPr>
          </a:p>
          <a:p>
            <a:pPr marL="285750" indent="-285750">
              <a:buFont typeface="Arial" panose="020B0604020202020204" pitchFamily="34" charset="0"/>
              <a:buChar char="•"/>
            </a:pPr>
            <a:r>
              <a:rPr lang="en-US" dirty="0">
                <a:latin typeface="Arial"/>
                <a:cs typeface="Arial"/>
              </a:rPr>
              <a:t>14% more primary</a:t>
            </a:r>
            <a:r>
              <a:rPr lang="en-US" sz="1200" dirty="0">
                <a:latin typeface="Arial"/>
                <a:cs typeface="Arial"/>
              </a:rPr>
              <a:t> school children</a:t>
            </a:r>
            <a:r>
              <a:rPr lang="en-US" dirty="0">
                <a:latin typeface="Arial"/>
                <a:cs typeface="Arial"/>
              </a:rPr>
              <a:t> eat</a:t>
            </a:r>
            <a:r>
              <a:rPr lang="en-US" sz="1200" dirty="0">
                <a:latin typeface="Arial"/>
                <a:cs typeface="Arial"/>
              </a:rPr>
              <a:t> 5-portions of fruit and vegetables a day </a:t>
            </a:r>
            <a:r>
              <a:rPr lang="en-US" dirty="0">
                <a:latin typeface="Arial"/>
                <a:cs typeface="Arial"/>
              </a:rPr>
              <a:t>than</a:t>
            </a:r>
            <a:r>
              <a:rPr lang="en-US" sz="1200" dirty="0">
                <a:latin typeface="Arial"/>
                <a:cs typeface="Arial"/>
              </a:rPr>
              <a:t> secondary school children in Islington. </a:t>
            </a:r>
            <a:endParaRPr lang="en-GB" sz="1200" b="1" dirty="0">
              <a:latin typeface="Arial"/>
              <a:cs typeface="Arial"/>
            </a:endParaRPr>
          </a:p>
          <a:p>
            <a:endParaRPr lang="en-GB" sz="1200" dirty="0">
              <a:latin typeface="Arial" panose="020B0604020202020204" pitchFamily="34" charset="0"/>
              <a:cs typeface="Arial" panose="020B0604020202020204" pitchFamily="34" charset="0"/>
            </a:endParaRPr>
          </a:p>
          <a:p>
            <a:endParaRPr lang="en-GB" sz="1200" dirty="0"/>
          </a:p>
          <a:p>
            <a:endParaRPr lang="en-GB" dirty="0"/>
          </a:p>
          <a:p>
            <a:endParaRPr lang="en-GB" dirty="0"/>
          </a:p>
        </p:txBody>
      </p:sp>
      <p:sp>
        <p:nvSpPr>
          <p:cNvPr id="10" name="Text Placeholder 2">
            <a:extLst>
              <a:ext uri="{FF2B5EF4-FFF2-40B4-BE49-F238E27FC236}">
                <a16:creationId xmlns:a16="http://schemas.microsoft.com/office/drawing/2014/main" id="{3AFAA1B5-111D-00C2-16A2-E4859A35FF60}"/>
              </a:ext>
            </a:extLst>
          </p:cNvPr>
          <p:cNvSpPr txBox="1">
            <a:spLocks/>
          </p:cNvSpPr>
          <p:nvPr/>
        </p:nvSpPr>
        <p:spPr>
          <a:xfrm>
            <a:off x="-7106" y="6123"/>
            <a:ext cx="12187200" cy="455250"/>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535">
              <a:defRPr/>
            </a:pPr>
            <a:r>
              <a:rPr lang="en-US" sz="2400"/>
              <a:t>Inequalities in childhood obesity in Islington</a:t>
            </a:r>
            <a:endParaRPr lang="en-GB" sz="2400">
              <a:cs typeface="Arial" panose="020B0604020202020204"/>
            </a:endParaRPr>
          </a:p>
        </p:txBody>
      </p:sp>
    </p:spTree>
    <p:extLst>
      <p:ext uri="{BB962C8B-B14F-4D97-AF65-F5344CB8AC3E}">
        <p14:creationId xmlns:p14="http://schemas.microsoft.com/office/powerpoint/2010/main" val="140991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8C078-AD02-4FDA-BBCF-10BCE044AFD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A414AB8-0985-4D9F-9480-5E07C58D3DE0}"/>
              </a:ext>
            </a:extLst>
          </p:cNvPr>
          <p:cNvSpPr>
            <a:spLocks noGrp="1"/>
          </p:cNvSpPr>
          <p:nvPr>
            <p:ph type="body" sz="quarter" idx="13"/>
          </p:nvPr>
        </p:nvSpPr>
        <p:spPr>
          <a:xfrm>
            <a:off x="-464" y="511944"/>
            <a:ext cx="6086400" cy="360000"/>
          </a:xfrm>
        </p:spPr>
        <p:txBody>
          <a:bodyPr/>
          <a:lstStyle/>
          <a:p>
            <a:r>
              <a:rPr lang="en-GB">
                <a:latin typeface="Arial" panose="020B0604020202020204" pitchFamily="34" charset="0"/>
                <a:cs typeface="Arial" panose="020B0604020202020204" pitchFamily="34" charset="0"/>
              </a:rPr>
              <a:t>Adults – obesity prevalence</a:t>
            </a:r>
          </a:p>
        </p:txBody>
      </p:sp>
      <p:sp>
        <p:nvSpPr>
          <p:cNvPr id="7" name="Text Placeholder 6">
            <a:extLst>
              <a:ext uri="{FF2B5EF4-FFF2-40B4-BE49-F238E27FC236}">
                <a16:creationId xmlns:a16="http://schemas.microsoft.com/office/drawing/2014/main" id="{F40DC4F4-4086-E692-CBD3-E4A9EA13A0D4}"/>
              </a:ext>
            </a:extLst>
          </p:cNvPr>
          <p:cNvSpPr>
            <a:spLocks noGrp="1"/>
          </p:cNvSpPr>
          <p:nvPr>
            <p:ph type="body" sz="quarter" idx="32"/>
          </p:nvPr>
        </p:nvSpPr>
        <p:spPr>
          <a:xfrm>
            <a:off x="138305" y="966517"/>
            <a:ext cx="5823083" cy="2266269"/>
          </a:xfrm>
        </p:spPr>
        <p:txBody>
          <a:bodyPr>
            <a:normAutofit/>
          </a:bodyPr>
          <a:lstStyle/>
          <a:p>
            <a:pPr>
              <a:lnSpc>
                <a:spcPct val="100000"/>
              </a:lnSpc>
            </a:pPr>
            <a:r>
              <a:rPr lang="en-US" sz="1200">
                <a:latin typeface="Arial" panose="020B0604020202020204" pitchFamily="34" charset="0"/>
                <a:cs typeface="Arial" panose="020B0604020202020204" pitchFamily="34" charset="0"/>
              </a:rPr>
              <a:t>Adults from the most deprived areas of Islington had higher rates of overweight and obesity, with 50% above normal weight. A map showing areas with the highest prevalence of obesity is shown on slide 41.</a:t>
            </a:r>
          </a:p>
          <a:p>
            <a:pPr>
              <a:lnSpc>
                <a:spcPct val="100000"/>
              </a:lnSpc>
            </a:pPr>
            <a:r>
              <a:rPr lang="en-US" sz="1200">
                <a:latin typeface="Arial" panose="020B0604020202020204" pitchFamily="34" charset="0"/>
                <a:cs typeface="Arial" panose="020B0604020202020204" pitchFamily="34" charset="0"/>
              </a:rPr>
              <a:t>Obesity rates increase with age, 25% of people aged 50+  are above normal weight. </a:t>
            </a:r>
          </a:p>
          <a:p>
            <a:pPr>
              <a:lnSpc>
                <a:spcPct val="100000"/>
              </a:lnSpc>
            </a:pPr>
            <a:r>
              <a:rPr lang="en-US" sz="1200">
                <a:latin typeface="Arial" panose="020B0604020202020204" pitchFamily="34" charset="0"/>
                <a:cs typeface="Arial" panose="020B0604020202020204" pitchFamily="34" charset="0"/>
              </a:rPr>
              <a:t>Adults from black ethnic groups have significantly higher rates of obesity than all other ethnicities (40%). </a:t>
            </a:r>
          </a:p>
          <a:p>
            <a:endParaRPr lang="en-GB"/>
          </a:p>
        </p:txBody>
      </p:sp>
      <p:sp>
        <p:nvSpPr>
          <p:cNvPr id="5" name="Text Placeholder 4">
            <a:extLst>
              <a:ext uri="{FF2B5EF4-FFF2-40B4-BE49-F238E27FC236}">
                <a16:creationId xmlns:a16="http://schemas.microsoft.com/office/drawing/2014/main" id="{519A47EB-1C14-0AA6-AC0F-BB8E32B29D3A}"/>
              </a:ext>
            </a:extLst>
          </p:cNvPr>
          <p:cNvSpPr>
            <a:spLocks noGrp="1"/>
          </p:cNvSpPr>
          <p:nvPr>
            <p:ph type="body" sz="quarter" idx="20"/>
          </p:nvPr>
        </p:nvSpPr>
        <p:spPr>
          <a:xfrm>
            <a:off x="7504" y="2874199"/>
            <a:ext cx="6086400" cy="358588"/>
          </a:xfrm>
        </p:spPr>
        <p:txBody>
          <a:bodyPr/>
          <a:lstStyle/>
          <a:p>
            <a:r>
              <a:rPr lang="en-GB"/>
              <a:t>Adults – service provision</a:t>
            </a:r>
          </a:p>
        </p:txBody>
      </p:sp>
      <p:sp>
        <p:nvSpPr>
          <p:cNvPr id="11" name="Text Placeholder 10">
            <a:extLst>
              <a:ext uri="{FF2B5EF4-FFF2-40B4-BE49-F238E27FC236}">
                <a16:creationId xmlns:a16="http://schemas.microsoft.com/office/drawing/2014/main" id="{6D3F5F08-3EC7-CB3F-7D4D-E8D312F0C686}"/>
              </a:ext>
            </a:extLst>
          </p:cNvPr>
          <p:cNvSpPr>
            <a:spLocks noGrp="1"/>
          </p:cNvSpPr>
          <p:nvPr>
            <p:ph type="body" sz="quarter" idx="36"/>
          </p:nvPr>
        </p:nvSpPr>
        <p:spPr>
          <a:xfrm>
            <a:off x="62298" y="3335582"/>
            <a:ext cx="5826727" cy="2455596"/>
          </a:xfrm>
        </p:spPr>
        <p:txBody>
          <a:bodyPr/>
          <a:lstStyle/>
          <a:p>
            <a:pPr marL="285750" indent="-285750" algn="l">
              <a:lnSpc>
                <a:spcPct val="100000"/>
              </a:lnSpc>
              <a:buFont typeface="Arial" panose="020B0604020202020204" pitchFamily="34" charset="0"/>
              <a:buChar char="•"/>
            </a:pPr>
            <a:r>
              <a:rPr lang="en-GB" sz="1200">
                <a:latin typeface="Arial" panose="020B0604020202020204" pitchFamily="34" charset="0"/>
                <a:cs typeface="Arial" panose="020B0604020202020204" pitchFamily="34" charset="0"/>
              </a:rPr>
              <a:t>People with co-morbid poorly controlled mental health conditions are often not eligible for weight management services, including bariatric surgery and MoreLife.</a:t>
            </a:r>
          </a:p>
          <a:p>
            <a:pPr marL="285750" indent="-285750" algn="l">
              <a:lnSpc>
                <a:spcPct val="100000"/>
              </a:lnSpc>
              <a:buFont typeface="Arial" panose="020B0604020202020204" pitchFamily="34" charset="0"/>
              <a:buChar char="•"/>
            </a:pPr>
            <a:r>
              <a:rPr lang="en-US" sz="1200" kern="100">
                <a:latin typeface="Arial" panose="020B0604020202020204" pitchFamily="34" charset="0"/>
                <a:cs typeface="Arial" panose="020B0604020202020204" pitchFamily="34" charset="0"/>
              </a:rPr>
              <a:t>MoreLife </a:t>
            </a:r>
            <a:r>
              <a:rPr lang="en-US" sz="1200" kern="100" err="1">
                <a:latin typeface="Arial" panose="020B0604020202020204" pitchFamily="34" charset="0"/>
                <a:cs typeface="Arial" panose="020B0604020202020204" pitchFamily="34" charset="0"/>
              </a:rPr>
              <a:t>programmes</a:t>
            </a:r>
            <a:r>
              <a:rPr lang="en-US" sz="1200" kern="100">
                <a:latin typeface="Arial" panose="020B0604020202020204" pitchFamily="34" charset="0"/>
                <a:cs typeface="Arial" panose="020B0604020202020204" pitchFamily="34" charset="0"/>
              </a:rPr>
              <a:t> are currently meeting targets for attendees from Black, Asian and minority ethnic groups (33%), and those from lower income households (22%) and there’s a need to increase engagement with people with disabilities (14%).</a:t>
            </a:r>
            <a:endParaRPr lang="en-GB" sz="1200">
              <a:latin typeface="Arial" panose="020B0604020202020204" pitchFamily="34" charset="0"/>
              <a:cs typeface="Arial" panose="020B0604020202020204" pitchFamily="34" charset="0"/>
            </a:endParaRPr>
          </a:p>
          <a:p>
            <a:pPr marL="285750" indent="-285750" algn="l">
              <a:lnSpc>
                <a:spcPct val="100000"/>
              </a:lnSpc>
              <a:buFont typeface="Arial" panose="020B0604020202020204" pitchFamily="34" charset="0"/>
              <a:buChar char="•"/>
            </a:pPr>
            <a:r>
              <a:rPr lang="en-GB" sz="1200">
                <a:latin typeface="Arial" panose="020B0604020202020204" pitchFamily="34" charset="0"/>
                <a:cs typeface="Arial" panose="020B0604020202020204" pitchFamily="34" charset="0"/>
              </a:rPr>
              <a:t>Women are more likely to receive bariatric surgery than men. </a:t>
            </a:r>
          </a:p>
          <a:p>
            <a:pPr marL="285750" indent="-285750" algn="l">
              <a:lnSpc>
                <a:spcPct val="100000"/>
              </a:lnSpc>
              <a:buFont typeface="Arial" panose="020B0604020202020204" pitchFamily="34" charset="0"/>
              <a:buChar char="•"/>
            </a:pPr>
            <a:r>
              <a:rPr lang="en-GB" sz="1200">
                <a:latin typeface="Arial" panose="020B0604020202020204" pitchFamily="34" charset="0"/>
                <a:cs typeface="Arial" panose="020B0604020202020204" pitchFamily="34" charset="0"/>
              </a:rPr>
              <a:t>Shape Up Tier 2 service is not meeting KPIs for participants from more deprived backgrounds.</a:t>
            </a:r>
            <a:endParaRPr lang="en-GB"/>
          </a:p>
          <a:p>
            <a:endParaRPr lang="en-GB"/>
          </a:p>
        </p:txBody>
      </p:sp>
      <p:sp>
        <p:nvSpPr>
          <p:cNvPr id="2" name="Text Placeholder 1">
            <a:extLst>
              <a:ext uri="{FF2B5EF4-FFF2-40B4-BE49-F238E27FC236}">
                <a16:creationId xmlns:a16="http://schemas.microsoft.com/office/drawing/2014/main" id="{47D01869-0D9F-CAD1-4CC1-02E6D25CE93C}"/>
              </a:ext>
            </a:extLst>
          </p:cNvPr>
          <p:cNvSpPr>
            <a:spLocks noGrp="1"/>
          </p:cNvSpPr>
          <p:nvPr>
            <p:ph type="body" sz="quarter" idx="19"/>
          </p:nvPr>
        </p:nvSpPr>
        <p:spPr>
          <a:xfrm>
            <a:off x="6106066" y="513356"/>
            <a:ext cx="6086400" cy="358588"/>
          </a:xfrm>
        </p:spPr>
        <p:txBody>
          <a:bodyPr/>
          <a:lstStyle/>
          <a:p>
            <a:r>
              <a:rPr lang="en-GB">
                <a:latin typeface="Arial" panose="020B0604020202020204" pitchFamily="34" charset="0"/>
                <a:cs typeface="Arial" panose="020B0604020202020204" pitchFamily="34" charset="0"/>
              </a:rPr>
              <a:t>Adults – physical activity determinants</a:t>
            </a:r>
            <a:endParaRPr lang="en-GB"/>
          </a:p>
        </p:txBody>
      </p:sp>
      <p:sp>
        <p:nvSpPr>
          <p:cNvPr id="9" name="Text Placeholder 8">
            <a:extLst>
              <a:ext uri="{FF2B5EF4-FFF2-40B4-BE49-F238E27FC236}">
                <a16:creationId xmlns:a16="http://schemas.microsoft.com/office/drawing/2014/main" id="{F7F9B292-AE21-E512-4AA9-F010C1DF2144}"/>
              </a:ext>
            </a:extLst>
          </p:cNvPr>
          <p:cNvSpPr>
            <a:spLocks noGrp="1"/>
          </p:cNvSpPr>
          <p:nvPr>
            <p:ph type="body" sz="quarter" idx="34"/>
          </p:nvPr>
        </p:nvSpPr>
        <p:spPr>
          <a:xfrm>
            <a:off x="6158299" y="966517"/>
            <a:ext cx="5823083" cy="2380818"/>
          </a:xfrm>
        </p:spPr>
        <p:txBody>
          <a:bodyPr/>
          <a:lstStyle/>
          <a:p>
            <a:pPr marL="285750" indent="-285750">
              <a:buFont typeface="Arial" panose="020B0604020202020204" pitchFamily="34" charset="0"/>
              <a:buChar char="•"/>
            </a:pPr>
            <a:r>
              <a:rPr lang="en-US" sz="1200"/>
              <a:t>Adults with a disability or LTC are less likely to be physically active than adults without disability or LTC in Islington</a:t>
            </a:r>
          </a:p>
          <a:p>
            <a:pPr marL="285750" indent="-285750">
              <a:buClr>
                <a:schemeClr val="accent1"/>
              </a:buClr>
              <a:buFont typeface="Arial" panose="020B0604020202020204" pitchFamily="34" charset="0"/>
              <a:buChar char="•"/>
            </a:pPr>
            <a:r>
              <a:rPr lang="en-US" sz="1200"/>
              <a:t>Women (72%) are less likely to be active than men (77%).</a:t>
            </a:r>
          </a:p>
          <a:p>
            <a:pPr marL="285750" indent="-285750">
              <a:buClr>
                <a:schemeClr val="accent1"/>
              </a:buClr>
              <a:buFont typeface="Arial" panose="020B0604020202020204" pitchFamily="34" charset="0"/>
              <a:buChar char="•"/>
            </a:pPr>
            <a:r>
              <a:rPr lang="en-US" sz="1200"/>
              <a:t>Adults over 55 were less likely to be active in Islington</a:t>
            </a:r>
          </a:p>
          <a:p>
            <a:pPr marL="285750" indent="-285750">
              <a:buClr>
                <a:schemeClr val="accent1"/>
              </a:buClr>
              <a:buFont typeface="Arial" panose="020B0604020202020204" pitchFamily="34" charset="0"/>
              <a:buChar char="•"/>
            </a:pPr>
            <a:r>
              <a:rPr lang="en-US" sz="1200"/>
              <a:t>Adults in routine jobs or long-term unemployed are less likely to be active.</a:t>
            </a:r>
          </a:p>
          <a:p>
            <a:pPr marL="285750" indent="-285750">
              <a:buClr>
                <a:schemeClr val="accent1"/>
              </a:buClr>
              <a:buFont typeface="Arial" panose="020B0604020202020204" pitchFamily="34" charset="0"/>
              <a:buChar char="•"/>
            </a:pPr>
            <a:r>
              <a:rPr lang="en-GB" sz="1200"/>
              <a:t>London data indicates adults of Asian and black ethnicity were less likely to be active.</a:t>
            </a:r>
            <a:endParaRPr lang="en-GB"/>
          </a:p>
          <a:p>
            <a:endParaRPr lang="en-GB"/>
          </a:p>
        </p:txBody>
      </p:sp>
      <p:sp>
        <p:nvSpPr>
          <p:cNvPr id="3" name="Text Placeholder 2">
            <a:extLst>
              <a:ext uri="{FF2B5EF4-FFF2-40B4-BE49-F238E27FC236}">
                <a16:creationId xmlns:a16="http://schemas.microsoft.com/office/drawing/2014/main" id="{2B8970A4-4CCD-20B1-B311-95A77DF061FD}"/>
              </a:ext>
            </a:extLst>
          </p:cNvPr>
          <p:cNvSpPr>
            <a:spLocks noGrp="1"/>
          </p:cNvSpPr>
          <p:nvPr>
            <p:ph type="body" sz="quarter" idx="21"/>
          </p:nvPr>
        </p:nvSpPr>
        <p:spPr>
          <a:xfrm>
            <a:off x="6089664" y="2874198"/>
            <a:ext cx="6086400" cy="358588"/>
          </a:xfrm>
        </p:spPr>
        <p:txBody>
          <a:bodyPr/>
          <a:lstStyle/>
          <a:p>
            <a:r>
              <a:rPr lang="en-GB"/>
              <a:t>Adults – dietary determinants</a:t>
            </a:r>
          </a:p>
        </p:txBody>
      </p:sp>
      <p:sp>
        <p:nvSpPr>
          <p:cNvPr id="13" name="Text Placeholder 12">
            <a:extLst>
              <a:ext uri="{FF2B5EF4-FFF2-40B4-BE49-F238E27FC236}">
                <a16:creationId xmlns:a16="http://schemas.microsoft.com/office/drawing/2014/main" id="{B2E492A0-6694-A488-ECA7-87802AB4CE2D}"/>
              </a:ext>
            </a:extLst>
          </p:cNvPr>
          <p:cNvSpPr>
            <a:spLocks noGrp="1"/>
          </p:cNvSpPr>
          <p:nvPr>
            <p:ph type="body" sz="quarter" idx="38"/>
          </p:nvPr>
        </p:nvSpPr>
        <p:spPr>
          <a:xfrm>
            <a:off x="6085936" y="3335582"/>
            <a:ext cx="5827955" cy="3097540"/>
          </a:xfrm>
        </p:spPr>
        <p:txBody>
          <a:bodyPr>
            <a:normAutofit fontScale="85000" lnSpcReduction="20000"/>
          </a:bodyPr>
          <a:lstStyle/>
          <a:p>
            <a:pPr marL="285750" indent="-285750">
              <a:buFont typeface="Arial" panose="020B0604020202020204" pitchFamily="34" charset="0"/>
              <a:buChar char="•"/>
            </a:pPr>
            <a:r>
              <a:rPr lang="en-US" sz="1400"/>
              <a:t>Adults in the most deprived quintile were less likely to eat 5 portions of fruit and vegetable a day (23%) compared to 34% of adults in the least deprived quintile – according to national data. </a:t>
            </a:r>
          </a:p>
          <a:p>
            <a:pPr marL="285750" indent="-285750">
              <a:buFont typeface="Arial" panose="020B0604020202020204" pitchFamily="34" charset="0"/>
              <a:buChar char="•"/>
            </a:pPr>
            <a:r>
              <a:rPr lang="en-US" sz="1400"/>
              <a:t>Adults from Asian (20.7%) and Black ethnic (20.1%) groups were the least likely to eat 5 fruit and veg a day – according to national data. </a:t>
            </a:r>
          </a:p>
          <a:p>
            <a:pPr marL="285750" indent="-285750">
              <a:buFont typeface="Arial" panose="020B0604020202020204" pitchFamily="34" charset="0"/>
              <a:buChar char="•"/>
            </a:pPr>
            <a:r>
              <a:rPr lang="en-US" sz="1400">
                <a:cs typeface="Arial"/>
              </a:rPr>
              <a:t>Food insecurity is a major driver of obesity.</a:t>
            </a:r>
            <a:r>
              <a:rPr lang="en-US" sz="1400"/>
              <a:t> Households most likely to be experiencing food insecurity in Islington include those:</a:t>
            </a:r>
          </a:p>
          <a:p>
            <a:pPr lvl="1"/>
            <a:r>
              <a:rPr lang="en-US" sz="1400"/>
              <a:t>With children (especially single parent households with multiple children)</a:t>
            </a:r>
          </a:p>
          <a:p>
            <a:pPr lvl="1"/>
            <a:r>
              <a:rPr lang="en-US" sz="1400"/>
              <a:t>Where the head of the household is aged 16-24 years</a:t>
            </a:r>
          </a:p>
          <a:p>
            <a:pPr lvl="1"/>
            <a:r>
              <a:rPr lang="en-US" sz="1400"/>
              <a:t>With a disabled adult</a:t>
            </a:r>
          </a:p>
          <a:p>
            <a:pPr lvl="1"/>
            <a:r>
              <a:rPr lang="en-US" sz="1400"/>
              <a:t>Black and minority ethnic groups (particularly Black ethnic groups)</a:t>
            </a:r>
          </a:p>
          <a:p>
            <a:pPr lvl="1"/>
            <a:r>
              <a:rPr lang="en-US" sz="1400"/>
              <a:t>On any income-related benefit, especially universal credit</a:t>
            </a:r>
          </a:p>
          <a:p>
            <a:pPr lvl="1"/>
            <a:r>
              <a:rPr lang="en-US" sz="1400"/>
              <a:t>Low-income households</a:t>
            </a:r>
          </a:p>
          <a:p>
            <a:pPr lvl="1"/>
            <a:r>
              <a:rPr lang="en-US" sz="1400"/>
              <a:t>Living in social housing</a:t>
            </a:r>
            <a:endParaRPr lang="en-US" sz="1400">
              <a:cs typeface="Arial"/>
            </a:endParaRPr>
          </a:p>
          <a:p>
            <a:pPr marL="285750" indent="-285750">
              <a:buFont typeface="Arial" panose="020B0604020202020204" pitchFamily="34" charset="0"/>
              <a:buChar char="•"/>
            </a:pPr>
            <a:r>
              <a:rPr lang="en-GB" sz="1400">
                <a:solidFill>
                  <a:srgbClr val="212529"/>
                </a:solidFill>
                <a:highlight>
                  <a:srgbClr val="FFFFFF"/>
                </a:highlight>
                <a:cs typeface="Arial"/>
              </a:rPr>
              <a:t>A</a:t>
            </a:r>
            <a:r>
              <a:rPr lang="en-GB" sz="1400">
                <a:solidFill>
                  <a:srgbClr val="212529"/>
                </a:solidFill>
                <a:highlight>
                  <a:srgbClr val="FFFFFF"/>
                </a:highlight>
              </a:rPr>
              <a:t>reas in Islington with the highest food dessert Index scores, were Junction; </a:t>
            </a:r>
            <a:r>
              <a:rPr lang="en-GB" sz="1400" err="1">
                <a:solidFill>
                  <a:srgbClr val="212529"/>
                </a:solidFill>
                <a:highlight>
                  <a:srgbClr val="FFFFFF"/>
                </a:highlight>
              </a:rPr>
              <a:t>Barnsbury</a:t>
            </a:r>
            <a:r>
              <a:rPr lang="en-GB" sz="1400">
                <a:solidFill>
                  <a:srgbClr val="212529"/>
                </a:solidFill>
                <a:highlight>
                  <a:srgbClr val="FFFFFF"/>
                </a:highlight>
              </a:rPr>
              <a:t>; Bunhill</a:t>
            </a:r>
            <a:endParaRPr lang="en-US" sz="1400"/>
          </a:p>
          <a:p>
            <a:endParaRPr lang="en-GB" sz="1200">
              <a:latin typeface="Arial" panose="020B0604020202020204" pitchFamily="34" charset="0"/>
              <a:cs typeface="Arial" panose="020B0604020202020204" pitchFamily="34" charset="0"/>
            </a:endParaRPr>
          </a:p>
          <a:p>
            <a:endParaRPr lang="en-GB" sz="1200"/>
          </a:p>
          <a:p>
            <a:endParaRPr lang="en-GB"/>
          </a:p>
          <a:p>
            <a:endParaRPr lang="en-GB"/>
          </a:p>
        </p:txBody>
      </p:sp>
      <p:sp>
        <p:nvSpPr>
          <p:cNvPr id="10" name="Text Placeholder 2">
            <a:extLst>
              <a:ext uri="{FF2B5EF4-FFF2-40B4-BE49-F238E27FC236}">
                <a16:creationId xmlns:a16="http://schemas.microsoft.com/office/drawing/2014/main" id="{140D188C-17C8-491F-8000-7BF3EB8EF00C}"/>
              </a:ext>
            </a:extLst>
          </p:cNvPr>
          <p:cNvSpPr txBox="1">
            <a:spLocks/>
          </p:cNvSpPr>
          <p:nvPr/>
        </p:nvSpPr>
        <p:spPr>
          <a:xfrm>
            <a:off x="4800" y="6123"/>
            <a:ext cx="12175294" cy="502875"/>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535">
              <a:defRPr/>
            </a:pPr>
            <a:r>
              <a:rPr lang="en-US" sz="2400"/>
              <a:t>Inequalities in adult obesity in Islington</a:t>
            </a:r>
            <a:endParaRPr lang="en-GB" sz="2400">
              <a:cs typeface="Arial" panose="020B0604020202020204"/>
            </a:endParaRPr>
          </a:p>
        </p:txBody>
      </p:sp>
    </p:spTree>
    <p:extLst>
      <p:ext uri="{BB962C8B-B14F-4D97-AF65-F5344CB8AC3E}">
        <p14:creationId xmlns:p14="http://schemas.microsoft.com/office/powerpoint/2010/main" val="311046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393BD-29F4-E388-6005-487710E6F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847B0-2E62-9C84-B7FA-F9314A2F4AC2}"/>
              </a:ext>
            </a:extLst>
          </p:cNvPr>
          <p:cNvSpPr>
            <a:spLocks noGrp="1"/>
          </p:cNvSpPr>
          <p:nvPr>
            <p:ph type="title"/>
          </p:nvPr>
        </p:nvSpPr>
        <p:spPr>
          <a:xfrm>
            <a:off x="719667" y="2928940"/>
            <a:ext cx="10755157" cy="1719261"/>
          </a:xfrm>
        </p:spPr>
        <p:txBody>
          <a:bodyPr/>
          <a:lstStyle/>
          <a:p>
            <a:r>
              <a:rPr lang="en-GB"/>
              <a:t>Aligning with Local and National Policy</a:t>
            </a:r>
          </a:p>
        </p:txBody>
      </p:sp>
    </p:spTree>
    <p:extLst>
      <p:ext uri="{BB962C8B-B14F-4D97-AF65-F5344CB8AC3E}">
        <p14:creationId xmlns:p14="http://schemas.microsoft.com/office/powerpoint/2010/main" val="256677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3FAAC6-D6A5-E215-C028-5FC99F447EB5}"/>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Aligning with key local policies and strategies </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7" name="TextBox 6">
            <a:extLst>
              <a:ext uri="{FF2B5EF4-FFF2-40B4-BE49-F238E27FC236}">
                <a16:creationId xmlns:a16="http://schemas.microsoft.com/office/drawing/2014/main" id="{E08206F6-8034-1509-1C26-EE2BE1F97F7F}"/>
              </a:ext>
            </a:extLst>
          </p:cNvPr>
          <p:cNvSpPr txBox="1"/>
          <p:nvPr/>
        </p:nvSpPr>
        <p:spPr>
          <a:xfrm>
            <a:off x="151640" y="464171"/>
            <a:ext cx="11457263" cy="914400"/>
          </a:xfrm>
          <a:prstGeom prst="rect">
            <a:avLst/>
          </a:prstGeom>
          <a:noFill/>
        </p:spPr>
        <p:txBody>
          <a:bodyPr wrap="square" lIns="0" tIns="0" rIns="0" bIns="0" rtlCol="0">
            <a:noAutofit/>
          </a:bodyPr>
          <a:lstStyle/>
          <a:p>
            <a:r>
              <a:rPr lang="en-GB" sz="1600">
                <a:effectLst/>
                <a:ea typeface="Calibri" panose="020F0502020204030204" pitchFamily="34" charset="0"/>
              </a:rPr>
              <a:t>Equitably supporting residents to maintain a healthy weight can support the 5 missions in the</a:t>
            </a:r>
            <a:r>
              <a:rPr lang="en-GB" sz="1600" u="sng">
                <a:solidFill>
                  <a:srgbClr val="0000FF"/>
                </a:solidFill>
                <a:effectLst/>
                <a:ea typeface="Calibri" panose="020F0502020204030204" pitchFamily="34" charset="0"/>
                <a:hlinkClick r:id="rId3"/>
              </a:rPr>
              <a:t> Islington 2030 plan</a:t>
            </a:r>
            <a:r>
              <a:rPr lang="en-GB" sz="1600">
                <a:effectLst/>
                <a:ea typeface="Calibri" panose="020F0502020204030204" pitchFamily="34" charset="0"/>
              </a:rPr>
              <a:t>.</a:t>
            </a:r>
            <a:endParaRPr lang="en-US" sz="1600">
              <a:solidFill>
                <a:schemeClr val="accent5">
                  <a:lumMod val="75000"/>
                </a:schemeClr>
              </a:solidFill>
            </a:endParaRPr>
          </a:p>
          <a:p>
            <a:pPr marL="0" indent="0" algn="l">
              <a:lnSpc>
                <a:spcPct val="100000"/>
              </a:lnSpc>
              <a:buNone/>
            </a:pPr>
            <a:endParaRPr lang="en-GB" sz="1800" b="1">
              <a:cs typeface="Arial"/>
            </a:endParaRPr>
          </a:p>
        </p:txBody>
      </p:sp>
      <p:graphicFrame>
        <p:nvGraphicFramePr>
          <p:cNvPr id="6" name="Diagram 5" descr="Description of how supportingresidents to maintain a healthy weight can support the 5 missions of the Islington 2030 plan: &#10;1. Child-friendly Islington &#10;2. Fairer Together &#10;3. Safe Place to Call Home &#10;4. Community Wealth Building &#10;5. Greener, Healthier Islington">
            <a:extLst>
              <a:ext uri="{FF2B5EF4-FFF2-40B4-BE49-F238E27FC236}">
                <a16:creationId xmlns:a16="http://schemas.microsoft.com/office/drawing/2014/main" id="{BB86137A-BE23-F2F7-3A17-AFF49634794E}"/>
              </a:ext>
            </a:extLst>
          </p:cNvPr>
          <p:cNvGraphicFramePr/>
          <p:nvPr>
            <p:extLst>
              <p:ext uri="{D42A27DB-BD31-4B8C-83A1-F6EECF244321}">
                <p14:modId xmlns:p14="http://schemas.microsoft.com/office/powerpoint/2010/main" val="3407399530"/>
              </p:ext>
            </p:extLst>
          </p:nvPr>
        </p:nvGraphicFramePr>
        <p:xfrm>
          <a:off x="151640" y="1041592"/>
          <a:ext cx="6043750" cy="4811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9904D1DF-3F82-E744-2A56-3BC399F47BEF}"/>
              </a:ext>
            </a:extLst>
          </p:cNvPr>
          <p:cNvSpPr txBox="1"/>
          <p:nvPr/>
        </p:nvSpPr>
        <p:spPr>
          <a:xfrm>
            <a:off x="6347032" y="921371"/>
            <a:ext cx="5791959" cy="4811253"/>
          </a:xfrm>
          <a:prstGeom prst="rect">
            <a:avLst/>
          </a:prstGeom>
          <a:noFill/>
        </p:spPr>
        <p:txBody>
          <a:bodyPr wrap="square">
            <a:spAutoFit/>
          </a:bodyPr>
          <a:lstStyle/>
          <a:p>
            <a:pPr>
              <a:lnSpc>
                <a:spcPct val="107000"/>
              </a:lnSpc>
              <a:spcAft>
                <a:spcPts val="800"/>
              </a:spcAft>
            </a:pPr>
            <a:r>
              <a:rPr lang="en-GB" sz="1400">
                <a:effectLst/>
                <a:ea typeface="Calibri" panose="020F0502020204030204" pitchFamily="34" charset="0"/>
                <a:cs typeface="Arial" panose="020B0604020202020204" pitchFamily="34" charset="0"/>
              </a:rPr>
              <a:t>Other relevant local policies include: </a:t>
            </a:r>
            <a:endParaRPr lang="en-GB" sz="1400">
              <a:effectLst/>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endParaRPr>
          </a:p>
          <a:p>
            <a:pPr>
              <a:lnSpc>
                <a:spcPct val="107000"/>
              </a:lnSpc>
              <a:spcAft>
                <a:spcPts val="800"/>
              </a:spcAft>
            </a:pPr>
            <a:r>
              <a:rPr lang="en-GB" sz="1400" u="sng">
                <a:solidFill>
                  <a:srgbClr val="047CB3"/>
                </a:solidFill>
                <a:effectLst/>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Islington Food Strategy 2023-2028</a:t>
            </a:r>
            <a:r>
              <a:rPr lang="en-GB" sz="1400">
                <a:effectLst/>
                <a:ea typeface="Calibri" panose="020F0502020204030204" pitchFamily="34" charset="0"/>
                <a:cs typeface="Arial" panose="020B0604020202020204" pitchFamily="34" charset="0"/>
              </a:rPr>
              <a:t> employs a partnership approach to build a better local food system. The strategy covers four themes including Healthy, Affordable Food for All.</a:t>
            </a:r>
          </a:p>
          <a:p>
            <a:pPr>
              <a:lnSpc>
                <a:spcPct val="107000"/>
              </a:lnSpc>
              <a:spcAft>
                <a:spcPts val="800"/>
              </a:spcAft>
            </a:pPr>
            <a:r>
              <a:rPr lang="en-GB" sz="1400" u="sng">
                <a:solidFill>
                  <a:srgbClr val="0563C1"/>
                </a:solidFill>
                <a:effectLst/>
                <a:ea typeface="Calibri" panose="020F0502020204030204" pitchFamily="34" charset="0"/>
                <a:cs typeface="Arial" panose="020B0604020202020204" pitchFamily="34" charset="0"/>
                <a:hlinkClick r:id="rId10"/>
              </a:rPr>
              <a:t>Islington Active Together Strategy 2022-2030</a:t>
            </a:r>
            <a:r>
              <a:rPr lang="en-GB" sz="1400">
                <a:effectLst/>
                <a:ea typeface="Calibri" panose="020F0502020204030204" pitchFamily="34" charset="0"/>
                <a:cs typeface="Arial" panose="020B0604020202020204" pitchFamily="34" charset="0"/>
              </a:rPr>
              <a:t> aims</a:t>
            </a:r>
            <a:r>
              <a:rPr lang="en-GB" sz="1400" b="1">
                <a:effectLst/>
                <a:ea typeface="Calibri" panose="020F0502020204030204" pitchFamily="34" charset="0"/>
                <a:cs typeface="Arial" panose="020B0604020202020204" pitchFamily="34" charset="0"/>
              </a:rPr>
              <a:t> </a:t>
            </a:r>
            <a:r>
              <a:rPr lang="en-GB" sz="1400">
                <a:effectLst/>
                <a:ea typeface="Calibri" panose="020F0502020204030204" pitchFamily="34" charset="0"/>
                <a:cs typeface="Arial" panose="020B0604020202020204" pitchFamily="34" charset="0"/>
              </a:rPr>
              <a:t>to equitably support and empower communities to be more physically active.</a:t>
            </a:r>
          </a:p>
          <a:p>
            <a:pPr>
              <a:lnSpc>
                <a:spcPct val="107000"/>
              </a:lnSpc>
              <a:spcAft>
                <a:spcPts val="800"/>
              </a:spcAft>
            </a:pPr>
            <a:r>
              <a:rPr lang="en-GB" sz="1400" u="sng">
                <a:solidFill>
                  <a:srgbClr val="0563C1"/>
                </a:solidFill>
                <a:effectLst/>
                <a:ea typeface="Calibri" panose="020F0502020204030204" pitchFamily="34" charset="0"/>
                <a:cs typeface="Arial" panose="020B0604020202020204" pitchFamily="34" charset="0"/>
                <a:hlinkClick r:id="rId11"/>
              </a:rPr>
              <a:t>Camden and Islington Parks for Health Strategy 2022-2030</a:t>
            </a:r>
            <a:r>
              <a:rPr lang="en-GB" sz="1400">
                <a:effectLst/>
                <a:ea typeface="Calibri" panose="020F0502020204030204" pitchFamily="34" charset="0"/>
                <a:cs typeface="Arial" panose="020B0604020202020204" pitchFamily="34" charset="0"/>
              </a:rPr>
              <a:t> aims to maximise the use of parks for prevention of health issues, early intervention, and promotion of wellbeing.</a:t>
            </a:r>
          </a:p>
          <a:p>
            <a:pPr>
              <a:lnSpc>
                <a:spcPct val="107000"/>
              </a:lnSpc>
              <a:spcAft>
                <a:spcPts val="800"/>
              </a:spcAft>
            </a:pPr>
            <a:r>
              <a:rPr lang="en-GB" sz="1400" u="sng">
                <a:solidFill>
                  <a:srgbClr val="0563C1"/>
                </a:solidFill>
                <a:effectLst/>
                <a:ea typeface="Calibri" panose="020F0502020204030204" pitchFamily="34" charset="0"/>
                <a:cs typeface="Arial" panose="020B0604020202020204" pitchFamily="34" charset="0"/>
                <a:hlinkClick r:id="rId12"/>
              </a:rPr>
              <a:t>Islington Transport Strategy 2020-2041</a:t>
            </a:r>
            <a:r>
              <a:rPr lang="en-GB" sz="1400">
                <a:effectLst/>
                <a:ea typeface="Calibri" panose="020F0502020204030204" pitchFamily="34" charset="0"/>
                <a:cs typeface="Arial" panose="020B0604020202020204" pitchFamily="34" charset="0"/>
              </a:rPr>
              <a:t> aims to increase walking, cycling and the use of public transport. This aligns with outcomes identified in the Mayor’s Transport Strategy for London. </a:t>
            </a:r>
          </a:p>
          <a:p>
            <a:pPr>
              <a:lnSpc>
                <a:spcPct val="107000"/>
              </a:lnSpc>
              <a:spcAft>
                <a:spcPts val="800"/>
              </a:spcAft>
            </a:pPr>
            <a:r>
              <a:rPr lang="en-GB" sz="1400">
                <a:ea typeface="Calibri" panose="020F0502020204030204" pitchFamily="34" charset="0"/>
                <a:cs typeface="Arial" panose="020B0604020202020204" pitchFamily="34" charset="0"/>
                <a:hlinkClick r:id="rId13"/>
              </a:rPr>
              <a:t>Islington Joint Health and Wellbeing Strategy 2024-2030  </a:t>
            </a:r>
            <a:r>
              <a:rPr lang="en-GB" sz="1400">
                <a:ea typeface="Calibri" panose="020F0502020204030204" pitchFamily="34" charset="0"/>
                <a:cs typeface="Arial" panose="020B0604020202020204" pitchFamily="34" charset="0"/>
              </a:rPr>
              <a:t>Priority areas are Start Well, Live well, Age Well, Healthy Environments. Healthy weight can improve health outcomes across all these life stages, and Healthy weight has been identified as an area of focus under Healthy Environments</a:t>
            </a:r>
            <a:endParaRPr lang="en-GB" sz="1400">
              <a:effectLst/>
              <a:ea typeface="Calibri" panose="020F0502020204030204" pitchFamily="34" charset="0"/>
              <a:cs typeface="Arial" panose="020B0604020202020204" pitchFamily="34" charset="0"/>
            </a:endParaRPr>
          </a:p>
          <a:p>
            <a:endParaRPr lang="en-US" sz="1200">
              <a:solidFill>
                <a:schemeClr val="accent5">
                  <a:lumMod val="75000"/>
                </a:schemeClr>
              </a:solidFill>
            </a:endParaRPr>
          </a:p>
        </p:txBody>
      </p:sp>
    </p:spTree>
    <p:extLst>
      <p:ext uri="{BB962C8B-B14F-4D97-AF65-F5344CB8AC3E}">
        <p14:creationId xmlns:p14="http://schemas.microsoft.com/office/powerpoint/2010/main" val="3118336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A3EB6-363B-6B01-12B3-FC2AEF350B5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9D670A-CC60-0678-ED3F-7568E1D3D874}"/>
              </a:ext>
            </a:extLst>
          </p:cNvPr>
          <p:cNvSpPr>
            <a:spLocks noGrp="1"/>
          </p:cNvSpPr>
          <p:nvPr>
            <p:ph type="body" sz="quarter" idx="13"/>
          </p:nvPr>
        </p:nvSpPr>
        <p:spPr>
          <a:xfrm>
            <a:off x="7223" y="548520"/>
            <a:ext cx="6086400" cy="360000"/>
          </a:xfrm>
        </p:spPr>
        <p:txBody>
          <a:bodyPr/>
          <a:lstStyle/>
          <a:p>
            <a:r>
              <a:rPr lang="en-US"/>
              <a:t>Aligning with local policies</a:t>
            </a:r>
            <a:endParaRPr lang="en-GB"/>
          </a:p>
        </p:txBody>
      </p:sp>
      <p:sp>
        <p:nvSpPr>
          <p:cNvPr id="4" name="Text Placeholder 3">
            <a:extLst>
              <a:ext uri="{FF2B5EF4-FFF2-40B4-BE49-F238E27FC236}">
                <a16:creationId xmlns:a16="http://schemas.microsoft.com/office/drawing/2014/main" id="{47231C50-DC94-02BA-E521-12C9C2E190A6}"/>
              </a:ext>
            </a:extLst>
          </p:cNvPr>
          <p:cNvSpPr>
            <a:spLocks noGrp="1"/>
          </p:cNvSpPr>
          <p:nvPr>
            <p:ph type="body" sz="quarter" idx="27"/>
          </p:nvPr>
        </p:nvSpPr>
        <p:spPr>
          <a:xfrm>
            <a:off x="141343" y="1022609"/>
            <a:ext cx="5813315" cy="2812411"/>
          </a:xfrm>
        </p:spPr>
        <p:txBody>
          <a:bodyPr/>
          <a:lstStyle/>
          <a:p>
            <a:pPr marL="171450" indent="-171450" algn="l">
              <a:lnSpc>
                <a:spcPct val="100000"/>
              </a:lnSpc>
              <a:buFont typeface="Arial" panose="020B0604020202020204" pitchFamily="34" charset="0"/>
              <a:buChar char="•"/>
            </a:pPr>
            <a:r>
              <a:rPr lang="en-GB" sz="1200">
                <a:solidFill>
                  <a:schemeClr val="accent5">
                    <a:lumMod val="75000"/>
                  </a:schemeClr>
                </a:solidFill>
                <a:cs typeface="Arial"/>
                <a:hlinkClick r:id="rId3"/>
              </a:rPr>
              <a:t>NCL Population Health and Integrated Care </a:t>
            </a:r>
            <a:r>
              <a:rPr lang="en-GB">
                <a:solidFill>
                  <a:schemeClr val="accent5">
                    <a:lumMod val="75000"/>
                  </a:schemeClr>
                </a:solidFill>
                <a:cs typeface="Arial"/>
                <a:hlinkClick r:id="rId3"/>
              </a:rPr>
              <a:t>S</a:t>
            </a:r>
            <a:r>
              <a:rPr lang="en-GB" sz="1200">
                <a:solidFill>
                  <a:schemeClr val="accent5">
                    <a:lumMod val="75000"/>
                  </a:schemeClr>
                </a:solidFill>
                <a:cs typeface="Arial"/>
                <a:hlinkClick r:id="rId3"/>
              </a:rPr>
              <a:t>trategy (2023) </a:t>
            </a:r>
            <a:r>
              <a:rPr lang="en-US" sz="1200"/>
              <a:t>A vision for more prevention-oriented, proactive, integrated, holistic and person-</a:t>
            </a:r>
            <a:r>
              <a:rPr lang="en-US" sz="1200" err="1"/>
              <a:t>centred</a:t>
            </a:r>
            <a:r>
              <a:rPr lang="en-US" sz="1200"/>
              <a:t> approach to care across the five boroughs and new ways of working to enable this. </a:t>
            </a:r>
            <a:endParaRPr lang="en-GB" sz="1200">
              <a:solidFill>
                <a:schemeClr val="accent5">
                  <a:lumMod val="75000"/>
                </a:schemeClr>
              </a:solidFill>
              <a:cs typeface="Arial"/>
            </a:endParaRPr>
          </a:p>
          <a:p>
            <a:pPr marL="171450" indent="-171450">
              <a:buFont typeface="Arial" panose="020B0604020202020204" pitchFamily="34" charset="0"/>
              <a:buChar char="•"/>
            </a:pPr>
            <a:r>
              <a:rPr lang="en-US" sz="1200">
                <a:hlinkClick r:id="rId4"/>
              </a:rPr>
              <a:t>London Health Inequalities Strategy (2018</a:t>
            </a:r>
            <a:r>
              <a:rPr lang="en-US" sz="1200"/>
              <a:t>) sets out the Mayor of London’s aim that every London child has a healthy start in life, including the help to achieve and maintain a healthier weight.</a:t>
            </a:r>
          </a:p>
          <a:p>
            <a:pPr marL="171450" indent="-171450">
              <a:buFont typeface="Arial" panose="020B0604020202020204" pitchFamily="34" charset="0"/>
              <a:buChar char="•"/>
            </a:pPr>
            <a:r>
              <a:rPr lang="en-US" sz="1200">
                <a:hlinkClick r:id="rId5"/>
              </a:rPr>
              <a:t>London Health and Care Vision 2019 </a:t>
            </a:r>
            <a:r>
              <a:rPr lang="en-US" sz="1200"/>
              <a:t> A partnership publication signed by the Mayor, London Councils the NHS and the city’s public health system. </a:t>
            </a:r>
          </a:p>
          <a:p>
            <a:pPr marL="171450" indent="-171450">
              <a:buFont typeface="Arial" panose="020B0604020202020204" pitchFamily="34" charset="0"/>
              <a:buChar char="•"/>
            </a:pPr>
            <a:r>
              <a:rPr lang="en-US" sz="1200">
                <a:hlinkClick r:id="rId6"/>
              </a:rPr>
              <a:t>Every child a healthy weight (2019) </a:t>
            </a:r>
            <a:r>
              <a:rPr lang="en-US" sz="1200"/>
              <a:t>outlines 10 key ambitions and actions needed for London’s children to be a healthier weight. This was updated in 2022. </a:t>
            </a:r>
          </a:p>
          <a:p>
            <a:endParaRPr lang="en-GB"/>
          </a:p>
        </p:txBody>
      </p:sp>
      <p:sp>
        <p:nvSpPr>
          <p:cNvPr id="2" name="Text Placeholder 1">
            <a:extLst>
              <a:ext uri="{FF2B5EF4-FFF2-40B4-BE49-F238E27FC236}">
                <a16:creationId xmlns:a16="http://schemas.microsoft.com/office/drawing/2014/main" id="{C8FCDE36-642E-9F7C-CB8F-BCF2F143BCB2}"/>
              </a:ext>
            </a:extLst>
          </p:cNvPr>
          <p:cNvSpPr>
            <a:spLocks noGrp="1"/>
          </p:cNvSpPr>
          <p:nvPr>
            <p:ph type="body" sz="quarter" idx="14"/>
          </p:nvPr>
        </p:nvSpPr>
        <p:spPr>
          <a:xfrm>
            <a:off x="6083988" y="549932"/>
            <a:ext cx="6086400" cy="358588"/>
          </a:xfrm>
        </p:spPr>
        <p:txBody>
          <a:bodyPr/>
          <a:lstStyle/>
          <a:p>
            <a:r>
              <a:rPr lang="en-GB"/>
              <a:t>Aligning with national policies</a:t>
            </a:r>
          </a:p>
        </p:txBody>
      </p:sp>
      <p:sp>
        <p:nvSpPr>
          <p:cNvPr id="9" name="Text Placeholder 8">
            <a:extLst>
              <a:ext uri="{FF2B5EF4-FFF2-40B4-BE49-F238E27FC236}">
                <a16:creationId xmlns:a16="http://schemas.microsoft.com/office/drawing/2014/main" id="{5F4AE554-7EB3-3CB4-CCE2-7832FFFCBB3A}"/>
              </a:ext>
            </a:extLst>
          </p:cNvPr>
          <p:cNvSpPr>
            <a:spLocks noGrp="1"/>
          </p:cNvSpPr>
          <p:nvPr>
            <p:ph type="body" sz="quarter" idx="30"/>
          </p:nvPr>
        </p:nvSpPr>
        <p:spPr>
          <a:xfrm>
            <a:off x="6231920" y="994557"/>
            <a:ext cx="5813315" cy="5510637"/>
          </a:xfrm>
        </p:spPr>
        <p:txBody>
          <a:bodyPr>
            <a:normAutofit/>
          </a:bodyPr>
          <a:lstStyle/>
          <a:p>
            <a:pPr marL="171450" indent="-171450">
              <a:buFont typeface="Arial" panose="020B0604020202020204" pitchFamily="34" charset="0"/>
              <a:buChar char="•"/>
            </a:pPr>
            <a:r>
              <a:rPr lang="en-US" sz="1200">
                <a:hlinkClick r:id="rId7"/>
              </a:rPr>
              <a:t>National Food Strategy 2021 </a:t>
            </a:r>
            <a:r>
              <a:rPr lang="en-US" sz="1200"/>
              <a:t>reviewed the national food system and produced recommendations to make food healthier and more sustainable, preparing for future risks of climate change</a:t>
            </a:r>
          </a:p>
          <a:p>
            <a:pPr marL="171450" indent="-171450">
              <a:buFont typeface="Arial" panose="020B0604020202020204" pitchFamily="34" charset="0"/>
              <a:buChar char="•"/>
            </a:pPr>
            <a:r>
              <a:rPr lang="en-GB" sz="1200" u="sng">
                <a:solidFill>
                  <a:srgbClr val="0563C1"/>
                </a:solidFill>
                <a:effectLst/>
                <a:ea typeface="Calibri" panose="020F0502020204030204" pitchFamily="34" charset="0"/>
                <a:cs typeface="Arial" panose="020B0604020202020204" pitchFamily="34" charset="0"/>
                <a:hlinkClick r:id="rId8"/>
              </a:rPr>
              <a:t>Get Active: a strategy for the future of sport and physical activity</a:t>
            </a:r>
            <a:r>
              <a:rPr lang="en-GB" sz="1200" u="sng">
                <a:solidFill>
                  <a:srgbClr val="0563C1"/>
                </a:solidFill>
                <a:ea typeface="Calibri" panose="020F0502020204030204" pitchFamily="34" charset="0"/>
                <a:cs typeface="Arial" panose="020B0604020202020204" pitchFamily="34" charset="0"/>
              </a:rPr>
              <a:t> </a:t>
            </a:r>
            <a:r>
              <a:rPr lang="en-US" sz="1200"/>
              <a:t>National strategy to tackle high levels of inactivity, by increasing opportunities to get active.</a:t>
            </a:r>
          </a:p>
          <a:p>
            <a:pPr marL="171450" indent="-171450">
              <a:buFont typeface="Arial" panose="020B0604020202020204" pitchFamily="34" charset="0"/>
              <a:buChar char="•"/>
            </a:pPr>
            <a:r>
              <a:rPr lang="en-US" sz="1200">
                <a:solidFill>
                  <a:srgbClr val="000000"/>
                </a:solidFill>
                <a:cs typeface="Arial"/>
                <a:hlinkClick r:id="rId9"/>
              </a:rPr>
              <a:t>Childhood Obesity: Plan for Action </a:t>
            </a:r>
            <a:r>
              <a:rPr lang="en-US" sz="1200">
                <a:solidFill>
                  <a:srgbClr val="000000"/>
                </a:solidFill>
                <a:cs typeface="Arial"/>
              </a:rPr>
              <a:t>sets a national target to halve childhood obesity by 2030.</a:t>
            </a:r>
            <a:endParaRPr lang="en-GB" sz="1200">
              <a:solidFill>
                <a:srgbClr val="000000"/>
              </a:solidFill>
              <a:cs typeface="Arial"/>
            </a:endParaRPr>
          </a:p>
          <a:p>
            <a:pPr marL="171450" indent="-171450">
              <a:buFont typeface="Arial" panose="020B0604020202020204" pitchFamily="34" charset="0"/>
              <a:buChar char="•"/>
            </a:pPr>
            <a:r>
              <a:rPr lang="en-US" sz="1200" b="0" i="0" u="sng">
                <a:solidFill>
                  <a:srgbClr val="2B57AB"/>
                </a:solidFill>
                <a:effectLst/>
                <a:hlinkClick r:id="rId10"/>
              </a:rPr>
              <a:t>Tackling obesity: empowering adults and children to live healthier lives</a:t>
            </a:r>
            <a:r>
              <a:rPr lang="en-US" sz="1200" b="0" i="0" u="sng">
                <a:solidFill>
                  <a:srgbClr val="2B57AB"/>
                </a:solidFill>
                <a:effectLst/>
              </a:rPr>
              <a:t> (2020) </a:t>
            </a:r>
            <a:r>
              <a:rPr lang="en-US" sz="1200" b="0" i="0">
                <a:effectLst/>
              </a:rPr>
              <a:t>policy paper on obesity including new legislation outlined below and a commitment to expand access to weight management services. </a:t>
            </a:r>
          </a:p>
          <a:p>
            <a:pPr marL="171450" indent="-171450">
              <a:buFont typeface="Arial" panose="020B0604020202020204" pitchFamily="34" charset="0"/>
              <a:buChar char="•"/>
            </a:pPr>
            <a:r>
              <a:rPr lang="en-US" sz="1200" b="0" i="0" u="sng">
                <a:solidFill>
                  <a:srgbClr val="2B57AB"/>
                </a:solidFill>
                <a:effectLst/>
                <a:hlinkClick r:id="rId11"/>
              </a:rPr>
              <a:t>The Food (Promotion and Placement) (England) Regulations 2021</a:t>
            </a:r>
            <a:r>
              <a:rPr lang="en-US" sz="1200" b="0" i="0" u="sng">
                <a:solidFill>
                  <a:srgbClr val="2B57AB"/>
                </a:solidFill>
                <a:effectLst/>
              </a:rPr>
              <a:t>. </a:t>
            </a:r>
            <a:r>
              <a:rPr lang="en-US" sz="1200" b="0" i="0">
                <a:effectLst/>
              </a:rPr>
              <a:t>This prohibits placement of HFSS foods in prominent locations. Volume price promotions are also restricted however implementation of this component is delayed to Oct 25. </a:t>
            </a:r>
          </a:p>
          <a:p>
            <a:pPr marL="171450" indent="-171450">
              <a:buFont typeface="Arial" panose="020B0604020202020204" pitchFamily="34" charset="0"/>
              <a:buChar char="•"/>
            </a:pPr>
            <a:r>
              <a:rPr lang="en-US" sz="1200" b="0" i="0" u="sng">
                <a:solidFill>
                  <a:srgbClr val="2B57AB"/>
                </a:solidFill>
                <a:effectLst/>
                <a:hlinkClick r:id="rId12"/>
              </a:rPr>
              <a:t>Calorie Labelling (Out of Home Sector) (England) Regulations 2021</a:t>
            </a:r>
            <a:r>
              <a:rPr lang="en-US" sz="1200" b="0" i="0" u="sng">
                <a:solidFill>
                  <a:srgbClr val="2B57AB"/>
                </a:solidFill>
                <a:effectLst/>
              </a:rPr>
              <a:t>.</a:t>
            </a:r>
            <a:r>
              <a:rPr lang="en-US" sz="1200" b="0" i="0">
                <a:effectLst/>
              </a:rPr>
              <a:t> This requires calorie labelling to be displayed on menus and food. </a:t>
            </a:r>
            <a:endParaRPr lang="en-US" sz="1200"/>
          </a:p>
          <a:p>
            <a:pPr marL="171450" indent="-171450">
              <a:buFont typeface="Arial" panose="020B0604020202020204" pitchFamily="34" charset="0"/>
              <a:buChar char="•"/>
            </a:pPr>
            <a:r>
              <a:rPr lang="en-US" sz="1200" b="0" i="0" u="sng">
                <a:solidFill>
                  <a:srgbClr val="2B57AB"/>
                </a:solidFill>
                <a:effectLst/>
                <a:hlinkClick r:id="rId13"/>
              </a:rPr>
              <a:t>The Soft Drinks Industry Levy</a:t>
            </a:r>
            <a:r>
              <a:rPr lang="en-US" sz="1200" u="sng">
                <a:solidFill>
                  <a:srgbClr val="2B57AB"/>
                </a:solidFill>
              </a:rPr>
              <a:t>. </a:t>
            </a:r>
            <a:r>
              <a:rPr lang="en-US" sz="1200" b="0" i="0">
                <a:effectLst/>
              </a:rPr>
              <a:t>This uses taxation to encourage manufacturers to reduce the amount of sugar in their drinks. </a:t>
            </a:r>
            <a:r>
              <a:rPr lang="en-US" sz="1200" b="0" i="0">
                <a:solidFill>
                  <a:srgbClr val="001D35"/>
                </a:solidFill>
                <a:effectLst/>
              </a:rPr>
              <a:t>It has </a:t>
            </a:r>
            <a:r>
              <a:rPr lang="en-US" sz="1200" b="0" i="0">
                <a:effectLst/>
              </a:rPr>
              <a:t>resulted in a 46% average reduction in sugar in soft drinks in scope of the levy between 2015 and 2020.</a:t>
            </a:r>
          </a:p>
          <a:p>
            <a:pPr marL="171450" indent="-171450">
              <a:buFont typeface="Arial" panose="020B0604020202020204" pitchFamily="34" charset="0"/>
              <a:buChar char="•"/>
            </a:pPr>
            <a:r>
              <a:rPr lang="en-US" sz="1200">
                <a:hlinkClick r:id="rId14"/>
              </a:rPr>
              <a:t>HFSS advertising restriction </a:t>
            </a:r>
            <a:r>
              <a:rPr lang="en-US" sz="1200"/>
              <a:t>on HFSS products online or on TV before 9pm.</a:t>
            </a:r>
            <a:r>
              <a:rPr lang="en-US" sz="1200">
                <a:hlinkClick r:id="rId15"/>
              </a:rPr>
              <a:t> NICE guidelines </a:t>
            </a:r>
            <a:r>
              <a:rPr lang="en-US" sz="1200"/>
              <a:t> Recommendations for overweight and obesity management. See slide 81 for more detail.</a:t>
            </a:r>
          </a:p>
          <a:p>
            <a:pPr marL="171450" indent="-171450">
              <a:buFont typeface="Arial" panose="020B0604020202020204" pitchFamily="34" charset="0"/>
              <a:buChar char="•"/>
            </a:pPr>
            <a:r>
              <a:rPr lang="en-US" sz="1200">
                <a:hlinkClick r:id="rId16"/>
              </a:rPr>
              <a:t>Major conditions strategy </a:t>
            </a:r>
            <a:r>
              <a:rPr lang="en-US" sz="1200"/>
              <a:t>(2023) A blueprint for improving outcomes over the next 5 years, identifies promoting a healthy weight as a key driver of major conditions. </a:t>
            </a:r>
          </a:p>
          <a:p>
            <a:r>
              <a:rPr lang="en-US" sz="1200"/>
              <a:t> </a:t>
            </a:r>
          </a:p>
          <a:p>
            <a:endParaRPr lang="en-GB"/>
          </a:p>
        </p:txBody>
      </p:sp>
      <p:sp>
        <p:nvSpPr>
          <p:cNvPr id="7" name="Text Placeholder 1">
            <a:extLst>
              <a:ext uri="{FF2B5EF4-FFF2-40B4-BE49-F238E27FC236}">
                <a16:creationId xmlns:a16="http://schemas.microsoft.com/office/drawing/2014/main" id="{6B1A4FD5-0C4E-97DB-4BB5-49461C1154ED}"/>
              </a:ext>
            </a:extLst>
          </p:cNvPr>
          <p:cNvSpPr txBox="1">
            <a:spLocks/>
          </p:cNvSpPr>
          <p:nvPr/>
        </p:nvSpPr>
        <p:spPr>
          <a:xfrm>
            <a:off x="0" y="0"/>
            <a:ext cx="12192000" cy="550862"/>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a:lstStyle>
          <a:p>
            <a:pPr marL="89535">
              <a:spcBef>
                <a:spcPts val="1000"/>
              </a:spcBef>
              <a:buClr>
                <a:schemeClr val="accent1"/>
              </a:buClr>
              <a:defRPr/>
            </a:pPr>
            <a:r>
              <a:rPr lang="en-GB" sz="2000">
                <a:solidFill>
                  <a:schemeClr val="bg1"/>
                </a:solidFill>
                <a:ea typeface="+mn-ea"/>
                <a:cs typeface="+mn-cs"/>
              </a:rPr>
              <a:t>Aligning with local and national policies</a:t>
            </a:r>
            <a:endParaRPr lang="en-US">
              <a:ea typeface="+mn-ea"/>
              <a:cs typeface="+mn-cs"/>
            </a:endParaRPr>
          </a:p>
        </p:txBody>
      </p:sp>
    </p:spTree>
    <p:extLst>
      <p:ext uri="{BB962C8B-B14F-4D97-AF65-F5344CB8AC3E}">
        <p14:creationId xmlns:p14="http://schemas.microsoft.com/office/powerpoint/2010/main" val="17821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74F85-14B8-1737-F1CC-EACFAF6220F5}"/>
              </a:ext>
            </a:extLst>
          </p:cNvPr>
          <p:cNvSpPr>
            <a:spLocks noGrp="1"/>
          </p:cNvSpPr>
          <p:nvPr>
            <p:ph type="title" idx="4294967295"/>
          </p:nvPr>
        </p:nvSpPr>
        <p:spPr>
          <a:xfrm>
            <a:off x="0" y="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What is healthy weight?</a:t>
            </a:r>
          </a:p>
        </p:txBody>
      </p:sp>
      <p:sp>
        <p:nvSpPr>
          <p:cNvPr id="17" name="TextBox 16">
            <a:extLst>
              <a:ext uri="{FF2B5EF4-FFF2-40B4-BE49-F238E27FC236}">
                <a16:creationId xmlns:a16="http://schemas.microsoft.com/office/drawing/2014/main" id="{230DE5C3-4F7F-85D9-2F6E-F490D1CF9D1A}"/>
              </a:ext>
            </a:extLst>
          </p:cNvPr>
          <p:cNvSpPr txBox="1"/>
          <p:nvPr/>
        </p:nvSpPr>
        <p:spPr>
          <a:xfrm>
            <a:off x="0" y="360000"/>
            <a:ext cx="12192000" cy="462712"/>
          </a:xfrm>
          <a:prstGeom prst="rect">
            <a:avLst/>
          </a:prstGeom>
          <a:solidFill>
            <a:schemeClr val="accent1">
              <a:lumMod val="20000"/>
              <a:lumOff val="80000"/>
            </a:schemeClr>
          </a:solidFill>
        </p:spPr>
        <p:txBody>
          <a:bodyPr wrap="square" lIns="108000" tIns="36000" rIns="0" bIns="0" rtlCol="0">
            <a:noAutofit/>
          </a:bodyPr>
          <a:lstStyle/>
          <a:p>
            <a:r>
              <a:rPr lang="en-GB" sz="1200">
                <a:effectLst/>
                <a:ea typeface="Calibri" panose="020F0502020204030204" pitchFamily="34" charset="0"/>
                <a:cs typeface="Times New Roman" panose="02020603050405020304" pitchFamily="18" charset="0"/>
              </a:rPr>
              <a:t>The World Health Organisation (WHO) defines overweight as a condition of excessive fat deposits; and obesity as a chronic and complex disease defined by excessive fat deposits that can impair health</a:t>
            </a:r>
            <a:r>
              <a:rPr lang="en-GB" sz="1200">
                <a:ea typeface="Calibri" panose="020F0502020204030204" pitchFamily="34" charset="0"/>
                <a:cs typeface="Times New Roman" panose="02020603050405020304" pitchFamily="18" charset="0"/>
              </a:rPr>
              <a:t> </a:t>
            </a:r>
            <a:r>
              <a:rPr lang="en-GB" sz="1200">
                <a:effectLst/>
                <a:ea typeface="Calibri" panose="020F0502020204030204" pitchFamily="34" charset="0"/>
                <a:cs typeface="Arial" panose="020B0604020202020204" pitchFamily="34" charset="0"/>
              </a:rPr>
              <a:t>(WHO, 2024).</a:t>
            </a:r>
          </a:p>
        </p:txBody>
      </p:sp>
      <p:sp>
        <p:nvSpPr>
          <p:cNvPr id="18" name="Text Placeholder 1">
            <a:extLst>
              <a:ext uri="{FF2B5EF4-FFF2-40B4-BE49-F238E27FC236}">
                <a16:creationId xmlns:a16="http://schemas.microsoft.com/office/drawing/2014/main" id="{6D25E102-BBEE-FD72-C5AB-271BD88339E9}"/>
              </a:ext>
            </a:extLst>
          </p:cNvPr>
          <p:cNvSpPr txBox="1">
            <a:spLocks/>
          </p:cNvSpPr>
          <p:nvPr/>
        </p:nvSpPr>
        <p:spPr>
          <a:xfrm>
            <a:off x="0" y="822712"/>
            <a:ext cx="12192000"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ea typeface="Calibri" panose="020F0502020204030204" pitchFamily="34" charset="0"/>
                <a:cs typeface="Arial" panose="020B0604020202020204" pitchFamily="34" charset="0"/>
              </a:rPr>
              <a:t>Measuring excess weight</a:t>
            </a:r>
            <a:endParaRPr lang="en-GB" sz="2000">
              <a:effectLst/>
              <a:ea typeface="Calibri" panose="020F050202020403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674F0262-A2C5-841F-1621-88776AAF8C97}"/>
              </a:ext>
            </a:extLst>
          </p:cNvPr>
          <p:cNvSpPr>
            <a:spLocks noGrp="1"/>
          </p:cNvSpPr>
          <p:nvPr>
            <p:ph type="body" sz="quarter" idx="27"/>
          </p:nvPr>
        </p:nvSpPr>
        <p:spPr>
          <a:xfrm>
            <a:off x="53980" y="1233979"/>
            <a:ext cx="12095682" cy="1316063"/>
          </a:xfrm>
        </p:spPr>
        <p:txBody>
          <a:bodyPr/>
          <a:lstStyle/>
          <a:p>
            <a:pPr marL="0" indent="0">
              <a:buNone/>
            </a:pPr>
            <a:r>
              <a:rPr lang="en-US" sz="1200">
                <a:ea typeface="Calibri" panose="020F0502020204030204" pitchFamily="34" charset="0"/>
                <a:cs typeface="Arial" panose="020B0604020202020204" pitchFamily="34" charset="0"/>
              </a:rPr>
              <a:t>Body mass index (BMI)</a:t>
            </a:r>
            <a:r>
              <a:rPr lang="en-GB" sz="1200">
                <a:ea typeface="Calibri" panose="020F0502020204030204" pitchFamily="34" charset="0"/>
                <a:cs typeface="Arial" panose="020B0604020202020204" pitchFamily="34" charset="0"/>
              </a:rPr>
              <a:t> </a:t>
            </a:r>
            <a:r>
              <a:rPr lang="en-US" sz="1200">
                <a:ea typeface="Calibri" panose="020F0502020204030204" pitchFamily="34" charset="0"/>
                <a:cs typeface="Arial" panose="020B0604020202020204" pitchFamily="34" charset="0"/>
              </a:rPr>
              <a:t>estimates body size and body fat percentage based on a person's weight and height.</a:t>
            </a:r>
          </a:p>
          <a:p>
            <a:pPr marL="0" indent="0">
              <a:buNone/>
            </a:pPr>
            <a:r>
              <a:rPr lang="en-US" sz="1200">
                <a:effectLst/>
                <a:ea typeface="Calibri" panose="020F0502020204030204" pitchFamily="34" charset="0"/>
                <a:cs typeface="Arial" panose="020B0604020202020204" pitchFamily="34" charset="0"/>
              </a:rPr>
              <a:t>The limitations of BMI include: not accounting for muscle mass and overall body composition; BMI </a:t>
            </a:r>
            <a:r>
              <a:rPr lang="en-US" sz="1200">
                <a:ea typeface="Calibri" panose="020F0502020204030204" pitchFamily="34" charset="0"/>
                <a:cs typeface="Arial" panose="020B0604020202020204" pitchFamily="34" charset="0"/>
              </a:rPr>
              <a:t>also </a:t>
            </a:r>
            <a:r>
              <a:rPr lang="en-US" sz="1200">
                <a:effectLst/>
                <a:ea typeface="Calibri" panose="020F0502020204030204" pitchFamily="34" charset="0"/>
                <a:cs typeface="Arial" panose="020B0604020202020204" pitchFamily="34" charset="0"/>
              </a:rPr>
              <a:t>tends to overestimate adiposity in South Asian populations and underestimate adiposity in Black populations (Hudda et al, 2017). Despite these limitations, BMI remains the most </a:t>
            </a:r>
            <a:r>
              <a:rPr lang="en-US" sz="1200" err="1">
                <a:effectLst/>
                <a:ea typeface="Calibri" panose="020F0502020204030204" pitchFamily="34" charset="0"/>
                <a:cs typeface="Arial" panose="020B0604020202020204" pitchFamily="34" charset="0"/>
              </a:rPr>
              <a:t>standardised</a:t>
            </a:r>
            <a:r>
              <a:rPr lang="en-US" sz="1200">
                <a:effectLst/>
                <a:ea typeface="Calibri" panose="020F0502020204030204" pitchFamily="34" charset="0"/>
                <a:cs typeface="Arial" panose="020B0604020202020204" pitchFamily="34" charset="0"/>
              </a:rPr>
              <a:t> and easily scalable form of measurement. I</a:t>
            </a:r>
            <a:r>
              <a:rPr lang="en-US" sz="1200">
                <a:ea typeface="Calibri" panose="020F0502020204030204" pitchFamily="34" charset="0"/>
                <a:cs typeface="Arial" panose="020B0604020202020204" pitchFamily="34" charset="0"/>
              </a:rPr>
              <a:t>t is used in national measurement </a:t>
            </a:r>
            <a:r>
              <a:rPr lang="en-US" sz="1200" err="1">
                <a:ea typeface="Calibri" panose="020F0502020204030204" pitchFamily="34" charset="0"/>
                <a:cs typeface="Arial" panose="020B0604020202020204" pitchFamily="34" charset="0"/>
              </a:rPr>
              <a:t>programmes</a:t>
            </a:r>
            <a:r>
              <a:rPr lang="en-US" sz="1200">
                <a:ea typeface="Calibri" panose="020F0502020204030204" pitchFamily="34" charset="0"/>
                <a:cs typeface="Arial" panose="020B0604020202020204" pitchFamily="34" charset="0"/>
              </a:rPr>
              <a:t>.</a:t>
            </a:r>
            <a:endParaRPr lang="en-US" sz="1200">
              <a:effectLst/>
              <a:ea typeface="Calibri" panose="020F0502020204030204" pitchFamily="34" charset="0"/>
              <a:cs typeface="Arial" panose="020B0604020202020204" pitchFamily="34" charset="0"/>
            </a:endParaRPr>
          </a:p>
          <a:p>
            <a:pPr marL="0" indent="0">
              <a:buNone/>
            </a:pPr>
            <a:r>
              <a:rPr lang="en-US" sz="1200">
                <a:ea typeface="Calibri" panose="020F0502020204030204" pitchFamily="34" charset="0"/>
                <a:cs typeface="Arial" panose="020B0604020202020204" pitchFamily="34" charset="0"/>
              </a:rPr>
              <a:t>A 2025 Lancet commission provided new recommendations for clinically defining and measuring obesity in individuals. They recommend only using BMI as a surrogate measure for population health risk. Clinical diagnoses should be confirmed using a direct measure of body fat or anthropometric criterion such as waist circumference or waist-to-hip ratio.</a:t>
            </a:r>
          </a:p>
        </p:txBody>
      </p:sp>
      <p:sp>
        <p:nvSpPr>
          <p:cNvPr id="3" name="Text Placeholder 2">
            <a:extLst>
              <a:ext uri="{FF2B5EF4-FFF2-40B4-BE49-F238E27FC236}">
                <a16:creationId xmlns:a16="http://schemas.microsoft.com/office/drawing/2014/main" id="{91E8B98A-0A65-EA27-EF18-DCD802E17E05}"/>
              </a:ext>
            </a:extLst>
          </p:cNvPr>
          <p:cNvSpPr>
            <a:spLocks noGrp="1"/>
          </p:cNvSpPr>
          <p:nvPr>
            <p:ph type="body" sz="quarter" idx="18"/>
          </p:nvPr>
        </p:nvSpPr>
        <p:spPr>
          <a:xfrm>
            <a:off x="9600" y="2624499"/>
            <a:ext cx="6086400" cy="360000"/>
          </a:xfrm>
        </p:spPr>
        <p:txBody>
          <a:bodyPr/>
          <a:lstStyle/>
          <a:p>
            <a:r>
              <a:rPr lang="en-US" sz="2000"/>
              <a:t>Adult BMI classification</a:t>
            </a:r>
          </a:p>
        </p:txBody>
      </p:sp>
      <p:graphicFrame>
        <p:nvGraphicFramePr>
          <p:cNvPr id="10" name="Table 9">
            <a:extLst>
              <a:ext uri="{FF2B5EF4-FFF2-40B4-BE49-F238E27FC236}">
                <a16:creationId xmlns:a16="http://schemas.microsoft.com/office/drawing/2014/main" id="{8EA30926-ACDE-965F-8A4C-634D0A7965C4}"/>
              </a:ext>
            </a:extLst>
          </p:cNvPr>
          <p:cNvGraphicFramePr>
            <a:graphicFrameLocks noGrp="1"/>
          </p:cNvGraphicFramePr>
          <p:nvPr>
            <p:extLst>
              <p:ext uri="{D42A27DB-BD31-4B8C-83A1-F6EECF244321}">
                <p14:modId xmlns:p14="http://schemas.microsoft.com/office/powerpoint/2010/main" val="2250536106"/>
              </p:ext>
            </p:extLst>
          </p:nvPr>
        </p:nvGraphicFramePr>
        <p:xfrm>
          <a:off x="133607" y="3058956"/>
          <a:ext cx="5813316" cy="1844346"/>
        </p:xfrm>
        <a:graphic>
          <a:graphicData uri="http://schemas.openxmlformats.org/drawingml/2006/table">
            <a:tbl>
              <a:tblPr firstRow="1" bandRow="1">
                <a:tableStyleId>{5C22544A-7EE6-4342-B048-85BDC9FD1C3A}</a:tableStyleId>
              </a:tblPr>
              <a:tblGrid>
                <a:gridCol w="2906658">
                  <a:extLst>
                    <a:ext uri="{9D8B030D-6E8A-4147-A177-3AD203B41FA5}">
                      <a16:colId xmlns:a16="http://schemas.microsoft.com/office/drawing/2014/main" val="885842612"/>
                    </a:ext>
                  </a:extLst>
                </a:gridCol>
                <a:gridCol w="2906658">
                  <a:extLst>
                    <a:ext uri="{9D8B030D-6E8A-4147-A177-3AD203B41FA5}">
                      <a16:colId xmlns:a16="http://schemas.microsoft.com/office/drawing/2014/main" val="4244373967"/>
                    </a:ext>
                  </a:extLst>
                </a:gridCol>
              </a:tblGrid>
              <a:tr h="307391">
                <a:tc>
                  <a:txBody>
                    <a:bodyPr/>
                    <a:lstStyle/>
                    <a:p>
                      <a:r>
                        <a:rPr lang="en-GB" sz="1200"/>
                        <a:t>Adults: BMI Range </a:t>
                      </a:r>
                    </a:p>
                  </a:txBody>
                  <a:tcPr/>
                </a:tc>
                <a:tc>
                  <a:txBody>
                    <a:bodyPr/>
                    <a:lstStyle/>
                    <a:p>
                      <a:r>
                        <a:rPr lang="en-GB" sz="1200"/>
                        <a:t>BMI Category</a:t>
                      </a:r>
                    </a:p>
                  </a:txBody>
                  <a:tcPr/>
                </a:tc>
                <a:extLst>
                  <a:ext uri="{0D108BD9-81ED-4DB2-BD59-A6C34878D82A}">
                    <a16:rowId xmlns:a16="http://schemas.microsoft.com/office/drawing/2014/main" val="1736796079"/>
                  </a:ext>
                </a:extLst>
              </a:tr>
              <a:tr h="307391">
                <a:tc>
                  <a:txBody>
                    <a:bodyPr/>
                    <a:lstStyle/>
                    <a:p>
                      <a:r>
                        <a:rPr lang="en-GB" sz="1200"/>
                        <a:t>Less than 18.5kg/m</a:t>
                      </a:r>
                      <a:r>
                        <a:rPr lang="en-GB" sz="1200" baseline="30000"/>
                        <a:t>2</a:t>
                      </a:r>
                    </a:p>
                  </a:txBody>
                  <a:tcPr/>
                </a:tc>
                <a:tc>
                  <a:txBody>
                    <a:bodyPr/>
                    <a:lstStyle/>
                    <a:p>
                      <a:r>
                        <a:rPr lang="en-GB" sz="1200"/>
                        <a:t>Underweight</a:t>
                      </a:r>
                    </a:p>
                  </a:txBody>
                  <a:tcPr/>
                </a:tc>
                <a:extLst>
                  <a:ext uri="{0D108BD9-81ED-4DB2-BD59-A6C34878D82A}">
                    <a16:rowId xmlns:a16="http://schemas.microsoft.com/office/drawing/2014/main" val="3549677828"/>
                  </a:ext>
                </a:extLst>
              </a:tr>
              <a:tr h="307391">
                <a:tc>
                  <a:txBody>
                    <a:bodyPr/>
                    <a:lstStyle/>
                    <a:p>
                      <a:r>
                        <a:rPr lang="en-GB" sz="1200"/>
                        <a:t>18.5 to &lt;25kg/m</a:t>
                      </a:r>
                      <a:r>
                        <a:rPr lang="en-GB" sz="1200" baseline="30000"/>
                        <a:t>2</a:t>
                      </a:r>
                      <a:endParaRPr lang="en-GB" sz="1200"/>
                    </a:p>
                  </a:txBody>
                  <a:tcPr/>
                </a:tc>
                <a:tc>
                  <a:txBody>
                    <a:bodyPr/>
                    <a:lstStyle/>
                    <a:p>
                      <a:r>
                        <a:rPr lang="en-GB" sz="1200"/>
                        <a:t>Healthy weight</a:t>
                      </a:r>
                    </a:p>
                  </a:txBody>
                  <a:tcPr/>
                </a:tc>
                <a:extLst>
                  <a:ext uri="{0D108BD9-81ED-4DB2-BD59-A6C34878D82A}">
                    <a16:rowId xmlns:a16="http://schemas.microsoft.com/office/drawing/2014/main" val="620998081"/>
                  </a:ext>
                </a:extLst>
              </a:tr>
              <a:tr h="307391">
                <a:tc>
                  <a:txBody>
                    <a:bodyPr/>
                    <a:lstStyle/>
                    <a:p>
                      <a:r>
                        <a:rPr lang="en-GB" sz="1200"/>
                        <a:t>25 to &lt;30kg/m</a:t>
                      </a:r>
                      <a:r>
                        <a:rPr lang="en-GB" sz="1200" baseline="30000"/>
                        <a:t>2</a:t>
                      </a:r>
                      <a:endParaRPr lang="en-GB" sz="1200"/>
                    </a:p>
                  </a:txBody>
                  <a:tcPr/>
                </a:tc>
                <a:tc>
                  <a:txBody>
                    <a:bodyPr/>
                    <a:lstStyle/>
                    <a:p>
                      <a:r>
                        <a:rPr lang="en-GB" sz="1200"/>
                        <a:t>Overweight</a:t>
                      </a:r>
                    </a:p>
                  </a:txBody>
                  <a:tcPr/>
                </a:tc>
                <a:extLst>
                  <a:ext uri="{0D108BD9-81ED-4DB2-BD59-A6C34878D82A}">
                    <a16:rowId xmlns:a16="http://schemas.microsoft.com/office/drawing/2014/main" val="2427385994"/>
                  </a:ext>
                </a:extLst>
              </a:tr>
              <a:tr h="307391">
                <a:tc>
                  <a:txBody>
                    <a:bodyPr/>
                    <a:lstStyle/>
                    <a:p>
                      <a:r>
                        <a:rPr lang="en-GB" sz="1200"/>
                        <a:t>30kg/m</a:t>
                      </a:r>
                      <a:r>
                        <a:rPr lang="en-GB" sz="1200" baseline="30000"/>
                        <a:t>2 </a:t>
                      </a:r>
                      <a:r>
                        <a:rPr lang="en-GB" sz="1200"/>
                        <a:t>or more</a:t>
                      </a:r>
                    </a:p>
                  </a:txBody>
                  <a:tcPr/>
                </a:tc>
                <a:tc>
                  <a:txBody>
                    <a:bodyPr/>
                    <a:lstStyle/>
                    <a:p>
                      <a:r>
                        <a:rPr lang="en-GB" sz="1200"/>
                        <a:t>Obesity</a:t>
                      </a:r>
                    </a:p>
                  </a:txBody>
                  <a:tcPr/>
                </a:tc>
                <a:extLst>
                  <a:ext uri="{0D108BD9-81ED-4DB2-BD59-A6C34878D82A}">
                    <a16:rowId xmlns:a16="http://schemas.microsoft.com/office/drawing/2014/main" val="1188842813"/>
                  </a:ext>
                </a:extLst>
              </a:tr>
              <a:tr h="307391">
                <a:tc>
                  <a:txBody>
                    <a:bodyPr/>
                    <a:lstStyle/>
                    <a:p>
                      <a:r>
                        <a:rPr lang="en-GB" sz="1200"/>
                        <a:t>40kg/m</a:t>
                      </a:r>
                      <a:r>
                        <a:rPr lang="en-GB" sz="1200" baseline="30000"/>
                        <a:t>2</a:t>
                      </a:r>
                      <a:r>
                        <a:rPr lang="en-GB" sz="1200"/>
                        <a:t> or more</a:t>
                      </a:r>
                    </a:p>
                  </a:txBody>
                  <a:tcPr/>
                </a:tc>
                <a:tc>
                  <a:txBody>
                    <a:bodyPr/>
                    <a:lstStyle/>
                    <a:p>
                      <a:r>
                        <a:rPr lang="en-GB" sz="1200"/>
                        <a:t>Severe obesity</a:t>
                      </a:r>
                    </a:p>
                  </a:txBody>
                  <a:tcPr/>
                </a:tc>
                <a:extLst>
                  <a:ext uri="{0D108BD9-81ED-4DB2-BD59-A6C34878D82A}">
                    <a16:rowId xmlns:a16="http://schemas.microsoft.com/office/drawing/2014/main" val="2635912153"/>
                  </a:ext>
                </a:extLst>
              </a:tr>
            </a:tbl>
          </a:graphicData>
        </a:graphic>
      </p:graphicFrame>
      <p:sp>
        <p:nvSpPr>
          <p:cNvPr id="11" name="TextBox 10">
            <a:extLst>
              <a:ext uri="{FF2B5EF4-FFF2-40B4-BE49-F238E27FC236}">
                <a16:creationId xmlns:a16="http://schemas.microsoft.com/office/drawing/2014/main" id="{DE855E82-E77D-11B3-D2F2-A9B5E7DE9AFD}"/>
              </a:ext>
            </a:extLst>
          </p:cNvPr>
          <p:cNvSpPr txBox="1"/>
          <p:nvPr/>
        </p:nvSpPr>
        <p:spPr>
          <a:xfrm>
            <a:off x="133607" y="5063469"/>
            <a:ext cx="5813315" cy="775121"/>
          </a:xfrm>
          <a:prstGeom prst="rect">
            <a:avLst/>
          </a:prstGeom>
          <a:solidFill>
            <a:schemeClr val="bg2"/>
          </a:solidFill>
        </p:spPr>
        <p:txBody>
          <a:bodyPr wrap="square" lIns="0" tIns="0" rIns="0" bIns="0" rtlCol="0">
            <a:noAutofit/>
          </a:bodyPr>
          <a:lstStyle/>
          <a:p>
            <a:pPr marL="0" indent="0" algn="l">
              <a:lnSpc>
                <a:spcPct val="100000"/>
              </a:lnSpc>
              <a:buNone/>
            </a:pPr>
            <a:r>
              <a:rPr lang="en-GB" sz="1200" b="1">
                <a:cs typeface="Arial"/>
              </a:rPr>
              <a:t>Note: </a:t>
            </a:r>
            <a:r>
              <a:rPr lang="en-US" sz="1200"/>
              <a:t>People of south Asian, Chinese, other Asian, Middle Eastern, Black African or African–Caribbean ethnicity are recommended to use lower BMI thresholds, as their cardiometabolic risk occurs at a lower BMI: Overweight: BMI 23 kg/m2 to 27.4 kg/m2 , Obesity: BMI 27.5 kg/m2 or above. </a:t>
            </a:r>
            <a:endParaRPr lang="en-GB" sz="1200" b="1">
              <a:cs typeface="Arial"/>
            </a:endParaRPr>
          </a:p>
        </p:txBody>
      </p:sp>
      <p:sp>
        <p:nvSpPr>
          <p:cNvPr id="4" name="Text Placeholder 3">
            <a:extLst>
              <a:ext uri="{FF2B5EF4-FFF2-40B4-BE49-F238E27FC236}">
                <a16:creationId xmlns:a16="http://schemas.microsoft.com/office/drawing/2014/main" id="{A37E2E5D-14F1-F571-992E-EDEC9202BB8A}"/>
              </a:ext>
            </a:extLst>
          </p:cNvPr>
          <p:cNvSpPr>
            <a:spLocks noGrp="1"/>
          </p:cNvSpPr>
          <p:nvPr>
            <p:ph type="body" sz="quarter" idx="19"/>
          </p:nvPr>
        </p:nvSpPr>
        <p:spPr>
          <a:xfrm>
            <a:off x="6105600" y="2624499"/>
            <a:ext cx="6086400" cy="360000"/>
          </a:xfrm>
        </p:spPr>
        <p:txBody>
          <a:bodyPr/>
          <a:lstStyle/>
          <a:p>
            <a:r>
              <a:rPr kumimoji="0" lang="en-GB" sz="2000" b="0" i="0" u="none" strike="noStrike" kern="1200" cap="none" spc="0" normalizeH="0" baseline="0" noProof="0">
                <a:ln>
                  <a:noFill/>
                </a:ln>
                <a:solidFill>
                  <a:schemeClr val="bg1"/>
                </a:solidFill>
                <a:effectLst/>
                <a:uLnTx/>
                <a:uFillTx/>
                <a:latin typeface="+mj-lt"/>
                <a:ea typeface="+mn-ea"/>
                <a:cs typeface="+mn-cs"/>
              </a:rPr>
              <a:t>Child BMI classification and monitoring</a:t>
            </a:r>
            <a:endParaRPr lang="en-GB"/>
          </a:p>
        </p:txBody>
      </p:sp>
      <p:sp>
        <p:nvSpPr>
          <p:cNvPr id="9" name="Text Placeholder 8">
            <a:extLst>
              <a:ext uri="{FF2B5EF4-FFF2-40B4-BE49-F238E27FC236}">
                <a16:creationId xmlns:a16="http://schemas.microsoft.com/office/drawing/2014/main" id="{0DFCB259-E4C0-FEBB-3053-15B1E17BE5B0}"/>
              </a:ext>
            </a:extLst>
          </p:cNvPr>
          <p:cNvSpPr>
            <a:spLocks noGrp="1"/>
          </p:cNvSpPr>
          <p:nvPr>
            <p:ph type="body" sz="quarter" idx="32"/>
          </p:nvPr>
        </p:nvSpPr>
        <p:spPr>
          <a:xfrm>
            <a:off x="6147938" y="3035766"/>
            <a:ext cx="6001724" cy="2455596"/>
          </a:xfrm>
        </p:spPr>
        <p:txBody>
          <a:bodyPr>
            <a:normAutofit/>
          </a:bodyPr>
          <a:lstStyle/>
          <a:p>
            <a:r>
              <a:rPr lang="en-US" sz="1200" b="0" i="0">
                <a:solidFill>
                  <a:srgbClr val="0E0E0E"/>
                </a:solidFill>
                <a:effectLst/>
                <a:latin typeface="+mj-lt"/>
              </a:rPr>
              <a:t>Children and young people’s BMI is calculated differently. </a:t>
            </a:r>
            <a:r>
              <a:rPr lang="en-GB" sz="1200">
                <a:solidFill>
                  <a:srgbClr val="000000"/>
                </a:solidFill>
                <a:latin typeface="+mj-lt"/>
                <a:cs typeface="Arial"/>
              </a:rPr>
              <a:t>For population monitoring purposes, a child’s BMI is classed as overweight or obese where it is on or above the 85th centile or 95th centile, respectively, based on the British 1990 (UK90) growth reference data. </a:t>
            </a:r>
          </a:p>
          <a:p>
            <a:r>
              <a:rPr lang="en-GB" sz="1200">
                <a:solidFill>
                  <a:srgbClr val="000000"/>
                </a:solidFill>
                <a:latin typeface="+mj-lt"/>
                <a:cs typeface="Arial"/>
              </a:rPr>
              <a:t>The population monitoring cut offs for overweight and obesity are lower than the clinical cut offs (91st and 98th centiles for overweight and obesity) used to assess individual children; this is to capture children who are at high risk of moving into the clinical overweight or clinical obesity categories. </a:t>
            </a:r>
          </a:p>
          <a:p>
            <a:endParaRPr lang="en-GB" sz="1800">
              <a:latin typeface="+mj-lt"/>
            </a:endParaRPr>
          </a:p>
          <a:p>
            <a:endParaRPr lang="en-GB" sz="1800"/>
          </a:p>
          <a:p>
            <a:endParaRPr lang="en-GB" sz="1200"/>
          </a:p>
          <a:p>
            <a:endParaRPr lang="en-GB"/>
          </a:p>
        </p:txBody>
      </p:sp>
      <p:pic>
        <p:nvPicPr>
          <p:cNvPr id="12" name="Picture 11" descr="Figure showing the BMI cut off points for overweight and obesity classification for children">
            <a:extLst>
              <a:ext uri="{FF2B5EF4-FFF2-40B4-BE49-F238E27FC236}">
                <a16:creationId xmlns:a16="http://schemas.microsoft.com/office/drawing/2014/main" id="{69212333-44E2-6EE0-2358-677A0392F3C5}"/>
              </a:ext>
            </a:extLst>
          </p:cNvPr>
          <p:cNvPicPr>
            <a:picLocks noChangeAspect="1"/>
          </p:cNvPicPr>
          <p:nvPr/>
        </p:nvPicPr>
        <p:blipFill rotWithShape="1">
          <a:blip r:embed="rId3"/>
          <a:srcRect t="20348"/>
          <a:stretch/>
        </p:blipFill>
        <p:spPr>
          <a:xfrm>
            <a:off x="6791738" y="4542643"/>
            <a:ext cx="4925529" cy="1412709"/>
          </a:xfrm>
          <a:prstGeom prst="rect">
            <a:avLst/>
          </a:prstGeom>
        </p:spPr>
      </p:pic>
      <p:sp>
        <p:nvSpPr>
          <p:cNvPr id="16" name="TextBox 15">
            <a:extLst>
              <a:ext uri="{FF2B5EF4-FFF2-40B4-BE49-F238E27FC236}">
                <a16:creationId xmlns:a16="http://schemas.microsoft.com/office/drawing/2014/main" id="{1F72DDF4-3CA0-7380-7424-2CE09BAF8AF2}"/>
              </a:ext>
            </a:extLst>
          </p:cNvPr>
          <p:cNvSpPr txBox="1"/>
          <p:nvPr/>
        </p:nvSpPr>
        <p:spPr>
          <a:xfrm>
            <a:off x="53980" y="5955352"/>
            <a:ext cx="10294352" cy="847120"/>
          </a:xfrm>
          <a:prstGeom prst="rect">
            <a:avLst/>
          </a:prstGeom>
          <a:noFill/>
        </p:spPr>
        <p:txBody>
          <a:bodyPr wrap="square" lIns="0" tIns="0" rIns="0" bIns="0" rtlCol="0">
            <a:noAutofit/>
          </a:bodyPr>
          <a:lstStyle/>
          <a:p>
            <a:r>
              <a:rPr lang="en-GB" sz="1100" b="1">
                <a:solidFill>
                  <a:schemeClr val="bg1"/>
                </a:solidFill>
              </a:rPr>
              <a:t>Sources: </a:t>
            </a:r>
            <a:r>
              <a:rPr lang="en-GB" sz="1100">
                <a:solidFill>
                  <a:schemeClr val="bg1"/>
                </a:solidFill>
              </a:rPr>
              <a:t>WHO (2024) </a:t>
            </a:r>
            <a:r>
              <a:rPr lang="en-GB" sz="1100">
                <a:solidFill>
                  <a:schemeClr val="bg1"/>
                </a:solidFill>
                <a:hlinkClick r:id="rId4">
                  <a:extLst>
                    <a:ext uri="{A12FA001-AC4F-418D-AE19-62706E023703}">
                      <ahyp:hlinkClr xmlns:ahyp="http://schemas.microsoft.com/office/drawing/2018/hyperlinkcolor" val="tx"/>
                    </a:ext>
                  </a:extLst>
                </a:hlinkClick>
              </a:rPr>
              <a:t>Obesity and Overweight Factsheet</a:t>
            </a:r>
            <a:endParaRPr lang="en-GB" sz="1100">
              <a:solidFill>
                <a:schemeClr val="bg1"/>
              </a:solidFill>
            </a:endParaRPr>
          </a:p>
          <a:p>
            <a:r>
              <a:rPr lang="en-GB" sz="1100">
                <a:solidFill>
                  <a:schemeClr val="bg1"/>
                </a:solidFill>
              </a:rPr>
              <a:t>NICE (2025) Overweight and Obesity </a:t>
            </a:r>
            <a:r>
              <a:rPr lang="en-GB" sz="1100">
                <a:solidFill>
                  <a:schemeClr val="bg1"/>
                </a:solidFill>
                <a:hlinkClick r:id="rId5">
                  <a:extLst>
                    <a:ext uri="{A12FA001-AC4F-418D-AE19-62706E023703}">
                      <ahyp:hlinkClr xmlns:ahyp="http://schemas.microsoft.com/office/drawing/2018/hyperlinkcolor" val="tx"/>
                    </a:ext>
                  </a:extLst>
                </a:hlinkClick>
              </a:rPr>
              <a:t>management</a:t>
            </a:r>
            <a:endParaRPr lang="en-GB" sz="1100">
              <a:solidFill>
                <a:schemeClr val="bg1"/>
              </a:solidFill>
            </a:endParaRPr>
          </a:p>
          <a:p>
            <a:r>
              <a:rPr lang="en-US" sz="1100">
                <a:solidFill>
                  <a:schemeClr val="bg1"/>
                </a:solidFill>
              </a:rPr>
              <a:t>Hudda, M. T., Nightingale, C. M., Donin, A. S., </a:t>
            </a:r>
            <a:r>
              <a:rPr lang="en-US" sz="1100" err="1">
                <a:solidFill>
                  <a:schemeClr val="bg1"/>
                </a:solidFill>
              </a:rPr>
              <a:t>Fewtrell</a:t>
            </a:r>
            <a:r>
              <a:rPr lang="en-US" sz="1100">
                <a:solidFill>
                  <a:schemeClr val="bg1"/>
                </a:solidFill>
              </a:rPr>
              <a:t>, M. S., Haroun, D., Lum, S., ... &amp; Whincup, P. H. (2017). Body mass index adjustments to increase the validity of body fatness assessment in UK Black African and South Asian children. International journal of obesity, 41(7), 1048-1055.</a:t>
            </a:r>
            <a:endParaRPr lang="en-GB" sz="1100">
              <a:solidFill>
                <a:schemeClr val="bg1"/>
              </a:solidFill>
            </a:endParaRPr>
          </a:p>
          <a:p>
            <a:r>
              <a:rPr lang="en-GB" sz="1100">
                <a:solidFill>
                  <a:schemeClr val="bg1"/>
                </a:solidFill>
              </a:rPr>
              <a:t>Lancet Diabetes and Endocrinology Commission (2025) </a:t>
            </a:r>
            <a:r>
              <a:rPr lang="en-US" sz="1100">
                <a:solidFill>
                  <a:schemeClr val="bg1"/>
                </a:solidFill>
              </a:rPr>
              <a:t>Definition and diagnostic criteria of clinical obesity</a:t>
            </a:r>
          </a:p>
          <a:p>
            <a:r>
              <a:rPr lang="en-GB" sz="1100">
                <a:solidFill>
                  <a:schemeClr val="bg1"/>
                </a:solidFill>
              </a:rPr>
              <a:t>NCMP 2023/24</a:t>
            </a:r>
          </a:p>
          <a:p>
            <a:r>
              <a:rPr lang="en-GB" sz="1100">
                <a:solidFill>
                  <a:schemeClr val="bg1"/>
                </a:solidFill>
              </a:rPr>
              <a:t>Cole TJ, Freeman JV, Preece MA. Body mass index reference curves for the UK, 1990. Archives of Disease in Childhood 1995 73:25-29.</a:t>
            </a:r>
          </a:p>
          <a:p>
            <a:pPr algn="l"/>
            <a:r>
              <a:rPr lang="en-US" sz="1100"/>
              <a:t>        </a:t>
            </a:r>
            <a:endParaRPr lang="en-GB" sz="1100"/>
          </a:p>
          <a:p>
            <a:endParaRPr lang="en-GB" sz="1100">
              <a:solidFill>
                <a:schemeClr val="bg1"/>
              </a:solidFill>
            </a:endParaRPr>
          </a:p>
        </p:txBody>
      </p:sp>
    </p:spTree>
    <p:extLst>
      <p:ext uri="{BB962C8B-B14F-4D97-AF65-F5344CB8AC3E}">
        <p14:creationId xmlns:p14="http://schemas.microsoft.com/office/powerpoint/2010/main" val="52377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61AEFC-C894-2A43-D550-A603E4D14985}"/>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Causes of obesity</a:t>
            </a:r>
          </a:p>
        </p:txBody>
      </p:sp>
      <p:sp>
        <p:nvSpPr>
          <p:cNvPr id="6" name="Text Placeholder 5">
            <a:extLst>
              <a:ext uri="{FF2B5EF4-FFF2-40B4-BE49-F238E27FC236}">
                <a16:creationId xmlns:a16="http://schemas.microsoft.com/office/drawing/2014/main" id="{6CB87DF8-FF78-58B5-5C90-88D10C66955B}"/>
              </a:ext>
            </a:extLst>
          </p:cNvPr>
          <p:cNvSpPr>
            <a:spLocks noGrp="1"/>
          </p:cNvSpPr>
          <p:nvPr>
            <p:ph type="body" sz="quarter" idx="32"/>
          </p:nvPr>
        </p:nvSpPr>
        <p:spPr/>
        <p:txBody>
          <a:bodyPr>
            <a:normAutofit/>
          </a:bodyPr>
          <a:lstStyle/>
          <a:p>
            <a:r>
              <a:rPr lang="en-US" sz="1600"/>
              <a:t>The causes of excess weight are multifaceted and complex.</a:t>
            </a:r>
          </a:p>
          <a:p>
            <a:r>
              <a:rPr lang="en-US" sz="1600"/>
              <a:t>The biomedical model identifies the causes of excess weight as an energy imbalance where energy intake from food and drink exceeds expenditure through metabolism and exercise. </a:t>
            </a:r>
            <a:endParaRPr lang="en-US" sz="1600">
              <a:cs typeface="Arial"/>
            </a:endParaRPr>
          </a:p>
          <a:p>
            <a:r>
              <a:rPr lang="en-US" sz="1600"/>
              <a:t>However, there are several wider factors that contribute to an ‘obesogenic environment’ that make maintaining a healthy weight more difficult. The term ‘</a:t>
            </a:r>
            <a:r>
              <a:rPr lang="en-US" sz="1600" i="0">
                <a:effectLst/>
              </a:rPr>
              <a:t>Obesogenic environments’ refers to the influence of the surroundings, opportunities or conditions of life that play a role in promoting obesity </a:t>
            </a:r>
            <a:r>
              <a:rPr lang="en-US" sz="1600"/>
              <a:t>in individuals and populations. </a:t>
            </a:r>
            <a:endParaRPr lang="en-US" sz="1600" i="0">
              <a:effectLst/>
            </a:endParaRPr>
          </a:p>
          <a:p>
            <a:r>
              <a:rPr lang="en-US" sz="1600"/>
              <a:t>In the last few decades there have been major social changes in working hours, physical activity and abundance of fast food that have contributed to obesogenic environments and growing rates of overweight and obesity.</a:t>
            </a:r>
            <a:endParaRPr lang="en-US" sz="1600">
              <a:cs typeface="Arial"/>
            </a:endParaRPr>
          </a:p>
          <a:p>
            <a:r>
              <a:rPr lang="en-US" sz="1600"/>
              <a:t>In 2007 the UK government undertook a qualitative systems mapping exercise to explore systemic factors that underpin obesity. The figure on this slide shows an overview of their map of the obesity system.  Note that the map identifies several social, biological, psychological and economic drivers leading to the complexity of this system.</a:t>
            </a:r>
            <a:endParaRPr lang="en-US" sz="1600">
              <a:cs typeface="Arial" panose="020B0604020202020204"/>
            </a:endParaRPr>
          </a:p>
          <a:p>
            <a:pPr marL="0" indent="0">
              <a:buNone/>
            </a:pPr>
            <a:endParaRPr lang="en-US" sz="1600"/>
          </a:p>
          <a:p>
            <a:endParaRPr lang="en-US" sz="1600"/>
          </a:p>
          <a:p>
            <a:pPr marL="0" indent="0">
              <a:buNone/>
            </a:pPr>
            <a:endParaRPr lang="en-US" sz="1600"/>
          </a:p>
          <a:p>
            <a:endParaRPr lang="en-GB" sz="1600"/>
          </a:p>
        </p:txBody>
      </p:sp>
      <p:pic>
        <p:nvPicPr>
          <p:cNvPr id="4" name="Picture 3" descr="Figure showing the Obesity System Map, highlighting societal influences, individual psychology, individual activity, activity environment, biology, food consumption and food production as important determinants of obesity. ">
            <a:extLst>
              <a:ext uri="{FF2B5EF4-FFF2-40B4-BE49-F238E27FC236}">
                <a16:creationId xmlns:a16="http://schemas.microsoft.com/office/drawing/2014/main" id="{E41931F6-FB91-6929-C860-B5CED32499C5}"/>
              </a:ext>
            </a:extLst>
          </p:cNvPr>
          <p:cNvPicPr>
            <a:picLocks noChangeAspect="1"/>
          </p:cNvPicPr>
          <p:nvPr/>
        </p:nvPicPr>
        <p:blipFill>
          <a:blip r:embed="rId2"/>
          <a:stretch>
            <a:fillRect/>
          </a:stretch>
        </p:blipFill>
        <p:spPr>
          <a:xfrm>
            <a:off x="6087917" y="1109858"/>
            <a:ext cx="6104083" cy="4100797"/>
          </a:xfrm>
          <a:prstGeom prst="rect">
            <a:avLst/>
          </a:prstGeom>
        </p:spPr>
      </p:pic>
      <p:sp>
        <p:nvSpPr>
          <p:cNvPr id="7" name="TextBox 6">
            <a:extLst>
              <a:ext uri="{FF2B5EF4-FFF2-40B4-BE49-F238E27FC236}">
                <a16:creationId xmlns:a16="http://schemas.microsoft.com/office/drawing/2014/main" id="{AF0FD563-E319-D09A-1CF8-9CE7E6DF0686}"/>
              </a:ext>
            </a:extLst>
          </p:cNvPr>
          <p:cNvSpPr txBox="1"/>
          <p:nvPr/>
        </p:nvSpPr>
        <p:spPr>
          <a:xfrm>
            <a:off x="96350" y="5954534"/>
            <a:ext cx="10190922" cy="463825"/>
          </a:xfrm>
          <a:prstGeom prst="rect">
            <a:avLst/>
          </a:prstGeom>
          <a:noFill/>
        </p:spPr>
        <p:txBody>
          <a:bodyPr wrap="none" lIns="0" tIns="0" rIns="0" bIns="0" rtlCol="0">
            <a:noAutofit/>
          </a:bodyPr>
          <a:lstStyle/>
          <a:p>
            <a:pPr algn="l"/>
            <a:r>
              <a:rPr lang="en-GB" sz="1200" b="1">
                <a:solidFill>
                  <a:schemeClr val="bg1"/>
                </a:solidFill>
              </a:rPr>
              <a:t>Source: </a:t>
            </a:r>
            <a:r>
              <a:rPr lang="en-US" sz="1200">
                <a:solidFill>
                  <a:schemeClr val="bg1"/>
                </a:solidFill>
              </a:rPr>
              <a:t>Government Office for Science </a:t>
            </a:r>
            <a:r>
              <a:rPr lang="en-GB" sz="1200">
                <a:solidFill>
                  <a:schemeClr val="bg1"/>
                </a:solidFill>
              </a:rPr>
              <a:t>(2007) Tackling obesities: future choices-project report (Vol. 10, p. 17). London</a:t>
            </a:r>
            <a:r>
              <a:rPr lang="en-GB" sz="1200"/>
              <a:t>.</a:t>
            </a:r>
          </a:p>
        </p:txBody>
      </p:sp>
    </p:spTree>
    <p:extLst>
      <p:ext uri="{BB962C8B-B14F-4D97-AF65-F5344CB8AC3E}">
        <p14:creationId xmlns:p14="http://schemas.microsoft.com/office/powerpoint/2010/main" val="117810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45943D3-EB59-CBC4-FC38-4456178CB8E7}"/>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Obesity and health outcomes</a:t>
            </a:r>
          </a:p>
        </p:txBody>
      </p:sp>
      <p:sp>
        <p:nvSpPr>
          <p:cNvPr id="10" name="Text Placeholder 9">
            <a:extLst>
              <a:ext uri="{FF2B5EF4-FFF2-40B4-BE49-F238E27FC236}">
                <a16:creationId xmlns:a16="http://schemas.microsoft.com/office/drawing/2014/main" id="{37C62023-0A8C-6881-3758-2D38F3234693}"/>
              </a:ext>
            </a:extLst>
          </p:cNvPr>
          <p:cNvSpPr>
            <a:spLocks noGrp="1"/>
          </p:cNvSpPr>
          <p:nvPr>
            <p:ph type="body" sz="quarter" idx="32"/>
          </p:nvPr>
        </p:nvSpPr>
        <p:spPr>
          <a:xfrm>
            <a:off x="149321" y="454210"/>
            <a:ext cx="6792062" cy="5414400"/>
          </a:xfrm>
        </p:spPr>
        <p:txBody>
          <a:bodyPr vert="horz" lIns="0" tIns="0" rIns="0" bIns="0" rtlCol="0" anchor="t">
            <a:normAutofit/>
          </a:bodyPr>
          <a:lstStyle/>
          <a:p>
            <a:pPr marL="0" indent="0">
              <a:buNone/>
            </a:pPr>
            <a:r>
              <a:rPr lang="en-US" sz="1400" b="1">
                <a:solidFill>
                  <a:schemeClr val="accent1"/>
                </a:solidFill>
              </a:rPr>
              <a:t>Physical health </a:t>
            </a:r>
          </a:p>
          <a:p>
            <a:r>
              <a:rPr lang="en-US" sz="1400"/>
              <a:t>Obesity has overtaken smoking as the leading cause of morbidity in the UK and is one of the biggest contributors to Health inequalities (Ho et al, 2021)</a:t>
            </a:r>
            <a:endParaRPr lang="en-US" sz="1400">
              <a:cs typeface="Arial"/>
            </a:endParaRPr>
          </a:p>
          <a:p>
            <a:r>
              <a:rPr lang="en-GB" sz="1400">
                <a:effectLst/>
                <a:ea typeface="Calibri"/>
                <a:cs typeface="Times New Roman"/>
              </a:rPr>
              <a:t>Living with obesity has been found to reduce life expectancy by an average of 3-10 years depending on severity (NHS, 2025). </a:t>
            </a:r>
            <a:endParaRPr lang="en-US" sz="1400">
              <a:ea typeface="Calibri"/>
              <a:cs typeface="Times New Roman"/>
            </a:endParaRPr>
          </a:p>
          <a:p>
            <a:r>
              <a:rPr lang="en-US" sz="1400"/>
              <a:t>Obesity is linked to a wide range of health conditions including: type 2 diabetes, hypertension, some cancers, heart disease, stroke, liver disease and mental ill health (OHID, 2022) </a:t>
            </a:r>
            <a:endParaRPr lang="en-US" sz="1400">
              <a:cs typeface="Arial"/>
            </a:endParaRPr>
          </a:p>
          <a:p>
            <a:r>
              <a:rPr lang="en-GB" sz="1400">
                <a:solidFill>
                  <a:srgbClr val="000000"/>
                </a:solidFill>
                <a:effectLst/>
                <a:ea typeface="Calibri"/>
              </a:rPr>
              <a:t>A healthy lifestyle during childhood can reduce the risk of obesity-related illnesses, such as diabetes, cardiovascular disease, depression</a:t>
            </a:r>
            <a:r>
              <a:rPr lang="en-GB" sz="1400">
                <a:solidFill>
                  <a:srgbClr val="000000"/>
                </a:solidFill>
                <a:ea typeface="Calibri"/>
              </a:rPr>
              <a:t> and</a:t>
            </a:r>
            <a:r>
              <a:rPr lang="en-GB" sz="1400">
                <a:solidFill>
                  <a:srgbClr val="000000"/>
                </a:solidFill>
                <a:effectLst/>
                <a:ea typeface="Calibri"/>
              </a:rPr>
              <a:t> liver disease in adulthood (Simmonds, 2016).</a:t>
            </a:r>
            <a:endParaRPr lang="en-GB" sz="1400">
              <a:solidFill>
                <a:srgbClr val="000000"/>
              </a:solidFill>
              <a:effectLst/>
              <a:highlight>
                <a:srgbClr val="FFFF00"/>
              </a:highlight>
              <a:ea typeface="Calibri"/>
            </a:endParaRPr>
          </a:p>
          <a:p>
            <a:pPr marL="0" indent="0">
              <a:buNone/>
            </a:pPr>
            <a:r>
              <a:rPr lang="en-US" sz="1400" b="1">
                <a:solidFill>
                  <a:schemeClr val="accent1"/>
                </a:solidFill>
              </a:rPr>
              <a:t>Mental Health </a:t>
            </a:r>
            <a:endParaRPr lang="en-US" sz="1400" b="1">
              <a:solidFill>
                <a:schemeClr val="accent1"/>
              </a:solidFill>
              <a:cs typeface="Arial"/>
            </a:endParaRPr>
          </a:p>
          <a:p>
            <a:r>
              <a:rPr lang="en-US" sz="1400"/>
              <a:t>Overweight and obesity is also associated with poor mental health outcomes. Adults with extreme obesity are almost five times more likely to have experienced an episode of major depression in the past year as compared with those of average weight (</a:t>
            </a:r>
            <a:r>
              <a:rPr lang="en-US" sz="1400" err="1"/>
              <a:t>Sarwer</a:t>
            </a:r>
            <a:r>
              <a:rPr lang="en-US" sz="1400"/>
              <a:t>, 2016), while in young people the proportion of those with obesity with emotional difficulties, such as depression and anxiety, is around twice that observed for young people with a healthy BMI (19% vs 10%) (Puhl, 2020). </a:t>
            </a:r>
            <a:endParaRPr lang="en-US" sz="1400">
              <a:cs typeface="Arial"/>
            </a:endParaRPr>
          </a:p>
          <a:p>
            <a:r>
              <a:rPr lang="en-US" sz="1400"/>
              <a:t>Weight is also  the most common reason that young people are bullied (Puhl, 2020)</a:t>
            </a:r>
            <a:endParaRPr lang="en-US" sz="1400">
              <a:solidFill>
                <a:srgbClr val="303030"/>
              </a:solidFill>
            </a:endParaRPr>
          </a:p>
          <a:p>
            <a:endParaRPr lang="en-GB" sz="1400">
              <a:latin typeface="+mj-lt"/>
            </a:endParaRPr>
          </a:p>
        </p:txBody>
      </p:sp>
      <p:sp>
        <p:nvSpPr>
          <p:cNvPr id="9" name="TextBox 8">
            <a:extLst>
              <a:ext uri="{FF2B5EF4-FFF2-40B4-BE49-F238E27FC236}">
                <a16:creationId xmlns:a16="http://schemas.microsoft.com/office/drawing/2014/main" id="{4BA223D0-B28E-CEC5-5123-FEC4A7F44649}"/>
              </a:ext>
            </a:extLst>
          </p:cNvPr>
          <p:cNvSpPr txBox="1"/>
          <p:nvPr/>
        </p:nvSpPr>
        <p:spPr>
          <a:xfrm>
            <a:off x="7141073" y="530187"/>
            <a:ext cx="5890832" cy="338554"/>
          </a:xfrm>
          <a:prstGeom prst="rect">
            <a:avLst/>
          </a:prstGeom>
          <a:noFill/>
        </p:spPr>
        <p:txBody>
          <a:bodyPr wrap="square">
            <a:spAutoFit/>
          </a:bodyPr>
          <a:lstStyle/>
          <a:p>
            <a:pPr algn="l"/>
            <a:r>
              <a:rPr lang="en-GB" sz="1600" b="1"/>
              <a:t>Health impacts of obesity </a:t>
            </a:r>
          </a:p>
        </p:txBody>
      </p:sp>
      <p:pic>
        <p:nvPicPr>
          <p:cNvPr id="5" name="Picture 4" descr="Figure showing the health impacts of obesity, including cancer, heart disease, stroke, liver disease. depression and anxiety, Sleep apnoea, Asthma, type 2 diabetes, back pain, reproductive complications. ">
            <a:extLst>
              <a:ext uri="{FF2B5EF4-FFF2-40B4-BE49-F238E27FC236}">
                <a16:creationId xmlns:a16="http://schemas.microsoft.com/office/drawing/2014/main" id="{D099732F-5D3A-C79E-8EF0-86B5BDC9BE57}"/>
              </a:ext>
            </a:extLst>
          </p:cNvPr>
          <p:cNvPicPr>
            <a:picLocks noChangeAspect="1"/>
          </p:cNvPicPr>
          <p:nvPr/>
        </p:nvPicPr>
        <p:blipFill>
          <a:blip r:embed="rId3"/>
          <a:stretch>
            <a:fillRect/>
          </a:stretch>
        </p:blipFill>
        <p:spPr>
          <a:xfrm>
            <a:off x="7141073" y="868741"/>
            <a:ext cx="4803913" cy="2759171"/>
          </a:xfrm>
          <a:prstGeom prst="rect">
            <a:avLst/>
          </a:prstGeom>
        </p:spPr>
      </p:pic>
      <p:sp>
        <p:nvSpPr>
          <p:cNvPr id="4" name="TextBox 3">
            <a:extLst>
              <a:ext uri="{FF2B5EF4-FFF2-40B4-BE49-F238E27FC236}">
                <a16:creationId xmlns:a16="http://schemas.microsoft.com/office/drawing/2014/main" id="{7DC78DB7-3448-419B-47CC-2289E68844E8}"/>
              </a:ext>
            </a:extLst>
          </p:cNvPr>
          <p:cNvSpPr txBox="1"/>
          <p:nvPr/>
        </p:nvSpPr>
        <p:spPr>
          <a:xfrm>
            <a:off x="7141073" y="3627912"/>
            <a:ext cx="5003603" cy="914400"/>
          </a:xfrm>
          <a:prstGeom prst="rect">
            <a:avLst/>
          </a:prstGeom>
          <a:noFill/>
        </p:spPr>
        <p:txBody>
          <a:bodyPr wrap="none" lIns="0" tIns="0" rIns="0" bIns="0" rtlCol="0">
            <a:noAutofit/>
          </a:bodyPr>
          <a:lstStyle/>
          <a:p>
            <a:pPr algn="l"/>
            <a:r>
              <a:rPr lang="en-GB" sz="1200" b="1"/>
              <a:t>Source: </a:t>
            </a:r>
            <a:r>
              <a:rPr lang="en-GB" sz="1200"/>
              <a:t>OHID (2022) </a:t>
            </a:r>
          </a:p>
        </p:txBody>
      </p:sp>
      <p:sp>
        <p:nvSpPr>
          <p:cNvPr id="7" name="TextBox 6">
            <a:extLst>
              <a:ext uri="{FF2B5EF4-FFF2-40B4-BE49-F238E27FC236}">
                <a16:creationId xmlns:a16="http://schemas.microsoft.com/office/drawing/2014/main" id="{B9A8BFB8-71B4-727A-A049-C3BE650E9424}"/>
              </a:ext>
            </a:extLst>
          </p:cNvPr>
          <p:cNvSpPr txBox="1"/>
          <p:nvPr/>
        </p:nvSpPr>
        <p:spPr>
          <a:xfrm>
            <a:off x="30237" y="5956841"/>
            <a:ext cx="12131525" cy="1050173"/>
          </a:xfrm>
          <a:prstGeom prst="rect">
            <a:avLst/>
          </a:prstGeom>
          <a:noFill/>
        </p:spPr>
        <p:txBody>
          <a:bodyPr wrap="square" lIns="0" tIns="0" rIns="0" bIns="0" rtlCol="0">
            <a:noAutofit/>
          </a:bodyPr>
          <a:lstStyle/>
          <a:p>
            <a:pPr algn="l"/>
            <a:r>
              <a:rPr lang="en-US" sz="1000" b="1">
                <a:solidFill>
                  <a:srgbClr val="FFFFFF"/>
                </a:solidFill>
                <a:latin typeface="+mj-lt"/>
              </a:rPr>
              <a:t>Sources</a:t>
            </a:r>
            <a:r>
              <a:rPr lang="en-US" sz="1000" b="1">
                <a:solidFill>
                  <a:schemeClr val="bg1"/>
                </a:solidFill>
                <a:latin typeface="+mj-lt"/>
              </a:rPr>
              <a:t>: </a:t>
            </a:r>
            <a:r>
              <a:rPr lang="en-US" sz="1000" b="0" i="0">
                <a:solidFill>
                  <a:schemeClr val="bg1"/>
                </a:solidFill>
                <a:effectLst/>
                <a:latin typeface="+mj-lt"/>
              </a:rPr>
              <a:t>Ho, F. K., Celis-Morales, C., Petermann-Rocha, F., Parra-Soto, S. L., Lewsey, J., Mackay, D., &amp; Pell, J. P. (2021). Changes over 15 years in the contribution of adiposity and smoking to deaths in England and Scotland. </a:t>
            </a:r>
            <a:r>
              <a:rPr lang="en-US" sz="1000" b="0" i="1">
                <a:solidFill>
                  <a:schemeClr val="bg1"/>
                </a:solidFill>
                <a:effectLst/>
                <a:latin typeface="+mj-lt"/>
              </a:rPr>
              <a:t>BMC public health</a:t>
            </a:r>
            <a:r>
              <a:rPr lang="en-US" sz="1000" b="0" i="0">
                <a:solidFill>
                  <a:schemeClr val="bg1"/>
                </a:solidFill>
                <a:effectLst/>
                <a:latin typeface="+mj-lt"/>
              </a:rPr>
              <a:t>, </a:t>
            </a:r>
            <a:r>
              <a:rPr lang="en-US" sz="1000" b="0" i="1">
                <a:solidFill>
                  <a:schemeClr val="bg1"/>
                </a:solidFill>
                <a:effectLst/>
                <a:latin typeface="+mj-lt"/>
              </a:rPr>
              <a:t>21</a:t>
            </a:r>
            <a:r>
              <a:rPr lang="en-US" sz="1000" b="0" i="0">
                <a:solidFill>
                  <a:schemeClr val="bg1"/>
                </a:solidFill>
                <a:effectLst/>
                <a:latin typeface="+mj-lt"/>
              </a:rPr>
              <a:t>, 1-8.</a:t>
            </a:r>
            <a:endParaRPr lang="en-US" sz="1000">
              <a:solidFill>
                <a:schemeClr val="bg1"/>
              </a:solidFill>
              <a:latin typeface="+mj-lt"/>
            </a:endParaRPr>
          </a:p>
          <a:p>
            <a:pPr algn="l"/>
            <a:r>
              <a:rPr lang="en-US" sz="1000">
                <a:solidFill>
                  <a:schemeClr val="bg1"/>
                </a:solidFill>
                <a:latin typeface="+mj-lt"/>
              </a:rPr>
              <a:t>OHID (2022) Adult Obesity: applying All Our Health</a:t>
            </a:r>
          </a:p>
          <a:p>
            <a:pPr algn="l"/>
            <a:r>
              <a:rPr lang="en-US" sz="1000">
                <a:solidFill>
                  <a:schemeClr val="bg1"/>
                </a:solidFill>
                <a:latin typeface="+mj-lt"/>
              </a:rPr>
              <a:t>Puhl (2020) </a:t>
            </a:r>
            <a:r>
              <a:rPr lang="en-US" sz="1000">
                <a:solidFill>
                  <a:schemeClr val="bg1"/>
                </a:solidFill>
                <a:latin typeface="+mj-lt"/>
                <a:hlinkClick r:id="rId4">
                  <a:extLst>
                    <a:ext uri="{A12FA001-AC4F-418D-AE19-62706E023703}">
                      <ahyp:hlinkClr xmlns:ahyp="http://schemas.microsoft.com/office/drawing/2018/hyperlinkcolor" val="tx"/>
                    </a:ext>
                  </a:extLst>
                </a:hlinkClick>
              </a:rPr>
              <a:t>Experiences of weight teasing in adolescence and weight-related outcomes in adulthood: A 15-year longitudinal study</a:t>
            </a:r>
            <a:endParaRPr lang="en-US" sz="1000">
              <a:solidFill>
                <a:schemeClr val="bg1"/>
              </a:solidFill>
              <a:latin typeface="+mj-lt"/>
            </a:endParaRPr>
          </a:p>
          <a:p>
            <a:pPr algn="l"/>
            <a:r>
              <a:rPr lang="en-US" sz="1000">
                <a:solidFill>
                  <a:schemeClr val="bg1"/>
                </a:solidFill>
                <a:latin typeface="+mj-lt"/>
              </a:rPr>
              <a:t>NHS inform (2025) </a:t>
            </a:r>
            <a:r>
              <a:rPr lang="en-US" sz="1000">
                <a:solidFill>
                  <a:schemeClr val="bg1"/>
                </a:solidFill>
                <a:latin typeface="+mj-lt"/>
                <a:hlinkClick r:id="rId5">
                  <a:extLst>
                    <a:ext uri="{A12FA001-AC4F-418D-AE19-62706E023703}">
                      <ahyp:hlinkClr xmlns:ahyp="http://schemas.microsoft.com/office/drawing/2018/hyperlinkcolor" val="tx"/>
                    </a:ext>
                  </a:extLst>
                </a:hlinkClick>
              </a:rPr>
              <a:t>Obesity</a:t>
            </a:r>
            <a:r>
              <a:rPr lang="en-US" sz="1000">
                <a:solidFill>
                  <a:schemeClr val="bg1"/>
                </a:solidFill>
                <a:latin typeface="+mj-lt"/>
              </a:rPr>
              <a:t> </a:t>
            </a:r>
          </a:p>
          <a:p>
            <a:pPr algn="l"/>
            <a:r>
              <a:rPr lang="en-GB" sz="1000">
                <a:solidFill>
                  <a:schemeClr val="bg1"/>
                </a:solidFill>
                <a:latin typeface="+mj-lt"/>
              </a:rPr>
              <a:t>Simmonds, M., Llewellyn, A., Owen, C. G., &amp; </a:t>
            </a:r>
            <a:r>
              <a:rPr lang="en-GB" sz="1000" err="1">
                <a:solidFill>
                  <a:schemeClr val="bg1"/>
                </a:solidFill>
                <a:latin typeface="+mj-lt"/>
              </a:rPr>
              <a:t>Woolacott</a:t>
            </a:r>
            <a:r>
              <a:rPr lang="en-GB" sz="1000">
                <a:solidFill>
                  <a:schemeClr val="bg1"/>
                </a:solidFill>
                <a:latin typeface="+mj-lt"/>
              </a:rPr>
              <a:t>, N. (2016). Predicting adult obesity from childhood obesity: a systematic review and meta‐analysis. Obesity reviews, 17(2), 95-107.</a:t>
            </a:r>
          </a:p>
        </p:txBody>
      </p:sp>
    </p:spTree>
    <p:extLst>
      <p:ext uri="{BB962C8B-B14F-4D97-AF65-F5344CB8AC3E}">
        <p14:creationId xmlns:p14="http://schemas.microsoft.com/office/powerpoint/2010/main" val="249706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B225C21-78D1-D2FE-ED1E-4902BFBCC28D}"/>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Weight stigma</a:t>
            </a:r>
          </a:p>
        </p:txBody>
      </p:sp>
      <p:sp>
        <p:nvSpPr>
          <p:cNvPr id="8" name="Text Placeholder 7">
            <a:extLst>
              <a:ext uri="{FF2B5EF4-FFF2-40B4-BE49-F238E27FC236}">
                <a16:creationId xmlns:a16="http://schemas.microsoft.com/office/drawing/2014/main" id="{4C43431D-2EF5-279F-75A8-5EDF2FB7807A}"/>
              </a:ext>
            </a:extLst>
          </p:cNvPr>
          <p:cNvSpPr>
            <a:spLocks noGrp="1"/>
          </p:cNvSpPr>
          <p:nvPr>
            <p:ph type="body" sz="quarter" idx="32"/>
          </p:nvPr>
        </p:nvSpPr>
        <p:spPr/>
        <p:txBody>
          <a:bodyPr>
            <a:normAutofit/>
          </a:bodyPr>
          <a:lstStyle/>
          <a:p>
            <a:r>
              <a:rPr lang="en-US" sz="1600" b="0" i="0">
                <a:solidFill>
                  <a:srgbClr val="06020F"/>
                </a:solidFill>
                <a:effectLst/>
              </a:rPr>
              <a:t>One contributor to the mental health impact</a:t>
            </a:r>
            <a:r>
              <a:rPr lang="en-US" sz="1600">
                <a:solidFill>
                  <a:srgbClr val="06020F"/>
                </a:solidFill>
              </a:rPr>
              <a:t> of living with overweight and obesity</a:t>
            </a:r>
            <a:r>
              <a:rPr lang="en-US" sz="1600" b="0" i="0">
                <a:solidFill>
                  <a:srgbClr val="06020F"/>
                </a:solidFill>
                <a:effectLst/>
              </a:rPr>
              <a:t> is weight–based stigm</a:t>
            </a:r>
            <a:r>
              <a:rPr lang="en-US" sz="1600">
                <a:solidFill>
                  <a:srgbClr val="06020F"/>
                </a:solidFill>
              </a:rPr>
              <a:t>a. </a:t>
            </a:r>
          </a:p>
          <a:p>
            <a:r>
              <a:rPr lang="en-US" sz="1600">
                <a:solidFill>
                  <a:srgbClr val="06020F"/>
                </a:solidFill>
              </a:rPr>
              <a:t>Weight stigma </a:t>
            </a:r>
            <a:r>
              <a:rPr lang="en-US" sz="1600"/>
              <a:t>is underpinned by beliefs that excess weight is caused by a lack of willpower or poor self-discipline. This leads to blame and negative stereotyping, which can perpetuate a cycle of shame and weight gain, as shown in the figure (Tomiyama, 2014). </a:t>
            </a:r>
          </a:p>
          <a:p>
            <a:r>
              <a:rPr lang="en-US" sz="1600">
                <a:solidFill>
                  <a:srgbClr val="06020F"/>
                </a:solidFill>
              </a:rPr>
              <a:t>People exposed to weight-based stigma are more likely to e</a:t>
            </a:r>
            <a:r>
              <a:rPr lang="en-US" sz="1600" b="0" i="0">
                <a:solidFill>
                  <a:srgbClr val="06020F"/>
                </a:solidFill>
                <a:effectLst/>
              </a:rPr>
              <a:t>xperience increased stress, depression and anxiety; engage in disordered eating </a:t>
            </a:r>
            <a:r>
              <a:rPr lang="en-US" sz="1600" b="0" i="0" err="1">
                <a:solidFill>
                  <a:srgbClr val="06020F"/>
                </a:solidFill>
                <a:effectLst/>
              </a:rPr>
              <a:t>behaviours</a:t>
            </a:r>
            <a:r>
              <a:rPr lang="en-US" sz="1600" b="0" i="0">
                <a:solidFill>
                  <a:srgbClr val="06020F"/>
                </a:solidFill>
                <a:effectLst/>
              </a:rPr>
              <a:t>; feel less able to manage their weight; and are more likely to </a:t>
            </a:r>
            <a:r>
              <a:rPr lang="en-US" sz="1600" b="0">
                <a:solidFill>
                  <a:srgbClr val="06020F"/>
                </a:solidFill>
                <a:effectLst/>
              </a:rPr>
              <a:t>gain weight </a:t>
            </a:r>
            <a:r>
              <a:rPr lang="en-US" sz="1600" b="0" i="0">
                <a:solidFill>
                  <a:srgbClr val="06020F"/>
                </a:solidFill>
                <a:effectLst/>
              </a:rPr>
              <a:t>over time (BPS, 2020). </a:t>
            </a:r>
          </a:p>
          <a:p>
            <a:r>
              <a:rPr lang="en-US" sz="1600" b="0" i="0">
                <a:solidFill>
                  <a:srgbClr val="06020F"/>
                </a:solidFill>
                <a:effectLst/>
              </a:rPr>
              <a:t>A </a:t>
            </a:r>
            <a:r>
              <a:rPr lang="en-US" sz="1600" b="0" i="0">
                <a:effectLst/>
              </a:rPr>
              <a:t>2022 survey condu</a:t>
            </a:r>
            <a:r>
              <a:rPr lang="en-US" sz="1600" i="0">
                <a:effectLst/>
              </a:rPr>
              <a:t>cted with 417 residents in </a:t>
            </a:r>
            <a:r>
              <a:rPr lang="en-US" sz="1600"/>
              <a:t>Doncaster found that 78% of respondents believe people who are overweight or obese are discriminated against and 32% had experienced negative or hurtful </a:t>
            </a:r>
            <a:r>
              <a:rPr lang="en-US" sz="1600" err="1"/>
              <a:t>behaviour</a:t>
            </a:r>
            <a:r>
              <a:rPr lang="en-US" sz="1600"/>
              <a:t> 'fairly' or 'very' often in the last year because of their weight (Doncaster, 2022).</a:t>
            </a:r>
            <a:endParaRPr lang="en-US" sz="1600" b="0" i="0">
              <a:effectLst/>
            </a:endParaRPr>
          </a:p>
          <a:p>
            <a:r>
              <a:rPr lang="en-US" sz="1600"/>
              <a:t>New NICE guidelines (2025) recommend further research into how to address the negative mental health impacts of weight stigma through psychological therapies; and training for practitioners on how to discuss weight without perpetuating stigma. </a:t>
            </a:r>
            <a:endParaRPr lang="en-GB" sz="1600"/>
          </a:p>
          <a:p>
            <a:endParaRPr lang="en-GB" sz="1400"/>
          </a:p>
          <a:p>
            <a:endParaRPr lang="en-GB" sz="1400"/>
          </a:p>
        </p:txBody>
      </p:sp>
      <p:graphicFrame>
        <p:nvGraphicFramePr>
          <p:cNvPr id="6" name="Diagram 5" descr="Figure showing the cycle of weight-based stigma, stress, increased eating and weight gain. ">
            <a:extLst>
              <a:ext uri="{FF2B5EF4-FFF2-40B4-BE49-F238E27FC236}">
                <a16:creationId xmlns:a16="http://schemas.microsoft.com/office/drawing/2014/main" id="{11C6289B-0C54-8802-5E98-3F1EAFDC141E}"/>
              </a:ext>
            </a:extLst>
          </p:cNvPr>
          <p:cNvGraphicFramePr/>
          <p:nvPr>
            <p:extLst>
              <p:ext uri="{D42A27DB-BD31-4B8C-83A1-F6EECF244321}">
                <p14:modId xmlns:p14="http://schemas.microsoft.com/office/powerpoint/2010/main" val="2677446655"/>
              </p:ext>
            </p:extLst>
          </p:nvPr>
        </p:nvGraphicFramePr>
        <p:xfrm>
          <a:off x="6064870" y="793816"/>
          <a:ext cx="5668043" cy="3663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FC9D139-7CC9-507B-29DC-8A8587C0F4C6}"/>
              </a:ext>
            </a:extLst>
          </p:cNvPr>
          <p:cNvSpPr txBox="1"/>
          <p:nvPr/>
        </p:nvSpPr>
        <p:spPr>
          <a:xfrm>
            <a:off x="6470948" y="4717413"/>
            <a:ext cx="5668043" cy="701749"/>
          </a:xfrm>
          <a:prstGeom prst="rect">
            <a:avLst/>
          </a:prstGeom>
          <a:noFill/>
        </p:spPr>
        <p:txBody>
          <a:bodyPr wrap="none" lIns="0" tIns="0" rIns="0" bIns="0" rtlCol="0">
            <a:noAutofit/>
          </a:bodyPr>
          <a:lstStyle/>
          <a:p>
            <a:pPr algn="l"/>
            <a:r>
              <a:rPr lang="en-GB" sz="1100" b="1"/>
              <a:t>Source: </a:t>
            </a:r>
            <a:r>
              <a:rPr lang="en-US" sz="1100"/>
              <a:t>Tomiyama, A. J. (2014). </a:t>
            </a:r>
            <a:r>
              <a:rPr lang="en-US" sz="1100">
                <a:hlinkClick r:id="rId8"/>
              </a:rPr>
              <a:t>Weight stigma is stressful.  A review of evidence for the </a:t>
            </a:r>
          </a:p>
          <a:p>
            <a:pPr algn="l"/>
            <a:r>
              <a:rPr lang="en-US" sz="1100">
                <a:hlinkClick r:id="rId8"/>
              </a:rPr>
              <a:t>Cyclic Obesity/Weight-Based Stigma model.</a:t>
            </a:r>
            <a:r>
              <a:rPr lang="en-US" sz="1100"/>
              <a:t> Appetite, 82, 8-15.</a:t>
            </a:r>
            <a:endParaRPr lang="en-GB" sz="1600"/>
          </a:p>
        </p:txBody>
      </p:sp>
      <p:sp>
        <p:nvSpPr>
          <p:cNvPr id="4" name="TextBox 3">
            <a:extLst>
              <a:ext uri="{FF2B5EF4-FFF2-40B4-BE49-F238E27FC236}">
                <a16:creationId xmlns:a16="http://schemas.microsoft.com/office/drawing/2014/main" id="{0B9A2366-BBC6-1EBD-35D5-2DCC464154BC}"/>
              </a:ext>
            </a:extLst>
          </p:cNvPr>
          <p:cNvSpPr txBox="1"/>
          <p:nvPr/>
        </p:nvSpPr>
        <p:spPr>
          <a:xfrm>
            <a:off x="0" y="5956841"/>
            <a:ext cx="11732913" cy="1411721"/>
          </a:xfrm>
          <a:prstGeom prst="rect">
            <a:avLst/>
          </a:prstGeom>
          <a:noFill/>
        </p:spPr>
        <p:txBody>
          <a:bodyPr wrap="none" lIns="0" tIns="0" rIns="0" bIns="0" rtlCol="0">
            <a:noAutofit/>
          </a:bodyPr>
          <a:lstStyle/>
          <a:p>
            <a:r>
              <a:rPr lang="en-US" sz="1000" b="1">
                <a:solidFill>
                  <a:schemeClr val="bg1"/>
                </a:solidFill>
              </a:rPr>
              <a:t>Sources: </a:t>
            </a:r>
            <a:r>
              <a:rPr lang="en-US" sz="1000" b="0" i="0">
                <a:solidFill>
                  <a:schemeClr val="bg1"/>
                </a:solidFill>
                <a:effectLst/>
                <a:hlinkClick r:id="rId9">
                  <a:extLst>
                    <a:ext uri="{A12FA001-AC4F-418D-AE19-62706E023703}">
                      <ahyp:hlinkClr xmlns:ahyp="http://schemas.microsoft.com/office/drawing/2018/hyperlinkcolor" val="tx"/>
                    </a:ext>
                  </a:extLst>
                </a:hlinkClick>
              </a:rPr>
              <a:t>BPS (2020) Rethinking Public Health approach to obesity</a:t>
            </a:r>
            <a:br>
              <a:rPr lang="en-US" sz="1000" b="0" i="0">
                <a:solidFill>
                  <a:schemeClr val="bg1"/>
                </a:solidFill>
                <a:effectLst/>
                <a:hlinkClick r:id="rId9">
                  <a:extLst>
                    <a:ext uri="{A12FA001-AC4F-418D-AE19-62706E023703}">
                      <ahyp:hlinkClr xmlns:ahyp="http://schemas.microsoft.com/office/drawing/2018/hyperlinkcolor" val="tx"/>
                    </a:ext>
                  </a:extLst>
                </a:hlinkClick>
              </a:rPr>
            </a:br>
            <a:r>
              <a:rPr lang="en-US" sz="1000" b="0" i="0">
                <a:solidFill>
                  <a:schemeClr val="bg1"/>
                </a:solidFill>
                <a:effectLst/>
                <a:hlinkClick r:id="rId9">
                  <a:extLst>
                    <a:ext uri="{A12FA001-AC4F-418D-AE19-62706E023703}">
                      <ahyp:hlinkClr xmlns:ahyp="http://schemas.microsoft.com/office/drawing/2018/hyperlinkcolor" val="tx"/>
                    </a:ext>
                  </a:extLst>
                </a:hlinkClick>
              </a:rPr>
              <a:t>BPS (2020) </a:t>
            </a:r>
            <a:r>
              <a:rPr lang="en-US" sz="1000" b="0" i="0" strike="noStrike">
                <a:solidFill>
                  <a:schemeClr val="bg1"/>
                </a:solidFill>
                <a:effectLst/>
                <a:hlinkClick r:id="rId10">
                  <a:extLst>
                    <a:ext uri="{A12FA001-AC4F-418D-AE19-62706E023703}">
                      <ahyp:hlinkClr xmlns:ahyp="http://schemas.microsoft.com/office/drawing/2018/hyperlinkcolor" val="tx"/>
                    </a:ext>
                  </a:extLst>
                </a:hlinkClick>
              </a:rPr>
              <a:t>Psychological perspectives on obesity: Addressing policy, practice and research priorities</a:t>
            </a:r>
            <a:endParaRPr lang="en-US" sz="1000" b="0" i="0" strike="noStrike">
              <a:solidFill>
                <a:schemeClr val="bg1"/>
              </a:solidFill>
              <a:effectLst/>
            </a:endParaRPr>
          </a:p>
          <a:p>
            <a:r>
              <a:rPr lang="en-US" sz="1000">
                <a:solidFill>
                  <a:schemeClr val="bg1"/>
                </a:solidFill>
                <a:hlinkClick r:id="rId9">
                  <a:extLst>
                    <a:ext uri="{A12FA001-AC4F-418D-AE19-62706E023703}">
                      <ahyp:hlinkClr xmlns:ahyp="http://schemas.microsoft.com/office/drawing/2018/hyperlinkcolor" val="tx"/>
                    </a:ext>
                  </a:extLst>
                </a:hlinkClick>
              </a:rPr>
              <a:t>City Council of Doncaster (2024) </a:t>
            </a:r>
            <a:r>
              <a:rPr lang="en-US" sz="1000">
                <a:solidFill>
                  <a:schemeClr val="bg1"/>
                </a:solidFill>
                <a:hlinkClick r:id="rId11">
                  <a:extLst>
                    <a:ext uri="{A12FA001-AC4F-418D-AE19-62706E023703}">
                      <ahyp:hlinkClr xmlns:ahyp="http://schemas.microsoft.com/office/drawing/2018/hyperlinkcolor" val="tx"/>
                    </a:ext>
                  </a:extLst>
                </a:hlinkClick>
              </a:rPr>
              <a:t>Doncaster’s Compassionate Approach to Weight </a:t>
            </a:r>
            <a:endParaRPr lang="en-US" sz="1000" b="0" i="0">
              <a:solidFill>
                <a:schemeClr val="bg1"/>
              </a:solidFill>
              <a:effectLst/>
              <a:hlinkClick r:id="rId9">
                <a:extLst>
                  <a:ext uri="{A12FA001-AC4F-418D-AE19-62706E023703}">
                    <ahyp:hlinkClr xmlns:ahyp="http://schemas.microsoft.com/office/drawing/2018/hyperlinkcolor" val="tx"/>
                  </a:ext>
                </a:extLst>
              </a:hlinkClick>
            </a:endParaRPr>
          </a:p>
          <a:p>
            <a:r>
              <a:rPr lang="en-GB" sz="1000">
                <a:solidFill>
                  <a:schemeClr val="bg1"/>
                </a:solidFill>
              </a:rPr>
              <a:t>NICE (2025)  Overweight and </a:t>
            </a:r>
            <a:r>
              <a:rPr lang="en-GB" sz="1000">
                <a:solidFill>
                  <a:schemeClr val="bg1"/>
                </a:solidFill>
                <a:hlinkClick r:id="rId12">
                  <a:extLst>
                    <a:ext uri="{A12FA001-AC4F-418D-AE19-62706E023703}">
                      <ahyp:hlinkClr xmlns:ahyp="http://schemas.microsoft.com/office/drawing/2018/hyperlinkcolor" val="tx"/>
                    </a:ext>
                  </a:extLst>
                </a:hlinkClick>
              </a:rPr>
              <a:t>Obesity management</a:t>
            </a:r>
            <a:endParaRPr lang="en-GB" sz="1000">
              <a:solidFill>
                <a:schemeClr val="bg1"/>
              </a:solidFill>
            </a:endParaRPr>
          </a:p>
          <a:p>
            <a:pPr algn="l"/>
            <a:r>
              <a:rPr lang="en-GB" sz="1000" b="0" i="0">
                <a:solidFill>
                  <a:schemeClr val="bg1"/>
                </a:solidFill>
                <a:effectLst/>
              </a:rPr>
              <a:t>Puhl, R. M., Himmelstein, M. S., &amp; Pearl, R. L. (2020). Weight stigma as a psychosocial contributor to obesity. </a:t>
            </a:r>
            <a:r>
              <a:rPr lang="en-GB" sz="1000" b="0" i="1">
                <a:solidFill>
                  <a:schemeClr val="bg1"/>
                </a:solidFill>
                <a:effectLst/>
              </a:rPr>
              <a:t>American Psychologist</a:t>
            </a:r>
            <a:r>
              <a:rPr lang="en-GB" sz="1000" b="0" i="0">
                <a:solidFill>
                  <a:schemeClr val="bg1"/>
                </a:solidFill>
                <a:effectLst/>
              </a:rPr>
              <a:t>, </a:t>
            </a:r>
            <a:r>
              <a:rPr lang="en-GB" sz="1000" b="0" i="1">
                <a:solidFill>
                  <a:schemeClr val="bg1"/>
                </a:solidFill>
                <a:effectLst/>
              </a:rPr>
              <a:t>75</a:t>
            </a:r>
            <a:r>
              <a:rPr lang="en-GB" sz="1000" b="0" i="0">
                <a:solidFill>
                  <a:schemeClr val="bg1"/>
                </a:solidFill>
                <a:effectLst/>
              </a:rPr>
              <a:t>(2), 274.</a:t>
            </a:r>
          </a:p>
          <a:p>
            <a:r>
              <a:rPr lang="en-GB" sz="1000" b="0" i="0" err="1">
                <a:solidFill>
                  <a:schemeClr val="bg1"/>
                </a:solidFill>
                <a:effectLst/>
              </a:rPr>
              <a:t>Sarwer</a:t>
            </a:r>
            <a:r>
              <a:rPr lang="en-GB" sz="1000" b="0" i="0">
                <a:solidFill>
                  <a:schemeClr val="bg1"/>
                </a:solidFill>
                <a:effectLst/>
              </a:rPr>
              <a:t>, D. B., &amp; Polonsky, H. M. (2016). The psychosocial burden of obesity. </a:t>
            </a:r>
            <a:r>
              <a:rPr lang="en-GB" sz="1000" b="0" i="1">
                <a:solidFill>
                  <a:schemeClr val="bg1"/>
                </a:solidFill>
                <a:effectLst/>
              </a:rPr>
              <a:t>Endocrinology and Metabolism Clinics</a:t>
            </a:r>
            <a:r>
              <a:rPr lang="en-GB" sz="1000" b="0" i="0">
                <a:solidFill>
                  <a:schemeClr val="bg1"/>
                </a:solidFill>
                <a:effectLst/>
              </a:rPr>
              <a:t>, </a:t>
            </a:r>
            <a:r>
              <a:rPr lang="en-GB" sz="1000" b="0" i="1">
                <a:solidFill>
                  <a:schemeClr val="bg1"/>
                </a:solidFill>
                <a:effectLst/>
              </a:rPr>
              <a:t>45</a:t>
            </a:r>
            <a:r>
              <a:rPr lang="en-GB" sz="1000" b="0" i="0">
                <a:solidFill>
                  <a:schemeClr val="bg1"/>
                </a:solidFill>
                <a:effectLst/>
              </a:rPr>
              <a:t>(3), 677-688.</a:t>
            </a:r>
            <a:r>
              <a:rPr lang="en-US" sz="1000" b="0" i="0">
                <a:solidFill>
                  <a:srgbClr val="06020F"/>
                </a:solidFill>
                <a:effectLst/>
                <a:latin typeface="Karla" panose="020F0502020204030204" pitchFamily="2" charset="0"/>
                <a:hlinkClick r:id="rId9"/>
              </a:rPr>
              <a:t> </a:t>
            </a:r>
            <a:endParaRPr lang="en-GB" sz="1000"/>
          </a:p>
        </p:txBody>
      </p:sp>
    </p:spTree>
    <p:extLst>
      <p:ext uri="{BB962C8B-B14F-4D97-AF65-F5344CB8AC3E}">
        <p14:creationId xmlns:p14="http://schemas.microsoft.com/office/powerpoint/2010/main" val="417774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51EE2D-D24F-DD67-9895-82E342C73C5B}"/>
              </a:ext>
            </a:extLst>
          </p:cNvPr>
          <p:cNvSpPr txBox="1"/>
          <p:nvPr/>
        </p:nvSpPr>
        <p:spPr>
          <a:xfrm>
            <a:off x="680278" y="1142850"/>
            <a:ext cx="10838688" cy="3923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A Joint Strategic Needs Assessment (JSNA) looks at the current and future health and care needs of local populations to inform and guide the planning and commissioning of health, well-being and social care services within a local authority area. </a:t>
            </a:r>
            <a:endParaRPr lang="en-US" err="1">
              <a:ea typeface="+mn-lt"/>
              <a:cs typeface="+mn-lt"/>
            </a:endParaRPr>
          </a:p>
          <a:p>
            <a:endParaRPr lang="en-US">
              <a:ea typeface="+mn-lt"/>
              <a:cs typeface="+mn-lt"/>
            </a:endParaRPr>
          </a:p>
          <a:p>
            <a:r>
              <a:rPr lang="en-US">
                <a:ea typeface="+mn-lt"/>
                <a:cs typeface="+mn-lt"/>
              </a:rPr>
              <a:t>This JSNA has a comprehensive focus on healthy weight across the life course. It includes: </a:t>
            </a:r>
          </a:p>
          <a:p>
            <a:endParaRPr lang="en-US">
              <a:ea typeface="+mn-lt"/>
              <a:cs typeface="+mn-lt"/>
            </a:endParaRPr>
          </a:p>
          <a:p>
            <a:pPr marL="742950" lvl="1" indent="-285750">
              <a:buFont typeface="Arial"/>
              <a:buChar char="•"/>
            </a:pPr>
            <a:r>
              <a:rPr lang="en-US">
                <a:ea typeface="+mn-lt"/>
                <a:cs typeface="+mn-lt"/>
              </a:rPr>
              <a:t>The </a:t>
            </a:r>
            <a:r>
              <a:rPr lang="en-US">
                <a:ea typeface="+mn-lt"/>
                <a:cs typeface="+mn-lt"/>
                <a:hlinkClick r:id="" action="ppaction://noaction">
                  <a:extLst>
                    <a:ext uri="{A12FA001-AC4F-418D-AE19-62706E023703}">
                      <ahyp:hlinkClr xmlns:ahyp="http://schemas.microsoft.com/office/drawing/2018/hyperlinkcolor" val="tx"/>
                    </a:ext>
                  </a:extLst>
                </a:hlinkClick>
              </a:rPr>
              <a:t>prevalence of overweight, obesity and underweight </a:t>
            </a:r>
            <a:r>
              <a:rPr lang="en-GB">
                <a:ea typeface="+mn-lt"/>
                <a:cs typeface="+mn-lt"/>
              </a:rPr>
              <a:t>and health inequalities relating to weight in Islington.</a:t>
            </a:r>
            <a:endParaRPr lang="en-US" sz="1100">
              <a:cs typeface="Arial"/>
            </a:endParaRPr>
          </a:p>
          <a:p>
            <a:pPr marL="742950" lvl="1" indent="-285750">
              <a:buFont typeface="Arial"/>
              <a:buChar char="•"/>
            </a:pPr>
            <a:r>
              <a:rPr lang="en-GB">
                <a:cs typeface="Arial"/>
              </a:rPr>
              <a:t>The </a:t>
            </a:r>
            <a:r>
              <a:rPr lang="en-GB">
                <a:cs typeface="Arial"/>
                <a:hlinkClick r:id="" action="ppaction://noaction">
                  <a:extLst>
                    <a:ext uri="{A12FA001-AC4F-418D-AE19-62706E023703}">
                      <ahyp:hlinkClr xmlns:ahyp="http://schemas.microsoft.com/office/drawing/2018/hyperlinkcolor" val="tx"/>
                    </a:ext>
                  </a:extLst>
                </a:hlinkClick>
              </a:rPr>
              <a:t>key drivers and determinants </a:t>
            </a:r>
            <a:r>
              <a:rPr lang="en-GB">
                <a:cs typeface="Arial"/>
              </a:rPr>
              <a:t>of overweight, obesity and underweight in Islington, including wider policy and environmental factors.</a:t>
            </a:r>
          </a:p>
          <a:p>
            <a:pPr marL="742950" lvl="1" indent="-285750">
              <a:buFont typeface="Arial"/>
              <a:buChar char="•"/>
            </a:pPr>
            <a:r>
              <a:rPr lang="en-GB">
                <a:cs typeface="Arial"/>
              </a:rPr>
              <a:t>A review and evaluation of the </a:t>
            </a:r>
            <a:r>
              <a:rPr lang="en-GB">
                <a:cs typeface="Arial"/>
                <a:hlinkClick r:id="" action="ppaction://noaction">
                  <a:extLst>
                    <a:ext uri="{A12FA001-AC4F-418D-AE19-62706E023703}">
                      <ahyp:hlinkClr xmlns:ahyp="http://schemas.microsoft.com/office/drawing/2018/hyperlinkcolor" val="tx"/>
                    </a:ext>
                  </a:extLst>
                </a:hlinkClick>
              </a:rPr>
              <a:t>current weight management services </a:t>
            </a:r>
            <a:r>
              <a:rPr lang="en-GB">
                <a:cs typeface="Arial"/>
              </a:rPr>
              <a:t>and how well they currently meet the population’s needs. </a:t>
            </a:r>
            <a:endParaRPr lang="en-US">
              <a:cs typeface="Arial"/>
            </a:endParaRPr>
          </a:p>
          <a:p>
            <a:pPr marL="742950" lvl="1" indent="-285750">
              <a:lnSpc>
                <a:spcPct val="90000"/>
              </a:lnSpc>
              <a:spcBef>
                <a:spcPts val="500"/>
              </a:spcBef>
              <a:buFont typeface="Arial"/>
              <a:buChar char="•"/>
            </a:pPr>
            <a:endParaRPr lang="en-US" sz="1200">
              <a:cs typeface="Arial"/>
            </a:endParaRPr>
          </a:p>
          <a:p>
            <a:endParaRPr lang="en-US">
              <a:cs typeface="Arial"/>
            </a:endParaRPr>
          </a:p>
        </p:txBody>
      </p:sp>
    </p:spTree>
    <p:extLst>
      <p:ext uri="{BB962C8B-B14F-4D97-AF65-F5344CB8AC3E}">
        <p14:creationId xmlns:p14="http://schemas.microsoft.com/office/powerpoint/2010/main" val="371118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EC46ED2A-8DD5-6BF2-31CE-7F4BFD9E1D53}"/>
              </a:ext>
            </a:extLst>
          </p:cNvPr>
          <p:cNvSpPr>
            <a:spLocks noGrp="1"/>
          </p:cNvSpPr>
          <p:nvPr>
            <p:ph type="body" sz="quarter" idx="17"/>
          </p:nvPr>
        </p:nvSpPr>
        <p:spPr/>
        <p:txBody>
          <a:bodyPr/>
          <a:lstStyle/>
          <a:p>
            <a:r>
              <a:rPr lang="en-GB"/>
              <a:t>Economic impact of overweight and obesity</a:t>
            </a:r>
          </a:p>
        </p:txBody>
      </p:sp>
      <p:sp>
        <p:nvSpPr>
          <p:cNvPr id="39" name="Text Placeholder 38">
            <a:extLst>
              <a:ext uri="{FF2B5EF4-FFF2-40B4-BE49-F238E27FC236}">
                <a16:creationId xmlns:a16="http://schemas.microsoft.com/office/drawing/2014/main" id="{98C63F23-B297-3D94-1E62-E7FD0A866102}"/>
              </a:ext>
            </a:extLst>
          </p:cNvPr>
          <p:cNvSpPr>
            <a:spLocks noGrp="1"/>
          </p:cNvSpPr>
          <p:nvPr>
            <p:ph type="body" sz="quarter" idx="27"/>
          </p:nvPr>
        </p:nvSpPr>
        <p:spPr/>
        <p:txBody>
          <a:bodyPr/>
          <a:lstStyle/>
          <a:p>
            <a:r>
              <a:rPr lang="en-US" sz="1400" i="0">
                <a:solidFill>
                  <a:srgbClr val="000000"/>
                </a:solidFill>
                <a:effectLst/>
              </a:rPr>
              <a:t>The economic impacts of the obesity epidemic are also important. If nothing is done, the global costs of overweight and obesity are predicted to reach US$ 3 trillion per year by 2030 and more than US$ 18 trillion by 2060 (WHO, 2024).</a:t>
            </a:r>
          </a:p>
          <a:p>
            <a:r>
              <a:rPr lang="en-GB" sz="1400">
                <a:effectLst/>
                <a:ea typeface="Calibri"/>
                <a:cs typeface="Times New Roman"/>
              </a:rPr>
              <a:t>The Department of Health and Social Care (2022) found that obesity costs the NHS £6.5 billion which is expected to rise to over £9.7 billion each year by 2050 </a:t>
            </a:r>
            <a:r>
              <a:rPr lang="en-US" sz="1400" i="0">
                <a:solidFill>
                  <a:srgbClr val="000000"/>
                </a:solidFill>
                <a:effectLst/>
              </a:rPr>
              <a:t>(</a:t>
            </a:r>
            <a:r>
              <a:rPr lang="en-US" sz="1400" i="0" strike="noStrike">
                <a:effectLst/>
              </a:rPr>
              <a:t>DHSC, 2023</a:t>
            </a:r>
            <a:r>
              <a:rPr lang="en-US" sz="1400" i="0">
                <a:solidFill>
                  <a:srgbClr val="000000"/>
                </a:solidFill>
                <a:effectLst/>
              </a:rPr>
              <a:t>).   </a:t>
            </a:r>
            <a:endParaRPr lang="en-US" sz="1400">
              <a:solidFill>
                <a:srgbClr val="000000"/>
              </a:solidFill>
            </a:endParaRPr>
          </a:p>
          <a:p>
            <a:endParaRPr lang="en-GB"/>
          </a:p>
        </p:txBody>
      </p:sp>
      <p:pic>
        <p:nvPicPr>
          <p:cNvPr id="3" name="Picture 2" descr="A bar graph of cost of obesity in the UK in 2022. Total costs were 58 billion, including costs to the NHS of 6.5 billion.">
            <a:extLst>
              <a:ext uri="{FF2B5EF4-FFF2-40B4-BE49-F238E27FC236}">
                <a16:creationId xmlns:a16="http://schemas.microsoft.com/office/drawing/2014/main" id="{1C8F215C-4862-C9E7-47E8-7306309C5845}"/>
              </a:ext>
            </a:extLst>
          </p:cNvPr>
          <p:cNvPicPr>
            <a:picLocks noChangeAspect="1"/>
          </p:cNvPicPr>
          <p:nvPr/>
        </p:nvPicPr>
        <p:blipFill>
          <a:blip r:embed="rId2"/>
          <a:stretch>
            <a:fillRect/>
          </a:stretch>
        </p:blipFill>
        <p:spPr>
          <a:xfrm>
            <a:off x="6375266" y="392864"/>
            <a:ext cx="4377854" cy="2583878"/>
          </a:xfrm>
          <a:prstGeom prst="rect">
            <a:avLst/>
          </a:prstGeom>
        </p:spPr>
      </p:pic>
      <p:sp>
        <p:nvSpPr>
          <p:cNvPr id="37" name="Text Placeholder 36">
            <a:extLst>
              <a:ext uri="{FF2B5EF4-FFF2-40B4-BE49-F238E27FC236}">
                <a16:creationId xmlns:a16="http://schemas.microsoft.com/office/drawing/2014/main" id="{154C226A-8257-73FE-A2A3-1960557D0779}"/>
              </a:ext>
            </a:extLst>
          </p:cNvPr>
          <p:cNvSpPr>
            <a:spLocks noGrp="1"/>
          </p:cNvSpPr>
          <p:nvPr>
            <p:ph type="title" idx="4294967295"/>
          </p:nvPr>
        </p:nvSpPr>
        <p:spPr>
          <a:xfrm>
            <a:off x="1588" y="2986088"/>
            <a:ext cx="6086475" cy="360362"/>
          </a:xfrm>
          <a:prstGeom prst="rect">
            <a:avLst/>
          </a:prstGeom>
          <a:solidFill>
            <a:srgbClr val="288647"/>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Social care costs</a:t>
            </a:r>
          </a:p>
        </p:txBody>
      </p:sp>
      <p:sp>
        <p:nvSpPr>
          <p:cNvPr id="41" name="Text Placeholder 40">
            <a:extLst>
              <a:ext uri="{FF2B5EF4-FFF2-40B4-BE49-F238E27FC236}">
                <a16:creationId xmlns:a16="http://schemas.microsoft.com/office/drawing/2014/main" id="{076D8486-81E3-0222-E2EA-4DBC83E41AEF}"/>
              </a:ext>
            </a:extLst>
          </p:cNvPr>
          <p:cNvSpPr>
            <a:spLocks noGrp="1"/>
          </p:cNvSpPr>
          <p:nvPr>
            <p:ph type="body" sz="quarter" idx="30"/>
          </p:nvPr>
        </p:nvSpPr>
        <p:spPr/>
        <p:txBody>
          <a:bodyPr/>
          <a:lstStyle/>
          <a:p>
            <a:pPr marL="285750" indent="-285750"/>
            <a:r>
              <a:rPr lang="en-GB" sz="1400"/>
              <a:t>Costs of caring for people with obesity-related long term health conditions are significant and likely to rise as people live more years in ill-health, often with complex needs.</a:t>
            </a:r>
          </a:p>
          <a:p>
            <a:pPr marL="285750" indent="-285750"/>
            <a:r>
              <a:rPr lang="en-GB" sz="1400"/>
              <a:t>Social care needs for people with severe obesity cost more, and include housing adaptations, specialised equipment, and care support (LGA, 2020).</a:t>
            </a:r>
          </a:p>
          <a:p>
            <a:endParaRPr lang="en-GB"/>
          </a:p>
        </p:txBody>
      </p:sp>
      <p:sp>
        <p:nvSpPr>
          <p:cNvPr id="38" name="Text Placeholder 37">
            <a:extLst>
              <a:ext uri="{FF2B5EF4-FFF2-40B4-BE49-F238E27FC236}">
                <a16:creationId xmlns:a16="http://schemas.microsoft.com/office/drawing/2014/main" id="{975025AD-FA38-9EA5-9FA8-7D95A3617C0D}"/>
              </a:ext>
            </a:extLst>
          </p:cNvPr>
          <p:cNvSpPr>
            <a:spLocks noGrp="1"/>
          </p:cNvSpPr>
          <p:nvPr>
            <p:ph type="body" sz="quarter" idx="19"/>
          </p:nvPr>
        </p:nvSpPr>
        <p:spPr/>
        <p:txBody>
          <a:bodyPr/>
          <a:lstStyle/>
          <a:p>
            <a:r>
              <a:rPr lang="en-GB"/>
              <a:t>Costs to the workplace and economy</a:t>
            </a:r>
          </a:p>
        </p:txBody>
      </p:sp>
      <p:sp>
        <p:nvSpPr>
          <p:cNvPr id="43" name="Text Placeholder 42">
            <a:extLst>
              <a:ext uri="{FF2B5EF4-FFF2-40B4-BE49-F238E27FC236}">
                <a16:creationId xmlns:a16="http://schemas.microsoft.com/office/drawing/2014/main" id="{2CB7CA4F-845E-C213-3E56-83F4F787EC00}"/>
              </a:ext>
            </a:extLst>
          </p:cNvPr>
          <p:cNvSpPr>
            <a:spLocks noGrp="1"/>
          </p:cNvSpPr>
          <p:nvPr>
            <p:ph type="body" sz="quarter" idx="32"/>
          </p:nvPr>
        </p:nvSpPr>
        <p:spPr>
          <a:xfrm>
            <a:off x="6229384" y="3430494"/>
            <a:ext cx="5813315" cy="2542370"/>
          </a:xfrm>
        </p:spPr>
        <p:txBody>
          <a:bodyPr>
            <a:normAutofit lnSpcReduction="10000"/>
          </a:bodyPr>
          <a:lstStyle/>
          <a:p>
            <a:pPr marL="285750" indent="-285750"/>
            <a:r>
              <a:rPr lang="en-GB" sz="1400" i="0">
                <a:effectLst/>
              </a:rPr>
              <a:t>The annual cost of adult obesity to UK society was </a:t>
            </a:r>
            <a:r>
              <a:rPr lang="en-GB" sz="1400"/>
              <a:t>around </a:t>
            </a:r>
            <a:r>
              <a:rPr lang="en-GB" sz="1400" i="0">
                <a:effectLst/>
              </a:rPr>
              <a:t>£54bn in 2022, roughly equivalent to 2-3% of GDP (similar to the total funding allocated to schools in England) (Nesta, 2022).</a:t>
            </a:r>
          </a:p>
          <a:p>
            <a:pPr marL="285750" indent="-285750"/>
            <a:r>
              <a:rPr lang="en-GB" sz="1400" i="0">
                <a:effectLst/>
              </a:rPr>
              <a:t>People with obesity face barriers </a:t>
            </a:r>
            <a:r>
              <a:rPr lang="en-GB" sz="1400"/>
              <a:t>to economic participation, which reduces the size of the labour market and impacts people’s productivity. In the other direction, economic demands and work-life balance can impact people’s ability to exercise, cook and eat healthy meals, which contributes to increased levels of obesity (IPPR, 2024). </a:t>
            </a:r>
          </a:p>
          <a:p>
            <a:pPr marL="285750" indent="-285750"/>
            <a:r>
              <a:rPr lang="en-GB" sz="1400"/>
              <a:t>IPPR </a:t>
            </a:r>
            <a:r>
              <a:rPr lang="en-US" sz="1400" err="1"/>
              <a:t>analysed</a:t>
            </a:r>
            <a:r>
              <a:rPr lang="en-US" sz="1400"/>
              <a:t> constituencies most impacted by obesity and rates of economic inactivity. </a:t>
            </a:r>
            <a:r>
              <a:rPr lang="en-GB" sz="1400"/>
              <a:t>Islington South ranked 19</a:t>
            </a:r>
            <a:r>
              <a:rPr lang="en-GB" sz="1400" baseline="30000"/>
              <a:t>th</a:t>
            </a:r>
            <a:r>
              <a:rPr lang="en-GB" sz="1400"/>
              <a:t> on this list and Islington North ranked 13</a:t>
            </a:r>
            <a:r>
              <a:rPr lang="en-GB" sz="1400" baseline="30000"/>
              <a:t>th  </a:t>
            </a:r>
            <a:r>
              <a:rPr lang="en-GB" sz="1400"/>
              <a:t>in England, indicating that the borough is among the least affected (IPPR, 2024).</a:t>
            </a:r>
          </a:p>
          <a:p>
            <a:endParaRPr lang="en-GB" sz="1400"/>
          </a:p>
        </p:txBody>
      </p:sp>
      <p:sp>
        <p:nvSpPr>
          <p:cNvPr id="47" name="TextBox 46">
            <a:extLst>
              <a:ext uri="{FF2B5EF4-FFF2-40B4-BE49-F238E27FC236}">
                <a16:creationId xmlns:a16="http://schemas.microsoft.com/office/drawing/2014/main" id="{36CE6F42-917E-1879-4C20-D1E998372A7E}"/>
              </a:ext>
            </a:extLst>
          </p:cNvPr>
          <p:cNvSpPr txBox="1"/>
          <p:nvPr/>
        </p:nvSpPr>
        <p:spPr>
          <a:xfrm>
            <a:off x="-46383" y="5870860"/>
            <a:ext cx="9892984" cy="1061829"/>
          </a:xfrm>
          <a:prstGeom prst="rect">
            <a:avLst/>
          </a:prstGeom>
          <a:noFill/>
        </p:spPr>
        <p:txBody>
          <a:bodyPr wrap="square" rtlCol="0">
            <a:spAutoFit/>
          </a:bodyPr>
          <a:lstStyle/>
          <a:p>
            <a:r>
              <a:rPr lang="en-GB" sz="1050" b="1">
                <a:solidFill>
                  <a:srgbClr val="FFFFFF"/>
                </a:solidFill>
              </a:rPr>
              <a:t>Sources: </a:t>
            </a:r>
            <a:r>
              <a:rPr lang="en-GB" sz="1050">
                <a:solidFill>
                  <a:srgbClr val="FFFFFF"/>
                </a:solidFill>
              </a:rPr>
              <a:t>DHSC (2024) </a:t>
            </a:r>
            <a:r>
              <a:rPr lang="en-US" sz="1050" i="0">
                <a:solidFill>
                  <a:srgbClr val="FFFFFF"/>
                </a:solidFill>
                <a:effectLst/>
                <a:hlinkClick r:id="rId3">
                  <a:extLst>
                    <a:ext uri="{A12FA001-AC4F-418D-AE19-62706E023703}">
                      <ahyp:hlinkClr xmlns:ahyp="http://schemas.microsoft.com/office/drawing/2018/hyperlinkcolor" val="tx"/>
                    </a:ext>
                  </a:extLst>
                </a:hlinkClick>
              </a:rPr>
              <a:t>Government plans to tackle obesity in England</a:t>
            </a:r>
            <a:endParaRPr lang="en-US" sz="1050" i="0">
              <a:solidFill>
                <a:srgbClr val="FFFFFF"/>
              </a:solidFill>
              <a:effectLst/>
            </a:endParaRPr>
          </a:p>
          <a:p>
            <a:r>
              <a:rPr lang="en-GB" sz="1050">
                <a:solidFill>
                  <a:srgbClr val="FFFFFF"/>
                </a:solidFill>
              </a:rPr>
              <a:t>Frontier Economics (2022</a:t>
            </a:r>
            <a:r>
              <a:rPr lang="en-GB" sz="1050">
                <a:solidFill>
                  <a:srgbClr val="FFFFFF"/>
                </a:solidFill>
                <a:hlinkClick r:id="rId4">
                  <a:extLst>
                    <a:ext uri="{A12FA001-AC4F-418D-AE19-62706E023703}">
                      <ahyp:hlinkClr xmlns:ahyp="http://schemas.microsoft.com/office/drawing/2018/hyperlinkcolor" val="tx"/>
                    </a:ext>
                  </a:extLst>
                </a:hlinkClick>
              </a:rPr>
              <a:t>) Estimating the full costs of obesity</a:t>
            </a:r>
          </a:p>
          <a:p>
            <a:r>
              <a:rPr lang="en-US" sz="1050">
                <a:solidFill>
                  <a:srgbClr val="FFFFFF"/>
                </a:solidFill>
              </a:rPr>
              <a:t>IPPR (2024) </a:t>
            </a:r>
            <a:r>
              <a:rPr lang="en-US" sz="1050">
                <a:solidFill>
                  <a:srgbClr val="FFFFFF"/>
                </a:solidFill>
                <a:hlinkClick r:id="rId5">
                  <a:extLst>
                    <a:ext uri="{A12FA001-AC4F-418D-AE19-62706E023703}">
                      <ahyp:hlinkClr xmlns:ahyp="http://schemas.microsoft.com/office/drawing/2018/hyperlinkcolor" val="tx"/>
                    </a:ext>
                  </a:extLst>
                </a:hlinkClick>
              </a:rPr>
              <a:t>Obesity’s impact on businesses and workers prompts fresh calls to tackle ultra-processed foods | IPPR</a:t>
            </a:r>
            <a:endParaRPr lang="en-US" sz="1050">
              <a:solidFill>
                <a:srgbClr val="FFFFFF"/>
              </a:solidFill>
              <a:hlinkClick r:id="rId6">
                <a:extLst>
                  <a:ext uri="{A12FA001-AC4F-418D-AE19-62706E023703}">
                    <ahyp:hlinkClr xmlns:ahyp="http://schemas.microsoft.com/office/drawing/2018/hyperlinkcolor" val="tx"/>
                  </a:ext>
                </a:extLst>
              </a:hlinkClick>
            </a:endParaRPr>
          </a:p>
          <a:p>
            <a:r>
              <a:rPr lang="en-US" sz="1050">
                <a:solidFill>
                  <a:srgbClr val="FFFFFF"/>
                </a:solidFill>
              </a:rPr>
              <a:t>LGA (2020</a:t>
            </a:r>
            <a:r>
              <a:rPr lang="en-US" sz="1050">
                <a:solidFill>
                  <a:srgbClr val="FFFFFF"/>
                </a:solidFill>
                <a:hlinkClick r:id="rId6">
                  <a:extLst>
                    <a:ext uri="{A12FA001-AC4F-418D-AE19-62706E023703}">
                      <ahyp:hlinkClr xmlns:ahyp="http://schemas.microsoft.com/office/drawing/2018/hyperlinkcolor" val="tx"/>
                    </a:ext>
                  </a:extLst>
                </a:hlinkClick>
              </a:rPr>
              <a:t>) Social care and obesity </a:t>
            </a:r>
            <a:endParaRPr lang="en-US" sz="1050">
              <a:solidFill>
                <a:srgbClr val="FFFFFF"/>
              </a:solidFill>
            </a:endParaRPr>
          </a:p>
          <a:p>
            <a:r>
              <a:rPr lang="en-US" sz="1050">
                <a:solidFill>
                  <a:srgbClr val="FFFFFF"/>
                </a:solidFill>
              </a:rPr>
              <a:t>Nesta (2022) </a:t>
            </a:r>
            <a:r>
              <a:rPr lang="en-US" sz="1050">
                <a:solidFill>
                  <a:schemeClr val="bg1"/>
                </a:solidFill>
                <a:hlinkClick r:id="rId7">
                  <a:extLst>
                    <a:ext uri="{A12FA001-AC4F-418D-AE19-62706E023703}">
                      <ahyp:hlinkClr xmlns:ahyp="http://schemas.microsoft.com/office/drawing/2018/hyperlinkcolor" val="tx"/>
                    </a:ext>
                  </a:extLst>
                </a:hlinkClick>
              </a:rPr>
              <a:t>The economics of obesity </a:t>
            </a:r>
            <a:endParaRPr lang="en-US" sz="1050">
              <a:solidFill>
                <a:schemeClr val="bg1"/>
              </a:solidFill>
            </a:endParaRPr>
          </a:p>
          <a:p>
            <a:r>
              <a:rPr lang="en-GB" sz="1050">
                <a:solidFill>
                  <a:srgbClr val="FFFFFF"/>
                </a:solidFill>
              </a:rPr>
              <a:t>WHO (2024) </a:t>
            </a:r>
            <a:r>
              <a:rPr lang="en-GB" sz="1050">
                <a:solidFill>
                  <a:srgbClr val="FFFFFF"/>
                </a:solidFill>
                <a:hlinkClick r:id="rId8">
                  <a:extLst>
                    <a:ext uri="{A12FA001-AC4F-418D-AE19-62706E023703}">
                      <ahyp:hlinkClr xmlns:ahyp="http://schemas.microsoft.com/office/drawing/2018/hyperlinkcolor" val="tx"/>
                    </a:ext>
                  </a:extLst>
                </a:hlinkClick>
              </a:rPr>
              <a:t>Obesity factsheet</a:t>
            </a:r>
            <a:endParaRPr lang="en-GB" sz="700" b="1">
              <a:latin typeface="Montserrat" panose="00000500000000000000" pitchFamily="2" charset="0"/>
            </a:endParaRPr>
          </a:p>
        </p:txBody>
      </p:sp>
    </p:spTree>
    <p:extLst>
      <p:ext uri="{BB962C8B-B14F-4D97-AF65-F5344CB8AC3E}">
        <p14:creationId xmlns:p14="http://schemas.microsoft.com/office/powerpoint/2010/main" val="381270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FC9DED-5B59-3733-0024-B770AA008158}"/>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Malnutrition and obesity in the UK</a:t>
            </a:r>
          </a:p>
        </p:txBody>
      </p:sp>
      <p:sp>
        <p:nvSpPr>
          <p:cNvPr id="7" name="TextBox 6">
            <a:extLst>
              <a:ext uri="{FF2B5EF4-FFF2-40B4-BE49-F238E27FC236}">
                <a16:creationId xmlns:a16="http://schemas.microsoft.com/office/drawing/2014/main" id="{95A1A8DA-DCE7-7591-5809-754B5AAD4BA5}"/>
              </a:ext>
            </a:extLst>
          </p:cNvPr>
          <p:cNvSpPr txBox="1"/>
          <p:nvPr/>
        </p:nvSpPr>
        <p:spPr>
          <a:xfrm>
            <a:off x="0" y="361987"/>
            <a:ext cx="12192000" cy="771489"/>
          </a:xfrm>
          <a:prstGeom prst="rect">
            <a:avLst/>
          </a:prstGeom>
          <a:solidFill>
            <a:schemeClr val="accent1">
              <a:lumMod val="20000"/>
              <a:lumOff val="80000"/>
            </a:schemeClr>
          </a:solidFill>
        </p:spPr>
        <p:txBody>
          <a:bodyPr wrap="square" lIns="108000" tIns="36000" rIns="0" bIns="0" rtlCol="0">
            <a:noAutofit/>
          </a:bodyPr>
          <a:lstStyle/>
          <a:p>
            <a:pPr algn="l"/>
            <a:r>
              <a:rPr lang="en-US" sz="1400" b="1"/>
              <a:t>The World Health Organisation (WHO) defines malnutrition as: </a:t>
            </a:r>
            <a:r>
              <a:rPr lang="en-US" sz="1400"/>
              <a:t>deficiencies or excesses in nutrient intake, imbalance</a:t>
            </a:r>
          </a:p>
          <a:p>
            <a:pPr algn="l"/>
            <a:r>
              <a:rPr lang="en-US" sz="1400"/>
              <a:t>of essential nutrients or impaired nutrient utilization. Undernutrition can be co-morbid with overweight and obesity, as well as diet-related noncommunicable diseases. Undernutrition manifests in four broad forms: wasting, stunting, underweight, and micronutrient deficiencies</a:t>
            </a:r>
            <a:endParaRPr lang="en-GB" sz="1400"/>
          </a:p>
          <a:p>
            <a:pPr algn="l"/>
            <a:endParaRPr lang="en-GB" sz="1600"/>
          </a:p>
          <a:p>
            <a:pPr algn="l"/>
            <a:endParaRPr lang="en-GB" sz="2000"/>
          </a:p>
        </p:txBody>
      </p:sp>
      <p:sp>
        <p:nvSpPr>
          <p:cNvPr id="9" name="Text Placeholder 8">
            <a:extLst>
              <a:ext uri="{FF2B5EF4-FFF2-40B4-BE49-F238E27FC236}">
                <a16:creationId xmlns:a16="http://schemas.microsoft.com/office/drawing/2014/main" id="{8507B5D4-09AD-A99D-93B8-13E21EA5B0CC}"/>
              </a:ext>
            </a:extLst>
          </p:cNvPr>
          <p:cNvSpPr>
            <a:spLocks noGrp="1"/>
          </p:cNvSpPr>
          <p:nvPr>
            <p:ph type="body" sz="quarter" idx="32"/>
          </p:nvPr>
        </p:nvSpPr>
        <p:spPr>
          <a:xfrm>
            <a:off x="196945" y="1474333"/>
            <a:ext cx="6194329" cy="4250191"/>
          </a:xfrm>
        </p:spPr>
        <p:txBody>
          <a:bodyPr/>
          <a:lstStyle/>
          <a:p>
            <a:r>
              <a:rPr lang="en-US" sz="1400"/>
              <a:t>Over half of people with obesity are also malnourished. This is because people consume food with excess calories but insufficient nutrition (Bradley et al., 2023). </a:t>
            </a:r>
          </a:p>
          <a:p>
            <a:r>
              <a:rPr lang="en-US" sz="1400"/>
              <a:t>In 2021, 3 million people in the UK were estimated to be malnourished or at risk of malnutrition. It affects:</a:t>
            </a:r>
          </a:p>
          <a:p>
            <a:pPr lvl="1"/>
            <a:r>
              <a:rPr lang="en-US" sz="1400"/>
              <a:t>35% of people recently admitted to a care home.</a:t>
            </a:r>
          </a:p>
          <a:p>
            <a:pPr lvl="1"/>
            <a:r>
              <a:rPr lang="en-US" sz="1400"/>
              <a:t>29% of adults admitted to hospital.</a:t>
            </a:r>
          </a:p>
          <a:p>
            <a:pPr lvl="1"/>
            <a:r>
              <a:rPr lang="en-US" sz="1400"/>
              <a:t>30% of adults attending hospital outpatient appointments.</a:t>
            </a:r>
          </a:p>
          <a:p>
            <a:pPr lvl="1"/>
            <a:r>
              <a:rPr lang="en-US" sz="1400"/>
              <a:t>11% of patients attending general practice.</a:t>
            </a:r>
          </a:p>
          <a:p>
            <a:r>
              <a:rPr lang="en-GB" sz="1400"/>
              <a:t>In 2023, 800,000 people were admitted to hospital with malnutrition and nutritional deficiencies (a threefold increase from 2022). </a:t>
            </a:r>
          </a:p>
          <a:p>
            <a:r>
              <a:rPr lang="en-US" sz="1400"/>
              <a:t>Malnutrition in the UK is estimated to cost more than £23.5 billion per year, which includes costs of increased hospital admissions; longer hospital stays; and increased healthcare needs in the community.   </a:t>
            </a:r>
          </a:p>
          <a:p>
            <a:endParaRPr lang="en-GB"/>
          </a:p>
        </p:txBody>
      </p:sp>
      <p:pic>
        <p:nvPicPr>
          <p:cNvPr id="6" name="Picture 5" descr="A graph showing the increase in hospital admissions from nutrient-related diagnoses in England. In the past decade admissions have increased by 39%. ">
            <a:extLst>
              <a:ext uri="{FF2B5EF4-FFF2-40B4-BE49-F238E27FC236}">
                <a16:creationId xmlns:a16="http://schemas.microsoft.com/office/drawing/2014/main" id="{7666F8EB-F340-1531-F05D-1774F0DAE981}"/>
              </a:ext>
            </a:extLst>
          </p:cNvPr>
          <p:cNvPicPr>
            <a:picLocks noChangeAspect="1"/>
          </p:cNvPicPr>
          <p:nvPr/>
        </p:nvPicPr>
        <p:blipFill>
          <a:blip r:embed="rId3"/>
          <a:stretch>
            <a:fillRect/>
          </a:stretch>
        </p:blipFill>
        <p:spPr>
          <a:xfrm>
            <a:off x="6684837" y="1474333"/>
            <a:ext cx="4833634" cy="3909334"/>
          </a:xfrm>
          <a:prstGeom prst="rect">
            <a:avLst/>
          </a:prstGeom>
        </p:spPr>
      </p:pic>
      <p:sp>
        <p:nvSpPr>
          <p:cNvPr id="5" name="TextBox 4">
            <a:extLst>
              <a:ext uri="{FF2B5EF4-FFF2-40B4-BE49-F238E27FC236}">
                <a16:creationId xmlns:a16="http://schemas.microsoft.com/office/drawing/2014/main" id="{5E814EFD-80E5-182D-1518-CB21BE03B9E0}"/>
              </a:ext>
            </a:extLst>
          </p:cNvPr>
          <p:cNvSpPr txBox="1"/>
          <p:nvPr/>
        </p:nvSpPr>
        <p:spPr>
          <a:xfrm>
            <a:off x="6684837" y="5455870"/>
            <a:ext cx="5011939" cy="5078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b="1">
                <a:cs typeface="Arial"/>
              </a:rPr>
              <a:t>Graphic source: </a:t>
            </a:r>
            <a:r>
              <a:rPr lang="en-US" sz="1100">
                <a:cs typeface="Arial"/>
              </a:rPr>
              <a:t>The Guardian. </a:t>
            </a:r>
            <a:r>
              <a:rPr lang="en-US" sz="1100" b="1">
                <a:cs typeface="Arial"/>
              </a:rPr>
              <a:t>Data source: </a:t>
            </a:r>
            <a:r>
              <a:rPr lang="en-US" sz="1100">
                <a:cs typeface="Arial"/>
              </a:rPr>
              <a:t>NHS England</a:t>
            </a:r>
            <a:br>
              <a:rPr lang="en-US" sz="1100">
                <a:cs typeface="Arial"/>
              </a:rPr>
            </a:br>
            <a:r>
              <a:rPr lang="en-US" sz="1100" b="1">
                <a:cs typeface="Arial"/>
              </a:rPr>
              <a:t>Note: </a:t>
            </a:r>
            <a:r>
              <a:rPr lang="en-US" sz="1100">
                <a:cs typeface="Arial"/>
              </a:rPr>
              <a:t>Data represents count rather than patients, same person may be recorded more than once if they have had multiple hospital visits or multiple diagnoses. </a:t>
            </a:r>
            <a:r>
              <a:rPr lang="en-US" sz="1100" b="1">
                <a:cs typeface="Arial"/>
              </a:rPr>
              <a:t> </a:t>
            </a:r>
          </a:p>
        </p:txBody>
      </p:sp>
      <p:sp>
        <p:nvSpPr>
          <p:cNvPr id="4" name="TextBox 3">
            <a:extLst>
              <a:ext uri="{FF2B5EF4-FFF2-40B4-BE49-F238E27FC236}">
                <a16:creationId xmlns:a16="http://schemas.microsoft.com/office/drawing/2014/main" id="{CE71C6C7-F79A-E045-D18C-7F2DB8BEF437}"/>
              </a:ext>
            </a:extLst>
          </p:cNvPr>
          <p:cNvSpPr txBox="1"/>
          <p:nvPr/>
        </p:nvSpPr>
        <p:spPr>
          <a:xfrm>
            <a:off x="0" y="5963701"/>
            <a:ext cx="7210295" cy="914400"/>
          </a:xfrm>
          <a:prstGeom prst="rect">
            <a:avLst/>
          </a:prstGeom>
          <a:noFill/>
        </p:spPr>
        <p:txBody>
          <a:bodyPr wrap="none" lIns="0" tIns="0" rIns="0" bIns="0" rtlCol="0" anchor="t">
            <a:noAutofit/>
          </a:bodyPr>
          <a:lstStyle/>
          <a:p>
            <a:r>
              <a:rPr lang="en-US" sz="1000" b="1">
                <a:solidFill>
                  <a:schemeClr val="bg1"/>
                </a:solidFill>
              </a:rPr>
              <a:t>Sources: </a:t>
            </a:r>
            <a:r>
              <a:rPr lang="en-US" sz="1000">
                <a:solidFill>
                  <a:schemeClr val="bg1"/>
                </a:solidFill>
              </a:rPr>
              <a:t>BBC (2024) </a:t>
            </a:r>
            <a:r>
              <a:rPr lang="en-US" sz="1000">
                <a:solidFill>
                  <a:schemeClr val="bg1"/>
                </a:solidFill>
                <a:hlinkClick r:id="rId4">
                  <a:extLst>
                    <a:ext uri="{A12FA001-AC4F-418D-AE19-62706E023703}">
                      <ahyp:hlinkClr xmlns:ahyp="http://schemas.microsoft.com/office/drawing/2018/hyperlinkcolor" val="tx"/>
                    </a:ext>
                  </a:extLst>
                </a:hlinkClick>
              </a:rPr>
              <a:t>The briefing room: Will new weight loss drugs save or bankrupt the NHS</a:t>
            </a:r>
            <a:r>
              <a:rPr lang="en-US" sz="1000">
                <a:solidFill>
                  <a:schemeClr val="bg1"/>
                </a:solidFill>
              </a:rPr>
              <a:t>?</a:t>
            </a:r>
          </a:p>
          <a:p>
            <a:r>
              <a:rPr lang="en-US" sz="1000">
                <a:solidFill>
                  <a:schemeClr val="bg1"/>
                </a:solidFill>
              </a:rPr>
              <a:t>Bradley et al (2023) </a:t>
            </a:r>
            <a:r>
              <a:rPr lang="en-US" sz="1000">
                <a:solidFill>
                  <a:srgbClr val="FFFFFF"/>
                </a:solidFill>
                <a:hlinkClick r:id="rId5">
                  <a:extLst>
                    <a:ext uri="{A12FA001-AC4F-418D-AE19-62706E023703}">
                      <ahyp:hlinkClr xmlns:ahyp="http://schemas.microsoft.com/office/drawing/2018/hyperlinkcolor" val="tx"/>
                    </a:ext>
                  </a:extLst>
                </a:hlinkClick>
              </a:rPr>
              <a:t>Obesity and malnutrition in children and adults: A clinical review</a:t>
            </a:r>
            <a:endParaRPr lang="en-US" sz="1000">
              <a:solidFill>
                <a:srgbClr val="FFFFFF"/>
              </a:solidFill>
            </a:endParaRPr>
          </a:p>
          <a:p>
            <a:pPr algn="l"/>
            <a:r>
              <a:rPr lang="en-US" sz="1000">
                <a:solidFill>
                  <a:schemeClr val="bg1"/>
                </a:solidFill>
              </a:rPr>
              <a:t>BAPEN (2022) </a:t>
            </a:r>
            <a:r>
              <a:rPr lang="en-US" sz="1000">
                <a:solidFill>
                  <a:schemeClr val="bg1"/>
                </a:solidFill>
                <a:hlinkClick r:id="rId6">
                  <a:extLst>
                    <a:ext uri="{A12FA001-AC4F-418D-AE19-62706E023703}">
                      <ahyp:hlinkClr xmlns:ahyp="http://schemas.microsoft.com/office/drawing/2018/hyperlinkcolor" val="tx"/>
                    </a:ext>
                  </a:extLst>
                </a:hlinkClick>
              </a:rPr>
              <a:t>Malnutrition and Nutritional Care Survey in Adults</a:t>
            </a:r>
          </a:p>
          <a:p>
            <a:r>
              <a:rPr lang="en-US" sz="1000">
                <a:solidFill>
                  <a:schemeClr val="bg1"/>
                </a:solidFill>
              </a:rPr>
              <a:t>Malnutrition Pathway (2021) </a:t>
            </a:r>
            <a:r>
              <a:rPr lang="en-US" sz="1000">
                <a:solidFill>
                  <a:schemeClr val="bg1"/>
                </a:solidFill>
                <a:hlinkClick r:id="rId7">
                  <a:extLst>
                    <a:ext uri="{A12FA001-AC4F-418D-AE19-62706E023703}">
                      <ahyp:hlinkClr xmlns:ahyp="http://schemas.microsoft.com/office/drawing/2018/hyperlinkcolor" val="tx"/>
                    </a:ext>
                  </a:extLst>
                </a:hlinkClick>
              </a:rPr>
              <a:t>Managing adult malnutrition in the community</a:t>
            </a:r>
            <a:endParaRPr lang="en-US" sz="1000">
              <a:solidFill>
                <a:schemeClr val="bg1"/>
              </a:solidFill>
              <a:hlinkClick r:id="rId6">
                <a:extLst>
                  <a:ext uri="{A12FA001-AC4F-418D-AE19-62706E023703}">
                    <ahyp:hlinkClr xmlns:ahyp="http://schemas.microsoft.com/office/drawing/2018/hyperlinkcolor" val="tx"/>
                  </a:ext>
                </a:extLst>
              </a:hlinkClick>
            </a:endParaRPr>
          </a:p>
          <a:p>
            <a:pPr algn="l"/>
            <a:r>
              <a:rPr lang="en-US" sz="1000">
                <a:solidFill>
                  <a:schemeClr val="bg1"/>
                </a:solidFill>
              </a:rPr>
              <a:t>NICE (2024) </a:t>
            </a:r>
            <a:r>
              <a:rPr lang="en-US" sz="1000">
                <a:solidFill>
                  <a:schemeClr val="bg1"/>
                </a:solidFill>
                <a:hlinkClick r:id="rId8">
                  <a:extLst>
                    <a:ext uri="{A12FA001-AC4F-418D-AE19-62706E023703}">
                      <ahyp:hlinkClr xmlns:ahyp="http://schemas.microsoft.com/office/drawing/2018/hyperlinkcolor" val="tx"/>
                    </a:ext>
                  </a:extLst>
                </a:hlinkClick>
              </a:rPr>
              <a:t>Adult malnutrition: How common is it? </a:t>
            </a:r>
          </a:p>
          <a:p>
            <a:pPr algn="l"/>
            <a:r>
              <a:rPr lang="en-US" sz="1000">
                <a:solidFill>
                  <a:schemeClr val="bg1"/>
                </a:solidFill>
              </a:rPr>
              <a:t>WHO  </a:t>
            </a:r>
            <a:r>
              <a:rPr lang="en-US" sz="1000">
                <a:solidFill>
                  <a:schemeClr val="bg1"/>
                </a:solidFill>
                <a:hlinkClick r:id="rId9">
                  <a:extLst>
                    <a:ext uri="{A12FA001-AC4F-418D-AE19-62706E023703}">
                      <ahyp:hlinkClr xmlns:ahyp="http://schemas.microsoft.com/office/drawing/2018/hyperlinkcolor" val="tx"/>
                    </a:ext>
                  </a:extLst>
                </a:hlinkClick>
              </a:rPr>
              <a:t>Malnutrition </a:t>
            </a:r>
          </a:p>
        </p:txBody>
      </p:sp>
    </p:spTree>
    <p:extLst>
      <p:ext uri="{BB962C8B-B14F-4D97-AF65-F5344CB8AC3E}">
        <p14:creationId xmlns:p14="http://schemas.microsoft.com/office/powerpoint/2010/main" val="126850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048-38B8-CB44-B822-1286AC5772E8}"/>
              </a:ext>
            </a:extLst>
          </p:cNvPr>
          <p:cNvSpPr>
            <a:spLocks noGrp="1"/>
          </p:cNvSpPr>
          <p:nvPr>
            <p:ph type="title"/>
          </p:nvPr>
        </p:nvSpPr>
        <p:spPr>
          <a:xfrm>
            <a:off x="648229" y="2864646"/>
            <a:ext cx="10755157" cy="1719261"/>
          </a:xfrm>
        </p:spPr>
        <p:txBody>
          <a:bodyPr/>
          <a:lstStyle/>
          <a:p>
            <a:r>
              <a:rPr lang="en-US"/>
              <a:t>Prevalence of overweight and obesity in children in Islington </a:t>
            </a:r>
            <a:endParaRPr lang="en-GB"/>
          </a:p>
        </p:txBody>
      </p:sp>
    </p:spTree>
    <p:extLst>
      <p:ext uri="{BB962C8B-B14F-4D97-AF65-F5344CB8AC3E}">
        <p14:creationId xmlns:p14="http://schemas.microsoft.com/office/powerpoint/2010/main" val="424512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50CAA5-119F-796C-C104-C9BDCB42D595}"/>
              </a:ext>
            </a:extLst>
          </p:cNvPr>
          <p:cNvSpPr>
            <a:spLocks noGrp="1"/>
          </p:cNvSpPr>
          <p:nvPr>
            <p:ph type="body" sz="quarter" idx="13"/>
          </p:nvPr>
        </p:nvSpPr>
        <p:spPr/>
        <p:txBody>
          <a:bodyPr/>
          <a:lstStyle/>
          <a:p>
            <a:r>
              <a:rPr lang="en-GB"/>
              <a:t>Overweight and obesity – Reception</a:t>
            </a:r>
          </a:p>
        </p:txBody>
      </p:sp>
      <p:sp>
        <p:nvSpPr>
          <p:cNvPr id="4" name="Text Placeholder 3">
            <a:extLst>
              <a:ext uri="{FF2B5EF4-FFF2-40B4-BE49-F238E27FC236}">
                <a16:creationId xmlns:a16="http://schemas.microsoft.com/office/drawing/2014/main" id="{8E695616-877B-C7B5-477B-BA6F1FB50B35}"/>
              </a:ext>
            </a:extLst>
          </p:cNvPr>
          <p:cNvSpPr>
            <a:spLocks noGrp="1"/>
          </p:cNvSpPr>
          <p:nvPr>
            <p:ph type="body" sz="quarter" idx="27"/>
          </p:nvPr>
        </p:nvSpPr>
        <p:spPr>
          <a:xfrm>
            <a:off x="91363" y="452013"/>
            <a:ext cx="5813315" cy="2812411"/>
          </a:xfrm>
        </p:spPr>
        <p:txBody>
          <a:bodyPr/>
          <a:lstStyle/>
          <a:p>
            <a:pPr marL="0" indent="0">
              <a:buNone/>
            </a:pPr>
            <a:r>
              <a:rPr lang="en-GB" sz="1200">
                <a:solidFill>
                  <a:srgbClr val="000000"/>
                </a:solidFill>
              </a:rPr>
              <a:t>In 2023/24 </a:t>
            </a:r>
            <a:r>
              <a:rPr kumimoji="0" lang="en-US" sz="1200" b="0" i="0" u="none" strike="noStrike" kern="1200" cap="none" spc="0" normalizeH="0" baseline="0" noProof="0">
                <a:ln>
                  <a:noFill/>
                </a:ln>
                <a:solidFill>
                  <a:srgbClr val="000000"/>
                </a:solidFill>
                <a:effectLst/>
                <a:uLnTx/>
                <a:uFillTx/>
                <a:ea typeface="+mn-ea"/>
                <a:cs typeface="+mn-cs"/>
              </a:rPr>
              <a:t>1,460 reception children (aged 4-5) living in Islington were measured (96% of registered). Of these: </a:t>
            </a:r>
          </a:p>
          <a:p>
            <a:pPr marL="514350" marR="0" lvl="0" indent="-22860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1,135 (78%) were a healthy weight </a:t>
            </a:r>
          </a:p>
          <a:p>
            <a:pPr marL="514350" marR="0" lvl="0" indent="-22860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15 (1%) were underweight </a:t>
            </a:r>
          </a:p>
          <a:p>
            <a:pPr marL="514350" marR="0" lvl="0" indent="-22860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170 (12%) were overweight </a:t>
            </a:r>
          </a:p>
          <a:p>
            <a:pPr marL="514350" marR="0" lvl="0" indent="-22860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140 (10%) were obese including severe obesity  </a:t>
            </a:r>
            <a:endParaRPr lang="en-GB" sz="1600">
              <a:solidFill>
                <a:srgbClr val="000000"/>
              </a:solidFill>
              <a:latin typeface="Arial" panose="020B0604020202020204" pitchFamily="34" charset="0"/>
            </a:endParaRPr>
          </a:p>
          <a:p>
            <a:endParaRPr lang="en-GB"/>
          </a:p>
        </p:txBody>
      </p:sp>
      <p:pic>
        <p:nvPicPr>
          <p:cNvPr id="20" name="Picture 19" descr="Pie Chart showing proportion of children in reception in Islington in 2025 who were healthy weight (77.7%); overweight (11.6%), have obesity (9.6%), or underweight (1%).">
            <a:extLst>
              <a:ext uri="{FF2B5EF4-FFF2-40B4-BE49-F238E27FC236}">
                <a16:creationId xmlns:a16="http://schemas.microsoft.com/office/drawing/2014/main" id="{46E76948-2809-0BB1-A344-2E7D13673F7B}"/>
              </a:ext>
            </a:extLst>
          </p:cNvPr>
          <p:cNvPicPr>
            <a:picLocks noChangeAspect="1"/>
          </p:cNvPicPr>
          <p:nvPr/>
        </p:nvPicPr>
        <p:blipFill>
          <a:blip r:embed="rId2"/>
          <a:stretch>
            <a:fillRect/>
          </a:stretch>
        </p:blipFill>
        <p:spPr>
          <a:xfrm>
            <a:off x="3841880" y="587015"/>
            <a:ext cx="2226419" cy="2410762"/>
          </a:xfrm>
          <a:prstGeom prst="rect">
            <a:avLst/>
          </a:prstGeom>
        </p:spPr>
      </p:pic>
      <p:sp>
        <p:nvSpPr>
          <p:cNvPr id="5" name="Content Placeholder 4">
            <a:extLst>
              <a:ext uri="{FF2B5EF4-FFF2-40B4-BE49-F238E27FC236}">
                <a16:creationId xmlns:a16="http://schemas.microsoft.com/office/drawing/2014/main" id="{FDC8C743-9F96-E305-BC31-27D6012DC936}"/>
              </a:ext>
            </a:extLst>
          </p:cNvPr>
          <p:cNvSpPr>
            <a:spLocks noGrp="1"/>
          </p:cNvSpPr>
          <p:nvPr>
            <p:ph sz="quarter" idx="29"/>
          </p:nvPr>
        </p:nvSpPr>
        <p:spPr>
          <a:xfrm>
            <a:off x="91363" y="1789044"/>
            <a:ext cx="3541386" cy="2354416"/>
          </a:xfrm>
        </p:spPr>
        <p:txBody>
          <a:bodyPr/>
          <a:lstStyle/>
          <a:p>
            <a:r>
              <a:rPr lang="en-US" sz="1200"/>
              <a:t>The prevalence of obesity in reception in Islington is similar to the national average (9.6%). </a:t>
            </a:r>
          </a:p>
          <a:p>
            <a:r>
              <a:rPr lang="en-US"/>
              <a:t>It is the sixth lowest prevalence among Islington’s statistical </a:t>
            </a:r>
            <a:r>
              <a:rPr lang="en-US" err="1"/>
              <a:t>neighbours</a:t>
            </a:r>
            <a:r>
              <a:rPr lang="en-US"/>
              <a:t> (prevalences which range from 8% to 12%).</a:t>
            </a:r>
          </a:p>
          <a:p>
            <a:r>
              <a:rPr lang="en-US"/>
              <a:t>Since 2007 prevalence of obesity and overweight amongst reception children has  remained stable and similar to the national average</a:t>
            </a:r>
            <a:endParaRPr lang="en-GB"/>
          </a:p>
          <a:p>
            <a:endParaRPr lang="en-US" sz="1200"/>
          </a:p>
          <a:p>
            <a:endParaRPr lang="en-GB"/>
          </a:p>
        </p:txBody>
      </p:sp>
      <p:pic>
        <p:nvPicPr>
          <p:cNvPr id="24" name="Picture 23" descr="Bar chart showing prevalence of overweight and obesity in reception children Islington compared to statistical neighbours in England. Islington has the sixth lowest prevalence among statistical neighbours.&#10;">
            <a:extLst>
              <a:ext uri="{FF2B5EF4-FFF2-40B4-BE49-F238E27FC236}">
                <a16:creationId xmlns:a16="http://schemas.microsoft.com/office/drawing/2014/main" id="{2B559235-4F95-8212-52BD-1D06361420CF}"/>
              </a:ext>
            </a:extLst>
          </p:cNvPr>
          <p:cNvPicPr>
            <a:picLocks noChangeAspect="1"/>
          </p:cNvPicPr>
          <p:nvPr/>
        </p:nvPicPr>
        <p:blipFill>
          <a:blip r:embed="rId3"/>
          <a:stretch>
            <a:fillRect/>
          </a:stretch>
        </p:blipFill>
        <p:spPr>
          <a:xfrm>
            <a:off x="7223" y="3432749"/>
            <a:ext cx="4526677" cy="2509826"/>
          </a:xfrm>
          <a:prstGeom prst="rect">
            <a:avLst/>
          </a:prstGeom>
        </p:spPr>
      </p:pic>
      <p:sp>
        <p:nvSpPr>
          <p:cNvPr id="3" name="Text Placeholder 2">
            <a:extLst>
              <a:ext uri="{FF2B5EF4-FFF2-40B4-BE49-F238E27FC236}">
                <a16:creationId xmlns:a16="http://schemas.microsoft.com/office/drawing/2014/main" id="{86771985-56C5-CB5D-BB4F-3BF285CC772E}"/>
              </a:ext>
            </a:extLst>
          </p:cNvPr>
          <p:cNvSpPr>
            <a:spLocks noGrp="1"/>
          </p:cNvSpPr>
          <p:nvPr>
            <p:ph type="body" sz="quarter" idx="14"/>
          </p:nvPr>
        </p:nvSpPr>
        <p:spPr/>
        <p:txBody>
          <a:bodyPr/>
          <a:lstStyle/>
          <a:p>
            <a:r>
              <a:rPr lang="en-GB"/>
              <a:t>Overweight and obesity – Year 6</a:t>
            </a:r>
          </a:p>
        </p:txBody>
      </p:sp>
      <p:sp>
        <p:nvSpPr>
          <p:cNvPr id="6" name="Text Placeholder 5">
            <a:extLst>
              <a:ext uri="{FF2B5EF4-FFF2-40B4-BE49-F238E27FC236}">
                <a16:creationId xmlns:a16="http://schemas.microsoft.com/office/drawing/2014/main" id="{34338CAB-8841-3BAC-5339-05773198669C}"/>
              </a:ext>
            </a:extLst>
          </p:cNvPr>
          <p:cNvSpPr>
            <a:spLocks noGrp="1"/>
          </p:cNvSpPr>
          <p:nvPr>
            <p:ph type="body" sz="quarter" idx="30"/>
          </p:nvPr>
        </p:nvSpPr>
        <p:spPr/>
        <p:txBody>
          <a:bodyPr/>
          <a:lstStyle/>
          <a:p>
            <a:pPr marL="0" indent="0">
              <a:buNone/>
            </a:pPr>
            <a:r>
              <a:rPr lang="en-GB" sz="1200">
                <a:solidFill>
                  <a:srgbClr val="000000"/>
                </a:solidFill>
              </a:rPr>
              <a:t>In 2023/24, </a:t>
            </a:r>
            <a:r>
              <a:rPr kumimoji="0" lang="en-US" sz="1200" i="0" u="none" strike="noStrike" kern="1200" cap="none" spc="0" normalizeH="0" baseline="0" noProof="0">
                <a:ln>
                  <a:noFill/>
                </a:ln>
                <a:solidFill>
                  <a:srgbClr val="000000"/>
                </a:solidFill>
                <a:effectLst/>
                <a:uLnTx/>
                <a:uFillTx/>
                <a:ea typeface="+mn-ea"/>
                <a:cs typeface="+mn-cs"/>
              </a:rPr>
              <a:t>1,550 </a:t>
            </a:r>
            <a:r>
              <a:rPr kumimoji="0" lang="en-US" sz="1200" b="0" i="0" u="none" strike="noStrike" kern="1200" cap="none" spc="0" normalizeH="0" baseline="0" noProof="0">
                <a:ln>
                  <a:noFill/>
                </a:ln>
                <a:solidFill>
                  <a:srgbClr val="000000"/>
                </a:solidFill>
                <a:effectLst/>
                <a:uLnTx/>
                <a:uFillTx/>
                <a:ea typeface="+mn-ea"/>
                <a:cs typeface="+mn-cs"/>
              </a:rPr>
              <a:t>children in Year 6 (aged 10-11) </a:t>
            </a:r>
            <a:r>
              <a:rPr lang="en-US">
                <a:solidFill>
                  <a:srgbClr val="000000"/>
                </a:solidFill>
              </a:rPr>
              <a:t>living in</a:t>
            </a:r>
            <a:r>
              <a:rPr kumimoji="0" lang="en-US" sz="1200" b="0" i="0" u="none" strike="noStrike" kern="1200" cap="none" spc="0" normalizeH="0" baseline="0" noProof="0">
                <a:ln>
                  <a:noFill/>
                </a:ln>
                <a:solidFill>
                  <a:srgbClr val="000000"/>
                </a:solidFill>
                <a:effectLst/>
                <a:uLnTx/>
                <a:uFillTx/>
                <a:ea typeface="+mn-ea"/>
                <a:cs typeface="+mn-cs"/>
              </a:rPr>
              <a:t> </a:t>
            </a:r>
            <a:r>
              <a:rPr kumimoji="0" lang="en-US" sz="1200" b="0" i="0" u="none" strike="noStrike" kern="1200" cap="none" spc="0" normalizeH="0" baseline="0" noProof="0" err="1">
                <a:ln>
                  <a:noFill/>
                </a:ln>
                <a:solidFill>
                  <a:srgbClr val="000000"/>
                </a:solidFill>
                <a:effectLst/>
                <a:uLnTx/>
                <a:uFillTx/>
                <a:ea typeface="+mn-ea"/>
                <a:cs typeface="+mn-cs"/>
              </a:rPr>
              <a:t>Islingto</a:t>
            </a:r>
            <a:r>
              <a:rPr lang="en-US" sz="1200">
                <a:solidFill>
                  <a:srgbClr val="000000"/>
                </a:solidFill>
              </a:rPr>
              <a:t>n</a:t>
            </a:r>
            <a:r>
              <a:rPr kumimoji="0" lang="en-US" sz="1200" b="0" i="0" u="none" strike="noStrike" kern="1200" cap="none" spc="0" normalizeH="0" baseline="0" noProof="0">
                <a:ln>
                  <a:noFill/>
                </a:ln>
                <a:solidFill>
                  <a:srgbClr val="000000"/>
                </a:solidFill>
                <a:effectLst/>
                <a:uLnTx/>
                <a:uFillTx/>
                <a:ea typeface="+mn-ea"/>
                <a:cs typeface="+mn-cs"/>
              </a:rPr>
              <a:t> were measured (96% of registered). Of these: </a:t>
            </a:r>
            <a:endParaRPr lang="en-US" sz="1200">
              <a:cs typeface="Arial" panose="020B0604020202020204"/>
            </a:endParaRPr>
          </a:p>
          <a:p>
            <a:pPr marL="628650" marR="0" lvl="0" indent="-28575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lang="en-US" sz="1200">
                <a:solidFill>
                  <a:srgbClr val="000000"/>
                </a:solidFill>
              </a:rPr>
              <a:t>955 (62%) </a:t>
            </a:r>
            <a:r>
              <a:rPr kumimoji="0" lang="en-US" sz="1200" b="0" i="0" u="none" strike="noStrike" kern="1200" cap="none" spc="0" normalizeH="0" baseline="0" noProof="0">
                <a:ln>
                  <a:noFill/>
                </a:ln>
                <a:solidFill>
                  <a:srgbClr val="000000"/>
                </a:solidFill>
                <a:effectLst/>
                <a:uLnTx/>
                <a:uFillTx/>
                <a:ea typeface="+mn-ea"/>
                <a:cs typeface="+mn-cs"/>
              </a:rPr>
              <a:t>were a healthy weight </a:t>
            </a:r>
            <a:endParaRPr lang="en-US" sz="1200" b="0" i="0" u="none" strike="noStrike" kern="1200" cap="none" spc="0" normalizeH="0" baseline="0" noProof="0">
              <a:ln>
                <a:noFill/>
              </a:ln>
              <a:solidFill>
                <a:srgbClr val="000000"/>
              </a:solidFill>
              <a:effectLst/>
              <a:uLnTx/>
              <a:uFillTx/>
            </a:endParaRPr>
          </a:p>
          <a:p>
            <a:pPr marL="628650" marR="0" lvl="0" indent="-28575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lang="en-US" sz="1200">
                <a:solidFill>
                  <a:srgbClr val="000000"/>
                </a:solidFill>
              </a:rPr>
              <a:t>25</a:t>
            </a:r>
            <a:r>
              <a:rPr kumimoji="0" lang="en-US" sz="1200" b="0" i="0" u="none" strike="noStrike" kern="1200" cap="none" spc="0" normalizeH="0" baseline="0" noProof="0">
                <a:ln>
                  <a:noFill/>
                </a:ln>
                <a:solidFill>
                  <a:srgbClr val="000000"/>
                </a:solidFill>
                <a:effectLst/>
                <a:uLnTx/>
                <a:uFillTx/>
                <a:ea typeface="+mn-ea"/>
                <a:cs typeface="+mn-cs"/>
              </a:rPr>
              <a:t> (2%)were underweight </a:t>
            </a:r>
            <a:endParaRPr lang="en-US" sz="1200" b="0" i="0" u="none" strike="noStrike" kern="1200" cap="none" spc="0" normalizeH="0" baseline="0" noProof="0">
              <a:ln>
                <a:noFill/>
              </a:ln>
              <a:solidFill>
                <a:srgbClr val="000000"/>
              </a:solidFill>
              <a:effectLst/>
              <a:uLnTx/>
              <a:uFillTx/>
            </a:endParaRPr>
          </a:p>
          <a:p>
            <a:pPr marL="628650" marR="0" lvl="0" indent="-28575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lang="en-US" sz="1200">
                <a:solidFill>
                  <a:srgbClr val="000000"/>
                </a:solidFill>
              </a:rPr>
              <a:t>215</a:t>
            </a:r>
            <a:r>
              <a:rPr kumimoji="0" lang="en-US" sz="1200" b="0" i="0" u="none" strike="noStrike" kern="1200" cap="none" spc="0" normalizeH="0" baseline="0" noProof="0">
                <a:ln>
                  <a:noFill/>
                </a:ln>
                <a:solidFill>
                  <a:srgbClr val="000000"/>
                </a:solidFill>
                <a:effectLst/>
                <a:uLnTx/>
                <a:uFillTx/>
                <a:ea typeface="+mn-ea"/>
                <a:cs typeface="+mn-cs"/>
              </a:rPr>
              <a:t> (14%) were overweight </a:t>
            </a:r>
            <a:endParaRPr lang="en-US" sz="1200">
              <a:solidFill>
                <a:srgbClr val="000000"/>
              </a:solidFill>
            </a:endParaRPr>
          </a:p>
          <a:p>
            <a:pPr marL="628650" marR="0" lvl="0" indent="-28575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mn-cs"/>
              </a:rPr>
              <a:t>350 (23%) were obese including </a:t>
            </a:r>
            <a:r>
              <a:rPr lang="en-US" sz="1200">
                <a:solidFill>
                  <a:srgbClr val="000000"/>
                </a:solidFill>
              </a:rPr>
              <a:t>severe obesity</a:t>
            </a:r>
            <a:endParaRPr lang="en-GB" sz="1200">
              <a:solidFill>
                <a:srgbClr val="000000"/>
              </a:solidFill>
            </a:endParaRPr>
          </a:p>
          <a:p>
            <a:endParaRPr lang="en-GB"/>
          </a:p>
        </p:txBody>
      </p:sp>
      <p:pic>
        <p:nvPicPr>
          <p:cNvPr id="23" name="Picture 22" descr="Pie Chart showing proportion of children in year 6 in Islington in 2025 who were healthy weight (61.6%); overweight (13.9%), have obesity (22.6%), or underweight (1.6%).">
            <a:extLst>
              <a:ext uri="{FF2B5EF4-FFF2-40B4-BE49-F238E27FC236}">
                <a16:creationId xmlns:a16="http://schemas.microsoft.com/office/drawing/2014/main" id="{0046F0B5-FAE1-A6ED-DEFA-52D764C294E3}"/>
              </a:ext>
            </a:extLst>
          </p:cNvPr>
          <p:cNvPicPr>
            <a:picLocks noChangeAspect="1"/>
          </p:cNvPicPr>
          <p:nvPr/>
        </p:nvPicPr>
        <p:blipFill>
          <a:blip r:embed="rId4"/>
          <a:stretch>
            <a:fillRect/>
          </a:stretch>
        </p:blipFill>
        <p:spPr>
          <a:xfrm>
            <a:off x="9810750" y="767421"/>
            <a:ext cx="2381250" cy="2581628"/>
          </a:xfrm>
          <a:prstGeom prst="rect">
            <a:avLst/>
          </a:prstGeom>
        </p:spPr>
      </p:pic>
      <p:sp>
        <p:nvSpPr>
          <p:cNvPr id="15" name="TextBox 14">
            <a:extLst>
              <a:ext uri="{FF2B5EF4-FFF2-40B4-BE49-F238E27FC236}">
                <a16:creationId xmlns:a16="http://schemas.microsoft.com/office/drawing/2014/main" id="{A6F30B2D-1B2C-3B49-1219-7287BB13FA1C}"/>
              </a:ext>
            </a:extLst>
          </p:cNvPr>
          <p:cNvSpPr txBox="1"/>
          <p:nvPr/>
        </p:nvSpPr>
        <p:spPr>
          <a:xfrm>
            <a:off x="6159487" y="1465804"/>
            <a:ext cx="3858981" cy="2308324"/>
          </a:xfrm>
          <a:prstGeom prst="rect">
            <a:avLst/>
          </a:prstGeom>
          <a:noFill/>
        </p:spPr>
        <p:txBody>
          <a:bodyPr wrap="square">
            <a:spAutoFit/>
          </a:bodyPr>
          <a:lstStyle/>
          <a:p>
            <a:r>
              <a:rPr lang="en-GB" sz="1200">
                <a:solidFill>
                  <a:srgbClr val="000000"/>
                </a:solidFill>
              </a:rPr>
              <a:t>The prevalence of obesity more than doubles between Reception and Year 6 </a:t>
            </a:r>
            <a:endParaRPr lang="en-US" sz="1200"/>
          </a:p>
          <a:p>
            <a:pPr algn="l"/>
            <a:r>
              <a:rPr lang="en-US" sz="1200"/>
              <a:t>The prevalence of obesity in Year 6 in Islington is similar to the national average (22.1%). </a:t>
            </a:r>
          </a:p>
          <a:p>
            <a:r>
              <a:rPr lang="en-US" sz="1200"/>
              <a:t>It is also the second lowest prevalence among Islington’s statistical </a:t>
            </a:r>
            <a:r>
              <a:rPr lang="en-US" sz="1200" err="1"/>
              <a:t>neighbours</a:t>
            </a:r>
            <a:r>
              <a:rPr lang="en-US" sz="1200"/>
              <a:t> (prevalences which range from 20% to 29%) </a:t>
            </a:r>
          </a:p>
          <a:p>
            <a:r>
              <a:rPr lang="en-US" sz="1200"/>
              <a:t>Since 2021, the prevalence of obesity and overweight amongst children in Year 6 has declined and is now slightly below pre-COVID rates.</a:t>
            </a:r>
            <a:endParaRPr lang="en-GB" sz="1200"/>
          </a:p>
          <a:p>
            <a:endParaRPr lang="en-US" sz="1200"/>
          </a:p>
          <a:p>
            <a:pPr algn="l"/>
            <a:endParaRPr lang="en-GB" sz="1200"/>
          </a:p>
        </p:txBody>
      </p:sp>
      <p:pic>
        <p:nvPicPr>
          <p:cNvPr id="25" name="Picture 24" descr="Bar chart showing prevalence of overweight and obesity in year 6 children Islington compared to statistical neighbours in England. Islington has the second lowest prevalence among statistical neighbours.">
            <a:extLst>
              <a:ext uri="{FF2B5EF4-FFF2-40B4-BE49-F238E27FC236}">
                <a16:creationId xmlns:a16="http://schemas.microsoft.com/office/drawing/2014/main" id="{22C0F282-7A04-976C-2515-ACA953A3756A}"/>
              </a:ext>
            </a:extLst>
          </p:cNvPr>
          <p:cNvPicPr>
            <a:picLocks noChangeAspect="1"/>
          </p:cNvPicPr>
          <p:nvPr/>
        </p:nvPicPr>
        <p:blipFill>
          <a:blip r:embed="rId5"/>
          <a:stretch>
            <a:fillRect/>
          </a:stretch>
        </p:blipFill>
        <p:spPr>
          <a:xfrm>
            <a:off x="6108951" y="3427266"/>
            <a:ext cx="4533900" cy="2519479"/>
          </a:xfrm>
          <a:prstGeom prst="rect">
            <a:avLst/>
          </a:prstGeom>
        </p:spPr>
      </p:pic>
      <p:sp>
        <p:nvSpPr>
          <p:cNvPr id="16" name="TextBox 15">
            <a:extLst>
              <a:ext uri="{FF2B5EF4-FFF2-40B4-BE49-F238E27FC236}">
                <a16:creationId xmlns:a16="http://schemas.microsoft.com/office/drawing/2014/main" id="{30CD1DB9-C8A2-DCF0-5B7A-E9B139EA6E3E}"/>
              </a:ext>
            </a:extLst>
          </p:cNvPr>
          <p:cNvSpPr txBox="1"/>
          <p:nvPr/>
        </p:nvSpPr>
        <p:spPr>
          <a:xfrm>
            <a:off x="7223" y="5983242"/>
            <a:ext cx="3370216" cy="276999"/>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rtlCol="0">
            <a:spAutoFit/>
          </a:bodyPr>
          <a:lstStyle/>
          <a:p>
            <a:r>
              <a:rPr lang="en-GB" sz="1200" b="1">
                <a:solidFill>
                  <a:schemeClr val="bg1"/>
                </a:solidFill>
                <a:latin typeface="Arial" panose="020B0604020202020204" pitchFamily="34" charset="0"/>
              </a:rPr>
              <a:t>Note: </a:t>
            </a:r>
            <a:r>
              <a:rPr lang="en-GB" sz="1200">
                <a:solidFill>
                  <a:schemeClr val="bg1"/>
                </a:solidFill>
                <a:latin typeface="Arial" panose="020B0604020202020204" pitchFamily="34" charset="0"/>
              </a:rPr>
              <a:t>Totals may not sum due to rounding</a:t>
            </a:r>
          </a:p>
        </p:txBody>
      </p:sp>
      <p:sp>
        <p:nvSpPr>
          <p:cNvPr id="12" name="TextBox 11">
            <a:extLst>
              <a:ext uri="{FF2B5EF4-FFF2-40B4-BE49-F238E27FC236}">
                <a16:creationId xmlns:a16="http://schemas.microsoft.com/office/drawing/2014/main" id="{45F39B4B-F916-2D73-8A10-15CC18C58021}"/>
              </a:ext>
            </a:extLst>
          </p:cNvPr>
          <p:cNvSpPr txBox="1"/>
          <p:nvPr/>
        </p:nvSpPr>
        <p:spPr>
          <a:xfrm>
            <a:off x="7223" y="6204281"/>
            <a:ext cx="91440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b="1">
                <a:solidFill>
                  <a:schemeClr val="bg1"/>
                </a:solidFill>
                <a:latin typeface="Arial" panose="020B0604020202020204" pitchFamily="34" charset="0"/>
              </a:rPr>
              <a:t>Source: </a:t>
            </a:r>
            <a:r>
              <a:rPr lang="en-GB" sz="1200">
                <a:solidFill>
                  <a:schemeClr val="bg1"/>
                </a:solidFill>
                <a:latin typeface="Arial" panose="020B0604020202020204" pitchFamily="34" charset="0"/>
              </a:rPr>
              <a:t>NCMP 2023/24</a:t>
            </a:r>
          </a:p>
          <a:p>
            <a:r>
              <a:rPr lang="en-GB" sz="1200" u="sng">
                <a:solidFill>
                  <a:schemeClr val="bg1"/>
                </a:solidFill>
                <a:latin typeface="Arial" panose="020B0604020202020204" pitchFamily="34" charset="0"/>
              </a:rPr>
              <a:t>Nearest statistical neighbour method developed by NHS England</a:t>
            </a:r>
          </a:p>
          <a:p>
            <a:endParaRPr lang="en-GB" sz="1200">
              <a:solidFill>
                <a:schemeClr val="bg1"/>
              </a:solidFill>
            </a:endParaRPr>
          </a:p>
        </p:txBody>
      </p:sp>
    </p:spTree>
    <p:extLst>
      <p:ext uri="{BB962C8B-B14F-4D97-AF65-F5344CB8AC3E}">
        <p14:creationId xmlns:p14="http://schemas.microsoft.com/office/powerpoint/2010/main" val="3267726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098436-B934-492D-A7BE-352F7D10435A}"/>
              </a:ext>
            </a:extLst>
          </p:cNvPr>
          <p:cNvSpPr>
            <a:spLocks noGrp="1"/>
          </p:cNvSpPr>
          <p:nvPr>
            <p:ph type="body" sz="quarter" idx="13"/>
          </p:nvPr>
        </p:nvSpPr>
        <p:spPr/>
        <p:txBody>
          <a:bodyPr/>
          <a:lstStyle/>
          <a:p>
            <a:r>
              <a:rPr lang="en-GB"/>
              <a:t>Childhood obesity by ward</a:t>
            </a:r>
          </a:p>
        </p:txBody>
      </p:sp>
      <p:sp>
        <p:nvSpPr>
          <p:cNvPr id="4" name="Text Placeholder 3">
            <a:extLst>
              <a:ext uri="{FF2B5EF4-FFF2-40B4-BE49-F238E27FC236}">
                <a16:creationId xmlns:a16="http://schemas.microsoft.com/office/drawing/2014/main" id="{5555D417-4897-B7A7-F2DE-356DBADF02F7}"/>
              </a:ext>
            </a:extLst>
          </p:cNvPr>
          <p:cNvSpPr>
            <a:spLocks noGrp="1"/>
          </p:cNvSpPr>
          <p:nvPr>
            <p:ph type="body" sz="quarter" idx="27"/>
          </p:nvPr>
        </p:nvSpPr>
        <p:spPr>
          <a:xfrm>
            <a:off x="141343" y="480065"/>
            <a:ext cx="3187645" cy="5372730"/>
          </a:xfrm>
        </p:spPr>
        <p:txBody>
          <a:bodyPr vert="horz" lIns="0" tIns="0" rIns="0" bIns="0" rtlCol="0" anchor="t">
            <a:normAutofit/>
          </a:bodyPr>
          <a:lstStyle/>
          <a:p>
            <a:pPr algn="l"/>
            <a:r>
              <a:rPr lang="en-US" sz="1400"/>
              <a:t>Among children in Reception, the highest obesity prevalence was recorded in </a:t>
            </a:r>
            <a:r>
              <a:rPr lang="en-US" sz="1400" err="1"/>
              <a:t>Tollington</a:t>
            </a:r>
            <a:r>
              <a:rPr lang="en-US" sz="1400"/>
              <a:t>, Mildmay and Canonbury. With high prevalence also recorded in St Peter’s, Clerkenwell and Finsbury Park. </a:t>
            </a:r>
          </a:p>
          <a:p>
            <a:pPr algn="l"/>
            <a:r>
              <a:rPr lang="en-US" sz="1400"/>
              <a:t>The lowest obesity prevalence was recorded in Highbury West, Highbury East, </a:t>
            </a:r>
            <a:r>
              <a:rPr lang="en-US" sz="1400" err="1"/>
              <a:t>Barnsbury</a:t>
            </a:r>
            <a:r>
              <a:rPr lang="en-US" sz="1400"/>
              <a:t> and St Mary’s.</a:t>
            </a:r>
            <a:endParaRPr lang="en-US" sz="1400">
              <a:cs typeface="Arial"/>
            </a:endParaRPr>
          </a:p>
          <a:p>
            <a:pPr algn="l"/>
            <a:endParaRPr lang="en-GB" sz="1400"/>
          </a:p>
        </p:txBody>
      </p:sp>
      <p:sp>
        <p:nvSpPr>
          <p:cNvPr id="8" name="TextBox 7">
            <a:extLst>
              <a:ext uri="{FF2B5EF4-FFF2-40B4-BE49-F238E27FC236}">
                <a16:creationId xmlns:a16="http://schemas.microsoft.com/office/drawing/2014/main" id="{3DD8B076-BD45-3C24-D89A-74242A797FA2}"/>
              </a:ext>
            </a:extLst>
          </p:cNvPr>
          <p:cNvSpPr txBox="1"/>
          <p:nvPr/>
        </p:nvSpPr>
        <p:spPr>
          <a:xfrm>
            <a:off x="3178057" y="365976"/>
            <a:ext cx="3193405" cy="323165"/>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rtlCol="0">
            <a:spAutoFit/>
          </a:bodyPr>
          <a:lstStyle/>
          <a:p>
            <a:r>
              <a:rPr lang="en-GB" sz="1500" b="1">
                <a:solidFill>
                  <a:srgbClr val="000000"/>
                </a:solidFill>
                <a:latin typeface="Arial" panose="020B0604020202020204" pitchFamily="34" charset="0"/>
              </a:rPr>
              <a:t>Children in reception</a:t>
            </a:r>
          </a:p>
        </p:txBody>
      </p:sp>
      <p:sp>
        <p:nvSpPr>
          <p:cNvPr id="9" name="TextBox 8">
            <a:extLst>
              <a:ext uri="{FF2B5EF4-FFF2-40B4-BE49-F238E27FC236}">
                <a16:creationId xmlns:a16="http://schemas.microsoft.com/office/drawing/2014/main" id="{68F214BF-CFE2-EFF1-6068-50F1FEF83C9F}"/>
              </a:ext>
            </a:extLst>
          </p:cNvPr>
          <p:cNvSpPr txBox="1"/>
          <p:nvPr/>
        </p:nvSpPr>
        <p:spPr>
          <a:xfrm>
            <a:off x="7223" y="2826735"/>
            <a:ext cx="2521500" cy="323165"/>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rtlCol="0">
            <a:spAutoFit/>
          </a:bodyPr>
          <a:lstStyle/>
          <a:p>
            <a:r>
              <a:rPr lang="en-GB" sz="1500" b="1">
                <a:solidFill>
                  <a:srgbClr val="000000"/>
                </a:solidFill>
                <a:latin typeface="Arial" panose="020B0604020202020204" pitchFamily="34" charset="0"/>
              </a:rPr>
              <a:t>Children in year 6</a:t>
            </a:r>
          </a:p>
        </p:txBody>
      </p:sp>
      <p:sp>
        <p:nvSpPr>
          <p:cNvPr id="21" name="TextBox 20">
            <a:extLst>
              <a:ext uri="{FF2B5EF4-FFF2-40B4-BE49-F238E27FC236}">
                <a16:creationId xmlns:a16="http://schemas.microsoft.com/office/drawing/2014/main" id="{CD33245D-96FF-787A-5C0C-6A502C09AF48}"/>
              </a:ext>
            </a:extLst>
          </p:cNvPr>
          <p:cNvSpPr txBox="1"/>
          <p:nvPr/>
        </p:nvSpPr>
        <p:spPr>
          <a:xfrm>
            <a:off x="2878675" y="3634563"/>
            <a:ext cx="3187645" cy="2246769"/>
          </a:xfrm>
          <a:prstGeom prst="rect">
            <a:avLst/>
          </a:prstGeom>
          <a:noFill/>
        </p:spPr>
        <p:txBody>
          <a:bodyPr wrap="square">
            <a:spAutoFit/>
          </a:bodyPr>
          <a:lstStyle/>
          <a:p>
            <a:pPr algn="l"/>
            <a:r>
              <a:rPr lang="en-US" sz="1400"/>
              <a:t>Among children in Year 6, the highest obesity prevalence was recorded in Finsbury Park, Holloway, and Caledonian. With high prevalence also recorded for Mildmay, Clerkenwell, and Bunhill. </a:t>
            </a:r>
          </a:p>
          <a:p>
            <a:pPr algn="l"/>
            <a:endParaRPr lang="en-US" sz="1400"/>
          </a:p>
          <a:p>
            <a:pPr algn="l"/>
            <a:r>
              <a:rPr lang="en-US" sz="1400"/>
              <a:t>The lowest obesity prevalence was recorded in Highbury West, Highbury East, and St Mary’s </a:t>
            </a:r>
            <a:endParaRPr lang="en-GB" sz="1400"/>
          </a:p>
        </p:txBody>
      </p:sp>
      <p:sp>
        <p:nvSpPr>
          <p:cNvPr id="3" name="Text Placeholder 2">
            <a:extLst>
              <a:ext uri="{FF2B5EF4-FFF2-40B4-BE49-F238E27FC236}">
                <a16:creationId xmlns:a16="http://schemas.microsoft.com/office/drawing/2014/main" id="{2A00A89D-C8B3-ADD3-6CF4-48F1C06182CE}"/>
              </a:ext>
            </a:extLst>
          </p:cNvPr>
          <p:cNvSpPr>
            <a:spLocks noGrp="1"/>
          </p:cNvSpPr>
          <p:nvPr>
            <p:ph type="body" sz="quarter" idx="14"/>
          </p:nvPr>
        </p:nvSpPr>
        <p:spPr/>
        <p:txBody>
          <a:bodyPr/>
          <a:lstStyle/>
          <a:p>
            <a:r>
              <a:rPr lang="en-GB"/>
              <a:t>Childhood obesity by deprivation</a:t>
            </a:r>
          </a:p>
        </p:txBody>
      </p:sp>
      <p:sp>
        <p:nvSpPr>
          <p:cNvPr id="6" name="Text Placeholder 5">
            <a:extLst>
              <a:ext uri="{FF2B5EF4-FFF2-40B4-BE49-F238E27FC236}">
                <a16:creationId xmlns:a16="http://schemas.microsoft.com/office/drawing/2014/main" id="{F94908B3-856C-66E8-6FA7-138AA8F6939A}"/>
              </a:ext>
            </a:extLst>
          </p:cNvPr>
          <p:cNvSpPr>
            <a:spLocks noGrp="1"/>
          </p:cNvSpPr>
          <p:nvPr>
            <p:ph type="body" sz="quarter" idx="30"/>
          </p:nvPr>
        </p:nvSpPr>
        <p:spPr>
          <a:xfrm>
            <a:off x="6220530" y="396926"/>
            <a:ext cx="5813315" cy="1138428"/>
          </a:xfrm>
        </p:spPr>
        <p:txBody>
          <a:bodyPr>
            <a:normAutofit/>
          </a:bodyPr>
          <a:lstStyle/>
          <a:p>
            <a:pPr algn="l"/>
            <a:r>
              <a:rPr lang="en-US" sz="1400"/>
              <a:t>In Islington obesity prevalence is highest among children from the most deprived quintile. </a:t>
            </a:r>
          </a:p>
          <a:p>
            <a:pPr algn="l"/>
            <a:r>
              <a:rPr lang="en-US" sz="1400"/>
              <a:t>From reception to year 6 obesity prevalence amongst children from the most deprived households increases by 15.8 percentage points.</a:t>
            </a:r>
            <a:endParaRPr lang="en-GB" sz="1400"/>
          </a:p>
          <a:p>
            <a:endParaRPr lang="en-GB" sz="1800"/>
          </a:p>
          <a:p>
            <a:endParaRPr lang="en-GB" sz="1400"/>
          </a:p>
        </p:txBody>
      </p:sp>
      <p:sp>
        <p:nvSpPr>
          <p:cNvPr id="14" name="Text Placeholder 2">
            <a:extLst>
              <a:ext uri="{FF2B5EF4-FFF2-40B4-BE49-F238E27FC236}">
                <a16:creationId xmlns:a16="http://schemas.microsoft.com/office/drawing/2014/main" id="{02303716-0CF5-3877-452E-8505EBC8F02E}"/>
              </a:ext>
            </a:extLst>
          </p:cNvPr>
          <p:cNvSpPr txBox="1">
            <a:spLocks/>
          </p:cNvSpPr>
          <p:nvPr/>
        </p:nvSpPr>
        <p:spPr>
          <a:xfrm>
            <a:off x="6095377" y="1323335"/>
            <a:ext cx="6086400"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Childhood obesity by ethnicity</a:t>
            </a:r>
          </a:p>
        </p:txBody>
      </p:sp>
      <p:sp>
        <p:nvSpPr>
          <p:cNvPr id="7" name="Content Placeholder 6">
            <a:extLst>
              <a:ext uri="{FF2B5EF4-FFF2-40B4-BE49-F238E27FC236}">
                <a16:creationId xmlns:a16="http://schemas.microsoft.com/office/drawing/2014/main" id="{F030492C-A007-552F-FC74-060B1F6CEA83}"/>
              </a:ext>
            </a:extLst>
          </p:cNvPr>
          <p:cNvSpPr>
            <a:spLocks noGrp="1"/>
          </p:cNvSpPr>
          <p:nvPr>
            <p:ph sz="quarter" idx="31"/>
          </p:nvPr>
        </p:nvSpPr>
        <p:spPr>
          <a:xfrm>
            <a:off x="6220531" y="1775932"/>
            <a:ext cx="2951340" cy="4133937"/>
          </a:xfrm>
        </p:spPr>
        <p:txBody>
          <a:bodyPr vert="horz" lIns="0" tIns="0" rIns="0" bIns="0" rtlCol="0" anchor="t">
            <a:normAutofit fontScale="92500" lnSpcReduction="10000"/>
          </a:bodyPr>
          <a:lstStyle/>
          <a:p>
            <a:pPr marL="0" indent="0" algn="l">
              <a:buNone/>
            </a:pPr>
            <a:r>
              <a:rPr lang="en-US" sz="1400"/>
              <a:t>Obesity prevalence varies by ethnic group in Islington.</a:t>
            </a:r>
          </a:p>
          <a:p>
            <a:pPr marL="0" indent="0" algn="l">
              <a:buNone/>
            </a:pPr>
            <a:r>
              <a:rPr lang="en-US" sz="1400"/>
              <a:t>In reception, obesity prevalence is highest among Black (12.0%) and other ethnic groups (12.5%); and lowest for White (8.6%) and Asian (8.5%) pupils.  </a:t>
            </a:r>
            <a:endParaRPr lang="en-US" sz="1400">
              <a:cs typeface="Arial"/>
            </a:endParaRPr>
          </a:p>
          <a:p>
            <a:pPr marL="0" indent="0" algn="l">
              <a:buNone/>
            </a:pPr>
            <a:r>
              <a:rPr lang="en-US" sz="1400"/>
              <a:t>In year 6, obesity prevalence is highest among Black (29.1%), Asian (27.1%) and other ethnic groups (28.8%), and lowest for White (20.7%) and Mixed ethnicity (22.3%) pupils.</a:t>
            </a:r>
            <a:endParaRPr lang="en-US" sz="1400">
              <a:cs typeface="Arial"/>
            </a:endParaRPr>
          </a:p>
          <a:p>
            <a:pPr marL="0" indent="0" algn="l">
              <a:buNone/>
            </a:pPr>
            <a:r>
              <a:rPr lang="en-US" sz="1400"/>
              <a:t>The prevalence of obesity amongst Asian children rises by 18.6% from reception to year 6.</a:t>
            </a:r>
            <a:endParaRPr lang="en-US" sz="1400">
              <a:cs typeface="Arial"/>
            </a:endParaRPr>
          </a:p>
          <a:p>
            <a:pPr marL="0" indent="0">
              <a:buNone/>
            </a:pPr>
            <a:r>
              <a:rPr lang="en-US" sz="1400"/>
              <a:t>This reflects national patterns in obesity prevalence for ethnicity. Amongst children in reception, obesity prevalence is highest for B</a:t>
            </a:r>
            <a:r>
              <a:rPr lang="en-GB" sz="1400"/>
              <a:t>lack African and other Black ethnic groups. While in year 6 all minority ethnic groups have higher obesity prevalence than White British children.</a:t>
            </a:r>
            <a:endParaRPr lang="en-GB" sz="1200"/>
          </a:p>
          <a:p>
            <a:endParaRPr lang="en-GB"/>
          </a:p>
        </p:txBody>
      </p:sp>
      <p:sp>
        <p:nvSpPr>
          <p:cNvPr id="16" name="TextBox 15">
            <a:extLst>
              <a:ext uri="{FF2B5EF4-FFF2-40B4-BE49-F238E27FC236}">
                <a16:creationId xmlns:a16="http://schemas.microsoft.com/office/drawing/2014/main" id="{ACFD5628-2733-BCF3-4182-244ED83A7D3B}"/>
              </a:ext>
            </a:extLst>
          </p:cNvPr>
          <p:cNvSpPr txBox="1"/>
          <p:nvPr/>
        </p:nvSpPr>
        <p:spPr>
          <a:xfrm>
            <a:off x="9200801" y="1705568"/>
            <a:ext cx="3418192" cy="261610"/>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lIns="91440" tIns="45720" rIns="91440" bIns="45720" rtlCol="0" anchor="t">
            <a:spAutoFit/>
          </a:bodyPr>
          <a:lstStyle/>
          <a:p>
            <a:r>
              <a:rPr lang="en-GB" sz="1100" b="1">
                <a:solidFill>
                  <a:srgbClr val="000000"/>
                </a:solidFill>
                <a:latin typeface="Arial"/>
                <a:cs typeface="Arial"/>
              </a:rPr>
              <a:t>Children in reception</a:t>
            </a:r>
            <a:endParaRPr lang="en-GB" sz="1100" b="1">
              <a:solidFill>
                <a:srgbClr val="000000"/>
              </a:solidFill>
              <a:latin typeface="Arial" panose="020B0604020202020204" pitchFamily="34" charset="0"/>
              <a:cs typeface="Arial"/>
            </a:endParaRPr>
          </a:p>
        </p:txBody>
      </p:sp>
      <p:sp>
        <p:nvSpPr>
          <p:cNvPr id="17" name="TextBox 16">
            <a:extLst>
              <a:ext uri="{FF2B5EF4-FFF2-40B4-BE49-F238E27FC236}">
                <a16:creationId xmlns:a16="http://schemas.microsoft.com/office/drawing/2014/main" id="{15AD06FB-03E3-8EE9-76B3-3C19946D273B}"/>
              </a:ext>
            </a:extLst>
          </p:cNvPr>
          <p:cNvSpPr txBox="1"/>
          <p:nvPr/>
        </p:nvSpPr>
        <p:spPr>
          <a:xfrm>
            <a:off x="9176542" y="3840158"/>
            <a:ext cx="302708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lIns="91440" tIns="45720" rIns="91440" bIns="45720" rtlCol="0" anchor="t">
            <a:spAutoFit/>
          </a:bodyPr>
          <a:lstStyle/>
          <a:p>
            <a:r>
              <a:rPr lang="en-GB" sz="1100" b="1">
                <a:solidFill>
                  <a:srgbClr val="000000"/>
                </a:solidFill>
                <a:latin typeface="Arial"/>
                <a:cs typeface="Arial"/>
              </a:rPr>
              <a:t>Children in year 6 </a:t>
            </a:r>
            <a:endParaRPr lang="en-GB" sz="1100" b="1">
              <a:solidFill>
                <a:srgbClr val="000000"/>
              </a:solidFill>
              <a:latin typeface="Arial" panose="020B0604020202020204" pitchFamily="34" charset="0"/>
              <a:cs typeface="Arial"/>
            </a:endParaRPr>
          </a:p>
        </p:txBody>
      </p:sp>
      <p:sp>
        <p:nvSpPr>
          <p:cNvPr id="23" name="TextBox 22">
            <a:extLst>
              <a:ext uri="{FF2B5EF4-FFF2-40B4-BE49-F238E27FC236}">
                <a16:creationId xmlns:a16="http://schemas.microsoft.com/office/drawing/2014/main" id="{7EBFAAB9-A6F2-6885-2F2F-FDBEB0DEB83C}"/>
              </a:ext>
            </a:extLst>
          </p:cNvPr>
          <p:cNvSpPr txBox="1"/>
          <p:nvPr/>
        </p:nvSpPr>
        <p:spPr>
          <a:xfrm>
            <a:off x="0" y="6002466"/>
            <a:ext cx="8368748" cy="830997"/>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lIns="91440" tIns="45720" rIns="91440" bIns="45720" rtlCol="0" anchor="t">
            <a:spAutoFit/>
          </a:bodyPr>
          <a:lstStyle/>
          <a:p>
            <a:r>
              <a:rPr lang="en-GB" sz="1200" b="1">
                <a:solidFill>
                  <a:schemeClr val="bg1"/>
                </a:solidFill>
                <a:latin typeface="Arial"/>
                <a:cs typeface="Arial"/>
              </a:rPr>
              <a:t>Note: </a:t>
            </a:r>
            <a:r>
              <a:rPr lang="en-GB" sz="1200">
                <a:solidFill>
                  <a:schemeClr val="bg1"/>
                </a:solidFill>
                <a:latin typeface="Arial"/>
                <a:cs typeface="Arial"/>
              </a:rPr>
              <a:t>Data combined 5-years, (2018 to 2019, 2019 to 2020, 2021 to 2022, 2022 to 2023, and 2023 to 2024) </a:t>
            </a:r>
            <a:endParaRPr lang="en-GB" sz="1200">
              <a:solidFill>
                <a:schemeClr val="bg1"/>
              </a:solidFill>
            </a:endParaRPr>
          </a:p>
          <a:p>
            <a:r>
              <a:rPr lang="en-GB" sz="1200" b="1">
                <a:solidFill>
                  <a:schemeClr val="bg1"/>
                </a:solidFill>
              </a:rPr>
              <a:t>Source (including graphs): </a:t>
            </a:r>
            <a:r>
              <a:rPr lang="en-GB" sz="1200">
                <a:solidFill>
                  <a:schemeClr val="bg1"/>
                </a:solidFill>
              </a:rPr>
              <a:t>Office for Health Improvements and Disparities, 'Patterns and trends in child obesity in Islington', November 2024</a:t>
            </a:r>
            <a:endParaRPr lang="en-GB" sz="1200">
              <a:solidFill>
                <a:schemeClr val="bg1"/>
              </a:solidFill>
              <a:cs typeface="Arial"/>
            </a:endParaRPr>
          </a:p>
          <a:p>
            <a:endParaRPr lang="en-GB" sz="1200">
              <a:solidFill>
                <a:schemeClr val="bg1"/>
              </a:solidFill>
              <a:latin typeface="Arial" panose="020B0604020202020204" pitchFamily="34" charset="0"/>
            </a:endParaRPr>
          </a:p>
        </p:txBody>
      </p:sp>
      <p:pic>
        <p:nvPicPr>
          <p:cNvPr id="12" name="Picture 11" descr="A graph of obesity&#10;&#10;AI-generated content may be incorrect.">
            <a:extLst>
              <a:ext uri="{FF2B5EF4-FFF2-40B4-BE49-F238E27FC236}">
                <a16:creationId xmlns:a16="http://schemas.microsoft.com/office/drawing/2014/main" id="{4245A729-3DF4-53A8-6959-FD154B727464}"/>
              </a:ext>
            </a:extLst>
          </p:cNvPr>
          <p:cNvPicPr>
            <a:picLocks noChangeAspect="1"/>
          </p:cNvPicPr>
          <p:nvPr/>
        </p:nvPicPr>
        <p:blipFill>
          <a:blip r:embed="rId2"/>
          <a:stretch>
            <a:fillRect/>
          </a:stretch>
        </p:blipFill>
        <p:spPr>
          <a:xfrm>
            <a:off x="9237155" y="1872996"/>
            <a:ext cx="2825115" cy="1965960"/>
          </a:xfrm>
          <a:prstGeom prst="rect">
            <a:avLst/>
          </a:prstGeom>
        </p:spPr>
      </p:pic>
      <p:pic>
        <p:nvPicPr>
          <p:cNvPr id="15" name="Picture 14">
            <a:extLst>
              <a:ext uri="{FF2B5EF4-FFF2-40B4-BE49-F238E27FC236}">
                <a16:creationId xmlns:a16="http://schemas.microsoft.com/office/drawing/2014/main" id="{D697BA24-90AE-99FF-1781-BE0770AC89DC}"/>
              </a:ext>
            </a:extLst>
          </p:cNvPr>
          <p:cNvPicPr>
            <a:picLocks noChangeAspect="1"/>
          </p:cNvPicPr>
          <p:nvPr/>
        </p:nvPicPr>
        <p:blipFill>
          <a:blip r:embed="rId3"/>
          <a:stretch>
            <a:fillRect/>
          </a:stretch>
        </p:blipFill>
        <p:spPr>
          <a:xfrm>
            <a:off x="9260205" y="4104132"/>
            <a:ext cx="2858262" cy="1972056"/>
          </a:xfrm>
          <a:prstGeom prst="rect">
            <a:avLst/>
          </a:prstGeom>
        </p:spPr>
      </p:pic>
      <p:grpSp>
        <p:nvGrpSpPr>
          <p:cNvPr id="69" name="Group 68">
            <a:extLst>
              <a:ext uri="{FF2B5EF4-FFF2-40B4-BE49-F238E27FC236}">
                <a16:creationId xmlns:a16="http://schemas.microsoft.com/office/drawing/2014/main" id="{85AFE7E4-49A3-E792-99E3-7CC41AAEC0C6}"/>
              </a:ext>
            </a:extLst>
          </p:cNvPr>
          <p:cNvGrpSpPr/>
          <p:nvPr/>
        </p:nvGrpSpPr>
        <p:grpSpPr>
          <a:xfrm>
            <a:off x="3264217" y="647454"/>
            <a:ext cx="4176656" cy="2771650"/>
            <a:chOff x="3284009" y="657350"/>
            <a:chExt cx="4176656" cy="2771650"/>
          </a:xfrm>
        </p:grpSpPr>
        <p:pic>
          <p:nvPicPr>
            <p:cNvPr id="10" name="Picture 9" descr="Map of obesity prevalence in reception in Islington by ward.  Obesity prevalence is highest in Tollington, Mildmay and Canonbury wards.">
              <a:extLst>
                <a:ext uri="{FF2B5EF4-FFF2-40B4-BE49-F238E27FC236}">
                  <a16:creationId xmlns:a16="http://schemas.microsoft.com/office/drawing/2014/main" id="{6EB76129-52B2-90FC-826D-CFB56274CB9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284009" y="657350"/>
              <a:ext cx="2610331" cy="2771650"/>
            </a:xfrm>
            <a:prstGeom prst="rect">
              <a:avLst/>
            </a:prstGeom>
          </p:spPr>
        </p:pic>
        <p:sp>
          <p:nvSpPr>
            <p:cNvPr id="18" name="TextBox 17">
              <a:extLst>
                <a:ext uri="{FF2B5EF4-FFF2-40B4-BE49-F238E27FC236}">
                  <a16:creationId xmlns:a16="http://schemas.microsoft.com/office/drawing/2014/main" id="{CFFF984C-BA29-2C43-7451-E1484740A4D8}"/>
                </a:ext>
              </a:extLst>
            </p:cNvPr>
            <p:cNvSpPr txBox="1"/>
            <p:nvPr/>
          </p:nvSpPr>
          <p:spPr>
            <a:xfrm>
              <a:off x="3480455" y="876260"/>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err="1">
                  <a:cs typeface="Arial"/>
                </a:rPr>
                <a:t>Hillrise</a:t>
              </a:r>
              <a:endParaRPr lang="en-US" sz="600">
                <a:cs typeface="Arial"/>
              </a:endParaRPr>
            </a:p>
          </p:txBody>
        </p:sp>
        <p:sp>
          <p:nvSpPr>
            <p:cNvPr id="19" name="TextBox 18">
              <a:extLst>
                <a:ext uri="{FF2B5EF4-FFF2-40B4-BE49-F238E27FC236}">
                  <a16:creationId xmlns:a16="http://schemas.microsoft.com/office/drawing/2014/main" id="{12648518-0334-9EBB-D322-8B185F171EA3}"/>
                </a:ext>
              </a:extLst>
            </p:cNvPr>
            <p:cNvSpPr txBox="1"/>
            <p:nvPr/>
          </p:nvSpPr>
          <p:spPr>
            <a:xfrm>
              <a:off x="3787234" y="965324"/>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err="1">
                  <a:solidFill>
                    <a:schemeClr val="bg1"/>
                  </a:solidFill>
                  <a:cs typeface="Arial"/>
                </a:rPr>
                <a:t>Tollington</a:t>
              </a:r>
              <a:endParaRPr lang="en-US" sz="600">
                <a:solidFill>
                  <a:schemeClr val="bg1"/>
                </a:solidFill>
                <a:cs typeface="Arial"/>
              </a:endParaRPr>
            </a:p>
          </p:txBody>
        </p:sp>
        <p:sp>
          <p:nvSpPr>
            <p:cNvPr id="20" name="TextBox 19">
              <a:extLst>
                <a:ext uri="{FF2B5EF4-FFF2-40B4-BE49-F238E27FC236}">
                  <a16:creationId xmlns:a16="http://schemas.microsoft.com/office/drawing/2014/main" id="{7791E368-0714-A912-F4C6-3D28B5CD2E9E}"/>
                </a:ext>
              </a:extLst>
            </p:cNvPr>
            <p:cNvSpPr txBox="1"/>
            <p:nvPr/>
          </p:nvSpPr>
          <p:spPr>
            <a:xfrm>
              <a:off x="3341909" y="1232519"/>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a:cs typeface="Arial"/>
                </a:rPr>
                <a:t>Junction</a:t>
              </a:r>
            </a:p>
          </p:txBody>
        </p:sp>
        <p:sp>
          <p:nvSpPr>
            <p:cNvPr id="22" name="TextBox 21">
              <a:extLst>
                <a:ext uri="{FF2B5EF4-FFF2-40B4-BE49-F238E27FC236}">
                  <a16:creationId xmlns:a16="http://schemas.microsoft.com/office/drawing/2014/main" id="{FF5FDC53-B8A0-FAC8-AEBB-4987345AA7E9}"/>
                </a:ext>
              </a:extLst>
            </p:cNvPr>
            <p:cNvSpPr txBox="1"/>
            <p:nvPr/>
          </p:nvSpPr>
          <p:spPr>
            <a:xfrm>
              <a:off x="3401285" y="1539298"/>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St George's</a:t>
              </a:r>
            </a:p>
          </p:txBody>
        </p:sp>
        <p:sp>
          <p:nvSpPr>
            <p:cNvPr id="24" name="TextBox 23">
              <a:extLst>
                <a:ext uri="{FF2B5EF4-FFF2-40B4-BE49-F238E27FC236}">
                  <a16:creationId xmlns:a16="http://schemas.microsoft.com/office/drawing/2014/main" id="{58C0B2E2-9992-FEC4-8CEB-BFA26B2FC40B}"/>
                </a:ext>
              </a:extLst>
            </p:cNvPr>
            <p:cNvSpPr txBox="1"/>
            <p:nvPr/>
          </p:nvSpPr>
          <p:spPr>
            <a:xfrm>
              <a:off x="3787233" y="1836181"/>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Holloway</a:t>
              </a:r>
              <a:endParaRPr lang="en-US"/>
            </a:p>
          </p:txBody>
        </p:sp>
        <p:sp>
          <p:nvSpPr>
            <p:cNvPr id="25" name="TextBox 24">
              <a:extLst>
                <a:ext uri="{FF2B5EF4-FFF2-40B4-BE49-F238E27FC236}">
                  <a16:creationId xmlns:a16="http://schemas.microsoft.com/office/drawing/2014/main" id="{F18E41BC-CD60-BA0B-6EB8-B621D7411294}"/>
                </a:ext>
              </a:extLst>
            </p:cNvPr>
            <p:cNvSpPr txBox="1"/>
            <p:nvPr/>
          </p:nvSpPr>
          <p:spPr>
            <a:xfrm>
              <a:off x="3688272" y="2261713"/>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Caledonian</a:t>
              </a:r>
            </a:p>
          </p:txBody>
        </p:sp>
        <p:sp>
          <p:nvSpPr>
            <p:cNvPr id="26" name="TextBox 25">
              <a:extLst>
                <a:ext uri="{FF2B5EF4-FFF2-40B4-BE49-F238E27FC236}">
                  <a16:creationId xmlns:a16="http://schemas.microsoft.com/office/drawing/2014/main" id="{B85D9259-29CB-5530-360F-A111C67A93C7}"/>
                </a:ext>
              </a:extLst>
            </p:cNvPr>
            <p:cNvSpPr txBox="1"/>
            <p:nvPr/>
          </p:nvSpPr>
          <p:spPr>
            <a:xfrm>
              <a:off x="3975258" y="2647661"/>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cs typeface="Arial"/>
                </a:rPr>
                <a:t>Barnsbury</a:t>
              </a:r>
              <a:endParaRPr lang="en-US" err="1"/>
            </a:p>
          </p:txBody>
        </p:sp>
        <p:sp>
          <p:nvSpPr>
            <p:cNvPr id="27" name="TextBox 26">
              <a:extLst>
                <a:ext uri="{FF2B5EF4-FFF2-40B4-BE49-F238E27FC236}">
                  <a16:creationId xmlns:a16="http://schemas.microsoft.com/office/drawing/2014/main" id="{B7699661-B5ED-A0B6-CD96-D62F95A0B682}"/>
                </a:ext>
              </a:extLst>
            </p:cNvPr>
            <p:cNvSpPr txBox="1"/>
            <p:nvPr/>
          </p:nvSpPr>
          <p:spPr>
            <a:xfrm>
              <a:off x="4084115" y="2895063"/>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Clerkenwell</a:t>
              </a:r>
              <a:endParaRPr lang="en-US">
                <a:solidFill>
                  <a:schemeClr val="bg1"/>
                </a:solidFill>
                <a:cs typeface="Arial"/>
              </a:endParaRPr>
            </a:p>
          </p:txBody>
        </p:sp>
        <p:sp>
          <p:nvSpPr>
            <p:cNvPr id="28" name="TextBox 27">
              <a:extLst>
                <a:ext uri="{FF2B5EF4-FFF2-40B4-BE49-F238E27FC236}">
                  <a16:creationId xmlns:a16="http://schemas.microsoft.com/office/drawing/2014/main" id="{7934CEE3-F2A5-AD99-5626-914CEEF43A2F}"/>
                </a:ext>
              </a:extLst>
            </p:cNvPr>
            <p:cNvSpPr txBox="1"/>
            <p:nvPr/>
          </p:nvSpPr>
          <p:spPr>
            <a:xfrm>
              <a:off x="4588816" y="2984127"/>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Bunhill</a:t>
              </a:r>
              <a:endParaRPr lang="en-US">
                <a:cs typeface="Arial"/>
              </a:endParaRPr>
            </a:p>
          </p:txBody>
        </p:sp>
        <p:sp>
          <p:nvSpPr>
            <p:cNvPr id="29" name="TextBox 28">
              <a:extLst>
                <a:ext uri="{FF2B5EF4-FFF2-40B4-BE49-F238E27FC236}">
                  <a16:creationId xmlns:a16="http://schemas.microsoft.com/office/drawing/2014/main" id="{6A43E2BB-CEE2-A077-FD12-FA515BB7C747}"/>
                </a:ext>
              </a:extLst>
            </p:cNvPr>
            <p:cNvSpPr txBox="1"/>
            <p:nvPr/>
          </p:nvSpPr>
          <p:spPr>
            <a:xfrm>
              <a:off x="4450271" y="2469529"/>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St Peter's</a:t>
              </a:r>
              <a:endParaRPr lang="en-US">
                <a:solidFill>
                  <a:schemeClr val="bg1"/>
                </a:solidFill>
                <a:cs typeface="Arial"/>
              </a:endParaRPr>
            </a:p>
          </p:txBody>
        </p:sp>
        <p:sp>
          <p:nvSpPr>
            <p:cNvPr id="30" name="TextBox 29">
              <a:extLst>
                <a:ext uri="{FF2B5EF4-FFF2-40B4-BE49-F238E27FC236}">
                  <a16:creationId xmlns:a16="http://schemas.microsoft.com/office/drawing/2014/main" id="{7EC75E29-D3B6-9102-367C-5E6F7FC8CF1B}"/>
                </a:ext>
              </a:extLst>
            </p:cNvPr>
            <p:cNvSpPr txBox="1"/>
            <p:nvPr/>
          </p:nvSpPr>
          <p:spPr>
            <a:xfrm>
              <a:off x="4529439" y="2083581"/>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Canonbury</a:t>
              </a:r>
              <a:endParaRPr lang="en-US"/>
            </a:p>
          </p:txBody>
        </p:sp>
        <p:sp>
          <p:nvSpPr>
            <p:cNvPr id="31" name="TextBox 30">
              <a:extLst>
                <a:ext uri="{FF2B5EF4-FFF2-40B4-BE49-F238E27FC236}">
                  <a16:creationId xmlns:a16="http://schemas.microsoft.com/office/drawing/2014/main" id="{89BFB8F5-68BC-08A0-20AE-C21415F95154}"/>
                </a:ext>
              </a:extLst>
            </p:cNvPr>
            <p:cNvSpPr txBox="1"/>
            <p:nvPr/>
          </p:nvSpPr>
          <p:spPr>
            <a:xfrm>
              <a:off x="4717465" y="1836178"/>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Mildmay</a:t>
              </a:r>
              <a:endParaRPr lang="en-US">
                <a:solidFill>
                  <a:schemeClr val="bg1"/>
                </a:solidFill>
              </a:endParaRPr>
            </a:p>
          </p:txBody>
        </p:sp>
        <p:sp>
          <p:nvSpPr>
            <p:cNvPr id="32" name="TextBox 31">
              <a:extLst>
                <a:ext uri="{FF2B5EF4-FFF2-40B4-BE49-F238E27FC236}">
                  <a16:creationId xmlns:a16="http://schemas.microsoft.com/office/drawing/2014/main" id="{649FDD9B-F399-4FD3-204B-2A5705ED14A8}"/>
                </a:ext>
              </a:extLst>
            </p:cNvPr>
            <p:cNvSpPr txBox="1"/>
            <p:nvPr/>
          </p:nvSpPr>
          <p:spPr>
            <a:xfrm>
              <a:off x="4282036" y="2261713"/>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St Mary's</a:t>
              </a:r>
              <a:endParaRPr lang="en-US" err="1"/>
            </a:p>
          </p:txBody>
        </p:sp>
        <p:sp>
          <p:nvSpPr>
            <p:cNvPr id="33" name="TextBox 32">
              <a:extLst>
                <a:ext uri="{FF2B5EF4-FFF2-40B4-BE49-F238E27FC236}">
                  <a16:creationId xmlns:a16="http://schemas.microsoft.com/office/drawing/2014/main" id="{014BA29A-8516-8CF8-2C3D-9ACD4FAAFDE2}"/>
                </a:ext>
              </a:extLst>
            </p:cNvPr>
            <p:cNvSpPr txBox="1"/>
            <p:nvPr/>
          </p:nvSpPr>
          <p:spPr>
            <a:xfrm>
              <a:off x="4529438" y="1410645"/>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Highbury East</a:t>
              </a:r>
              <a:endParaRPr lang="en-US">
                <a:cs typeface="Arial"/>
              </a:endParaRPr>
            </a:p>
          </p:txBody>
        </p:sp>
        <p:sp>
          <p:nvSpPr>
            <p:cNvPr id="34" name="TextBox 33">
              <a:extLst>
                <a:ext uri="{FF2B5EF4-FFF2-40B4-BE49-F238E27FC236}">
                  <a16:creationId xmlns:a16="http://schemas.microsoft.com/office/drawing/2014/main" id="{F20083C9-8B21-3737-C77E-3733DBE4792A}"/>
                </a:ext>
              </a:extLst>
            </p:cNvPr>
            <p:cNvSpPr txBox="1"/>
            <p:nvPr/>
          </p:nvSpPr>
          <p:spPr>
            <a:xfrm>
              <a:off x="4024736" y="1529398"/>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Highbury West</a:t>
              </a:r>
              <a:endParaRPr lang="en-US">
                <a:cs typeface="Arial"/>
              </a:endParaRPr>
            </a:p>
          </p:txBody>
        </p:sp>
        <p:sp>
          <p:nvSpPr>
            <p:cNvPr id="35" name="TextBox 34">
              <a:extLst>
                <a:ext uri="{FF2B5EF4-FFF2-40B4-BE49-F238E27FC236}">
                  <a16:creationId xmlns:a16="http://schemas.microsoft.com/office/drawing/2014/main" id="{83A21295-8341-A1E3-BF7C-D9B2BC30E2B0}"/>
                </a:ext>
              </a:extLst>
            </p:cNvPr>
            <p:cNvSpPr txBox="1"/>
            <p:nvPr/>
          </p:nvSpPr>
          <p:spPr>
            <a:xfrm>
              <a:off x="3787229" y="1281995"/>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Finsbury Park</a:t>
              </a:r>
              <a:endParaRPr lang="en-US">
                <a:solidFill>
                  <a:schemeClr val="bg1"/>
                </a:solidFill>
                <a:cs typeface="Arial"/>
              </a:endParaRPr>
            </a:p>
          </p:txBody>
        </p:sp>
      </p:grpSp>
      <p:grpSp>
        <p:nvGrpSpPr>
          <p:cNvPr id="68" name="Group 67">
            <a:extLst>
              <a:ext uri="{FF2B5EF4-FFF2-40B4-BE49-F238E27FC236}">
                <a16:creationId xmlns:a16="http://schemas.microsoft.com/office/drawing/2014/main" id="{33D608AD-5B9E-49CA-25C5-1EC7D6E49D95}"/>
              </a:ext>
            </a:extLst>
          </p:cNvPr>
          <p:cNvGrpSpPr/>
          <p:nvPr/>
        </p:nvGrpSpPr>
        <p:grpSpPr>
          <a:xfrm>
            <a:off x="66739" y="3108531"/>
            <a:ext cx="4276653" cy="2771650"/>
            <a:chOff x="76635" y="3138220"/>
            <a:chExt cx="4276653" cy="2771650"/>
          </a:xfrm>
        </p:grpSpPr>
        <p:pic>
          <p:nvPicPr>
            <p:cNvPr id="11" name="Picture 10" descr="Map of obesity prevalence in year 6 children in Islington by ward.  Obesity prevalence is highest in  Finsbury Park, Holloway, and Caledonian wards.">
              <a:extLst>
                <a:ext uri="{FF2B5EF4-FFF2-40B4-BE49-F238E27FC236}">
                  <a16:creationId xmlns:a16="http://schemas.microsoft.com/office/drawing/2014/main" id="{CA866FEB-BB86-97D2-E61C-D8CC0B18EFAD}"/>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76635" y="3138220"/>
              <a:ext cx="2802040" cy="2771650"/>
            </a:xfrm>
            <a:prstGeom prst="rect">
              <a:avLst/>
            </a:prstGeom>
          </p:spPr>
        </p:pic>
        <p:sp>
          <p:nvSpPr>
            <p:cNvPr id="52" name="TextBox 51">
              <a:extLst>
                <a:ext uri="{FF2B5EF4-FFF2-40B4-BE49-F238E27FC236}">
                  <a16:creationId xmlns:a16="http://schemas.microsoft.com/office/drawing/2014/main" id="{6354316B-0E62-4D15-C6C6-9DD992DF005C}"/>
                </a:ext>
              </a:extLst>
            </p:cNvPr>
            <p:cNvSpPr txBox="1"/>
            <p:nvPr/>
          </p:nvSpPr>
          <p:spPr>
            <a:xfrm>
              <a:off x="254325" y="3340389"/>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err="1">
                  <a:cs typeface="Arial"/>
                </a:rPr>
                <a:t>Hillrise</a:t>
              </a:r>
              <a:endParaRPr lang="en-US" sz="600">
                <a:cs typeface="Arial"/>
              </a:endParaRPr>
            </a:p>
          </p:txBody>
        </p:sp>
        <p:sp>
          <p:nvSpPr>
            <p:cNvPr id="53" name="TextBox 52">
              <a:extLst>
                <a:ext uri="{FF2B5EF4-FFF2-40B4-BE49-F238E27FC236}">
                  <a16:creationId xmlns:a16="http://schemas.microsoft.com/office/drawing/2014/main" id="{65B8AFD8-88B8-E923-394D-9CA75A6C1E4B}"/>
                </a:ext>
              </a:extLst>
            </p:cNvPr>
            <p:cNvSpPr txBox="1"/>
            <p:nvPr/>
          </p:nvSpPr>
          <p:spPr>
            <a:xfrm>
              <a:off x="620480" y="3429453"/>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err="1">
                  <a:cs typeface="Arial"/>
                </a:rPr>
                <a:t>Tollington</a:t>
              </a:r>
              <a:endParaRPr lang="en-US" sz="600">
                <a:cs typeface="Arial"/>
              </a:endParaRPr>
            </a:p>
          </p:txBody>
        </p:sp>
        <p:sp>
          <p:nvSpPr>
            <p:cNvPr id="54" name="TextBox 53">
              <a:extLst>
                <a:ext uri="{FF2B5EF4-FFF2-40B4-BE49-F238E27FC236}">
                  <a16:creationId xmlns:a16="http://schemas.microsoft.com/office/drawing/2014/main" id="{D7109D1B-D50C-0272-F09B-427E81E0CF49}"/>
                </a:ext>
              </a:extLst>
            </p:cNvPr>
            <p:cNvSpPr txBox="1"/>
            <p:nvPr/>
          </p:nvSpPr>
          <p:spPr>
            <a:xfrm>
              <a:off x="145467" y="3696648"/>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a:cs typeface="Arial"/>
                </a:rPr>
                <a:t>Junction</a:t>
              </a:r>
            </a:p>
          </p:txBody>
        </p:sp>
        <p:sp>
          <p:nvSpPr>
            <p:cNvPr id="55" name="TextBox 54">
              <a:extLst>
                <a:ext uri="{FF2B5EF4-FFF2-40B4-BE49-F238E27FC236}">
                  <a16:creationId xmlns:a16="http://schemas.microsoft.com/office/drawing/2014/main" id="{C01C2E23-9797-10C9-EB1F-56D27EABA5F1}"/>
                </a:ext>
              </a:extLst>
            </p:cNvPr>
            <p:cNvSpPr txBox="1"/>
            <p:nvPr/>
          </p:nvSpPr>
          <p:spPr>
            <a:xfrm>
              <a:off x="214739" y="4003427"/>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St George's</a:t>
              </a:r>
            </a:p>
          </p:txBody>
        </p:sp>
        <p:sp>
          <p:nvSpPr>
            <p:cNvPr id="56" name="TextBox 55">
              <a:extLst>
                <a:ext uri="{FF2B5EF4-FFF2-40B4-BE49-F238E27FC236}">
                  <a16:creationId xmlns:a16="http://schemas.microsoft.com/office/drawing/2014/main" id="{33107B1E-494C-7808-B77E-0F8EEBC9E8FF}"/>
                </a:ext>
              </a:extLst>
            </p:cNvPr>
            <p:cNvSpPr txBox="1"/>
            <p:nvPr/>
          </p:nvSpPr>
          <p:spPr>
            <a:xfrm>
              <a:off x="620479" y="4300310"/>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Holloway</a:t>
              </a:r>
              <a:endParaRPr lang="en-US">
                <a:solidFill>
                  <a:schemeClr val="bg1"/>
                </a:solidFill>
              </a:endParaRPr>
            </a:p>
          </p:txBody>
        </p:sp>
        <p:sp>
          <p:nvSpPr>
            <p:cNvPr id="57" name="TextBox 56">
              <a:extLst>
                <a:ext uri="{FF2B5EF4-FFF2-40B4-BE49-F238E27FC236}">
                  <a16:creationId xmlns:a16="http://schemas.microsoft.com/office/drawing/2014/main" id="{D5EB2427-943C-EC5A-5A9E-42CD07A8EC0C}"/>
                </a:ext>
              </a:extLst>
            </p:cNvPr>
            <p:cNvSpPr txBox="1"/>
            <p:nvPr/>
          </p:nvSpPr>
          <p:spPr>
            <a:xfrm>
              <a:off x="580895" y="4725842"/>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Caledonian</a:t>
              </a:r>
            </a:p>
          </p:txBody>
        </p:sp>
        <p:sp>
          <p:nvSpPr>
            <p:cNvPr id="58" name="TextBox 57">
              <a:extLst>
                <a:ext uri="{FF2B5EF4-FFF2-40B4-BE49-F238E27FC236}">
                  <a16:creationId xmlns:a16="http://schemas.microsoft.com/office/drawing/2014/main" id="{E97AE482-2255-7E11-E9CE-7677E9A1B4A9}"/>
                </a:ext>
              </a:extLst>
            </p:cNvPr>
            <p:cNvSpPr txBox="1"/>
            <p:nvPr/>
          </p:nvSpPr>
          <p:spPr>
            <a:xfrm>
              <a:off x="838193" y="5111790"/>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cs typeface="Arial"/>
                </a:rPr>
                <a:t>Barnsbury</a:t>
              </a:r>
              <a:endParaRPr lang="en-US" err="1"/>
            </a:p>
          </p:txBody>
        </p:sp>
        <p:sp>
          <p:nvSpPr>
            <p:cNvPr id="59" name="TextBox 58">
              <a:extLst>
                <a:ext uri="{FF2B5EF4-FFF2-40B4-BE49-F238E27FC236}">
                  <a16:creationId xmlns:a16="http://schemas.microsoft.com/office/drawing/2014/main" id="{6C41BBC6-A9D6-78FE-DB25-2C33451A08D0}"/>
                </a:ext>
              </a:extLst>
            </p:cNvPr>
            <p:cNvSpPr txBox="1"/>
            <p:nvPr/>
          </p:nvSpPr>
          <p:spPr>
            <a:xfrm>
              <a:off x="947050" y="5359192"/>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Clerkenwell</a:t>
              </a:r>
              <a:endParaRPr lang="en-US">
                <a:solidFill>
                  <a:schemeClr val="bg1"/>
                </a:solidFill>
                <a:cs typeface="Arial"/>
              </a:endParaRPr>
            </a:p>
          </p:txBody>
        </p:sp>
        <p:sp>
          <p:nvSpPr>
            <p:cNvPr id="60" name="TextBox 59">
              <a:extLst>
                <a:ext uri="{FF2B5EF4-FFF2-40B4-BE49-F238E27FC236}">
                  <a16:creationId xmlns:a16="http://schemas.microsoft.com/office/drawing/2014/main" id="{42538126-6F33-938A-9A39-507352A34394}"/>
                </a:ext>
              </a:extLst>
            </p:cNvPr>
            <p:cNvSpPr txBox="1"/>
            <p:nvPr/>
          </p:nvSpPr>
          <p:spPr>
            <a:xfrm>
              <a:off x="1481439" y="5448256"/>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Bunhill</a:t>
              </a:r>
              <a:endParaRPr lang="en-US">
                <a:solidFill>
                  <a:schemeClr val="bg1"/>
                </a:solidFill>
                <a:cs typeface="Arial"/>
              </a:endParaRPr>
            </a:p>
          </p:txBody>
        </p:sp>
        <p:sp>
          <p:nvSpPr>
            <p:cNvPr id="61" name="TextBox 60">
              <a:extLst>
                <a:ext uri="{FF2B5EF4-FFF2-40B4-BE49-F238E27FC236}">
                  <a16:creationId xmlns:a16="http://schemas.microsoft.com/office/drawing/2014/main" id="{11DADBFE-9DE2-8C5C-9C62-2C8EEEE7557A}"/>
                </a:ext>
              </a:extLst>
            </p:cNvPr>
            <p:cNvSpPr txBox="1"/>
            <p:nvPr/>
          </p:nvSpPr>
          <p:spPr>
            <a:xfrm>
              <a:off x="1342894" y="4943554"/>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St Peter's</a:t>
              </a:r>
              <a:endParaRPr lang="en-US">
                <a:cs typeface="Arial"/>
              </a:endParaRPr>
            </a:p>
          </p:txBody>
        </p:sp>
        <p:sp>
          <p:nvSpPr>
            <p:cNvPr id="62" name="TextBox 61">
              <a:extLst>
                <a:ext uri="{FF2B5EF4-FFF2-40B4-BE49-F238E27FC236}">
                  <a16:creationId xmlns:a16="http://schemas.microsoft.com/office/drawing/2014/main" id="{1E801DC3-A98C-D912-C281-7BD04910057F}"/>
                </a:ext>
              </a:extLst>
            </p:cNvPr>
            <p:cNvSpPr txBox="1"/>
            <p:nvPr/>
          </p:nvSpPr>
          <p:spPr>
            <a:xfrm>
              <a:off x="1422062" y="4547710"/>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Canonbury</a:t>
              </a:r>
              <a:endParaRPr lang="en-US"/>
            </a:p>
          </p:txBody>
        </p:sp>
        <p:sp>
          <p:nvSpPr>
            <p:cNvPr id="63" name="TextBox 62">
              <a:extLst>
                <a:ext uri="{FF2B5EF4-FFF2-40B4-BE49-F238E27FC236}">
                  <a16:creationId xmlns:a16="http://schemas.microsoft.com/office/drawing/2014/main" id="{212A282C-A510-1A7D-9735-1F16FF4DB072}"/>
                </a:ext>
              </a:extLst>
            </p:cNvPr>
            <p:cNvSpPr txBox="1"/>
            <p:nvPr/>
          </p:nvSpPr>
          <p:spPr>
            <a:xfrm>
              <a:off x="1610088" y="4300307"/>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Mildmay</a:t>
              </a:r>
              <a:endParaRPr lang="en-US">
                <a:solidFill>
                  <a:schemeClr val="bg1"/>
                </a:solidFill>
              </a:endParaRPr>
            </a:p>
          </p:txBody>
        </p:sp>
        <p:sp>
          <p:nvSpPr>
            <p:cNvPr id="64" name="TextBox 63">
              <a:extLst>
                <a:ext uri="{FF2B5EF4-FFF2-40B4-BE49-F238E27FC236}">
                  <a16:creationId xmlns:a16="http://schemas.microsoft.com/office/drawing/2014/main" id="{062B765A-F539-BF7C-E159-2340D2EB68BE}"/>
                </a:ext>
              </a:extLst>
            </p:cNvPr>
            <p:cNvSpPr txBox="1"/>
            <p:nvPr/>
          </p:nvSpPr>
          <p:spPr>
            <a:xfrm>
              <a:off x="1174659" y="4725842"/>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St Mary's</a:t>
              </a:r>
              <a:endParaRPr lang="en-US" err="1"/>
            </a:p>
          </p:txBody>
        </p:sp>
        <p:sp>
          <p:nvSpPr>
            <p:cNvPr id="65" name="TextBox 64">
              <a:extLst>
                <a:ext uri="{FF2B5EF4-FFF2-40B4-BE49-F238E27FC236}">
                  <a16:creationId xmlns:a16="http://schemas.microsoft.com/office/drawing/2014/main" id="{927EE0F6-86E4-3ADB-2A04-2CFE441EC850}"/>
                </a:ext>
              </a:extLst>
            </p:cNvPr>
            <p:cNvSpPr txBox="1"/>
            <p:nvPr/>
          </p:nvSpPr>
          <p:spPr>
            <a:xfrm>
              <a:off x="1422061" y="3874774"/>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Highbury East</a:t>
              </a:r>
              <a:endParaRPr lang="en-US">
                <a:cs typeface="Arial"/>
              </a:endParaRPr>
            </a:p>
          </p:txBody>
        </p:sp>
        <p:sp>
          <p:nvSpPr>
            <p:cNvPr id="66" name="TextBox 65">
              <a:extLst>
                <a:ext uri="{FF2B5EF4-FFF2-40B4-BE49-F238E27FC236}">
                  <a16:creationId xmlns:a16="http://schemas.microsoft.com/office/drawing/2014/main" id="{A249F792-96D3-AD89-87B9-7B48A0EC1E51}"/>
                </a:ext>
              </a:extLst>
            </p:cNvPr>
            <p:cNvSpPr txBox="1"/>
            <p:nvPr/>
          </p:nvSpPr>
          <p:spPr>
            <a:xfrm>
              <a:off x="877775" y="3993527"/>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cs typeface="Arial"/>
                </a:rPr>
                <a:t>Highbury West</a:t>
              </a:r>
              <a:endParaRPr lang="en-US">
                <a:cs typeface="Arial"/>
              </a:endParaRPr>
            </a:p>
          </p:txBody>
        </p:sp>
        <p:sp>
          <p:nvSpPr>
            <p:cNvPr id="67" name="TextBox 66">
              <a:extLst>
                <a:ext uri="{FF2B5EF4-FFF2-40B4-BE49-F238E27FC236}">
                  <a16:creationId xmlns:a16="http://schemas.microsoft.com/office/drawing/2014/main" id="{4A019399-8908-99CB-756D-235584D7553A}"/>
                </a:ext>
              </a:extLst>
            </p:cNvPr>
            <p:cNvSpPr txBox="1"/>
            <p:nvPr/>
          </p:nvSpPr>
          <p:spPr>
            <a:xfrm>
              <a:off x="650164" y="3746124"/>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bg1"/>
                  </a:solidFill>
                  <a:cs typeface="Arial"/>
                </a:rPr>
                <a:t>Finsbury Park</a:t>
              </a:r>
              <a:endParaRPr lang="en-US">
                <a:solidFill>
                  <a:schemeClr val="bg1"/>
                </a:solidFill>
                <a:cs typeface="Arial"/>
              </a:endParaRPr>
            </a:p>
          </p:txBody>
        </p:sp>
      </p:grpSp>
    </p:spTree>
    <p:extLst>
      <p:ext uri="{BB962C8B-B14F-4D97-AF65-F5344CB8AC3E}">
        <p14:creationId xmlns:p14="http://schemas.microsoft.com/office/powerpoint/2010/main" val="1878660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BCE27E7-DD10-132A-C170-0DEAD62F1B47}"/>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Children Looked After (CLA)</a:t>
            </a:r>
          </a:p>
        </p:txBody>
      </p:sp>
      <p:sp>
        <p:nvSpPr>
          <p:cNvPr id="16" name="TextBox 15">
            <a:extLst>
              <a:ext uri="{FF2B5EF4-FFF2-40B4-BE49-F238E27FC236}">
                <a16:creationId xmlns:a16="http://schemas.microsoft.com/office/drawing/2014/main" id="{F81E228A-5A43-CAF0-1C0A-491E77F8734C}"/>
              </a:ext>
            </a:extLst>
          </p:cNvPr>
          <p:cNvSpPr txBox="1"/>
          <p:nvPr/>
        </p:nvSpPr>
        <p:spPr>
          <a:xfrm>
            <a:off x="20647" y="407542"/>
            <a:ext cx="12157497" cy="1169551"/>
          </a:xfrm>
          <a:prstGeom prst="rect">
            <a:avLst/>
          </a:prstGeom>
          <a:noFill/>
        </p:spPr>
        <p:txBody>
          <a:bodyPr wrap="square">
            <a:spAutoFit/>
          </a:bodyPr>
          <a:lstStyle/>
          <a:p>
            <a:r>
              <a:rPr lang="en-GB" sz="1400" b="0" i="0" u="none" strike="noStrike">
                <a:solidFill>
                  <a:srgbClr val="000000"/>
                </a:solidFill>
                <a:effectLst/>
                <a:latin typeface="Arial" panose="020B0604020202020204" pitchFamily="34" charset="0"/>
              </a:rPr>
              <a:t>The CLA Health Service is provided by </a:t>
            </a:r>
            <a:r>
              <a:rPr lang="en-GB" sz="1400" b="1" i="0" u="none" strike="noStrike">
                <a:solidFill>
                  <a:srgbClr val="000000"/>
                </a:solidFill>
                <a:effectLst/>
                <a:latin typeface="Arial" panose="020B0604020202020204" pitchFamily="34" charset="0"/>
              </a:rPr>
              <a:t>Whittington Health NHS Trust </a:t>
            </a:r>
            <a:r>
              <a:rPr lang="en-GB" sz="1400" b="0" i="0" u="none" strike="noStrike">
                <a:solidFill>
                  <a:srgbClr val="000000"/>
                </a:solidFill>
                <a:effectLst/>
                <a:latin typeface="Arial" panose="020B0604020202020204" pitchFamily="34" charset="0"/>
              </a:rPr>
              <a:t>and is commissioned by NHS North Central London Integrated Care Board (ICB) since July 2022. </a:t>
            </a:r>
            <a:br>
              <a:rPr lang="en-GB" sz="1400" b="0" i="0" u="none" strike="noStrike">
                <a:solidFill>
                  <a:srgbClr val="000000"/>
                </a:solidFill>
                <a:effectLst/>
                <a:latin typeface="Arial" panose="020B0604020202020204" pitchFamily="34" charset="0"/>
              </a:rPr>
            </a:br>
            <a:br>
              <a:rPr lang="en-GB" sz="1400" b="0" i="0" u="none" strike="noStrike">
                <a:solidFill>
                  <a:srgbClr val="000000"/>
                </a:solidFill>
                <a:effectLst/>
                <a:latin typeface="Arial" panose="020B0604020202020204" pitchFamily="34" charset="0"/>
              </a:rPr>
            </a:br>
            <a:r>
              <a:rPr lang="en-GB" sz="1400" b="0" i="0" u="none" strike="noStrike">
                <a:solidFill>
                  <a:srgbClr val="000000"/>
                </a:solidFill>
                <a:effectLst/>
                <a:latin typeface="Arial" panose="020B0604020202020204" pitchFamily="34" charset="0"/>
              </a:rPr>
              <a:t>Body mass index (BMI) is recorded at health assessments. There are times it is not possible to measure this e.g. when health assessments are completed as outreach.</a:t>
            </a:r>
          </a:p>
        </p:txBody>
      </p:sp>
      <p:sp>
        <p:nvSpPr>
          <p:cNvPr id="12" name="Text Placeholder 11">
            <a:extLst>
              <a:ext uri="{FF2B5EF4-FFF2-40B4-BE49-F238E27FC236}">
                <a16:creationId xmlns:a16="http://schemas.microsoft.com/office/drawing/2014/main" id="{C4A96F06-7E45-6C65-42CA-3E81E0D66E79}"/>
              </a:ext>
            </a:extLst>
          </p:cNvPr>
          <p:cNvSpPr>
            <a:spLocks noGrp="1"/>
          </p:cNvSpPr>
          <p:nvPr>
            <p:ph type="body" sz="quarter" idx="32"/>
          </p:nvPr>
        </p:nvSpPr>
        <p:spPr>
          <a:xfrm>
            <a:off x="95522" y="1735046"/>
            <a:ext cx="6000478" cy="2350298"/>
          </a:xfrm>
        </p:spPr>
        <p:txBody>
          <a:bodyPr>
            <a:normAutofit/>
          </a:bodyPr>
          <a:lstStyle/>
          <a:p>
            <a:r>
              <a:rPr lang="en-GB" sz="1400"/>
              <a:t>Across years, there is a significant proportion of CLA who do not have their BMI recorded, especially in 2020/21 because of the COVID-19 pandemic.</a:t>
            </a:r>
            <a:endParaRPr lang="en-GB" sz="1400" b="0" i="0" u="none" strike="noStrike">
              <a:solidFill>
                <a:srgbClr val="000000"/>
              </a:solidFill>
              <a:effectLst/>
              <a:latin typeface="Arial" panose="020B0604020202020204" pitchFamily="34" charset="0"/>
            </a:endParaRPr>
          </a:p>
          <a:p>
            <a:r>
              <a:rPr lang="en-GB" sz="1400">
                <a:solidFill>
                  <a:srgbClr val="000000"/>
                </a:solidFill>
                <a:ea typeface="Calibri"/>
                <a:cs typeface="Arial"/>
              </a:rPr>
              <a:t>Excluding 2020/21 from analysis, across years most of our CLA (with recorded BMI) are in the healthy weight range.</a:t>
            </a:r>
            <a:endParaRPr lang="en-US" sz="1400">
              <a:solidFill>
                <a:srgbClr val="000000"/>
              </a:solidFill>
              <a:ea typeface="Calibri"/>
              <a:cs typeface="Arial"/>
            </a:endParaRPr>
          </a:p>
          <a:p>
            <a:r>
              <a:rPr lang="en-GB" sz="1400">
                <a:solidFill>
                  <a:srgbClr val="000000"/>
                </a:solidFill>
                <a:ea typeface="Calibri"/>
                <a:cs typeface="Arial"/>
              </a:rPr>
              <a:t>The proportion of CLA (with BMI recorded) who were overweight or obese has stayed broadly similar between 2018/19 and 2021/22.</a:t>
            </a:r>
          </a:p>
          <a:p>
            <a:r>
              <a:rPr lang="en-US" sz="1400">
                <a:solidFill>
                  <a:srgbClr val="000000"/>
                </a:solidFill>
                <a:ea typeface="Calibri"/>
                <a:cs typeface="Arial"/>
              </a:rPr>
              <a:t>In 2021/22, 8% of CLA were overweight and a further 6% were obese. </a:t>
            </a:r>
          </a:p>
          <a:p>
            <a:r>
              <a:rPr lang="en-GB" sz="1400"/>
              <a:t>It was not possible to break this down against age ranges to compare with the general Islington child population.  </a:t>
            </a:r>
          </a:p>
        </p:txBody>
      </p:sp>
      <p:pic>
        <p:nvPicPr>
          <p:cNvPr id="19" name="Picture 18" descr="Bar chart showing weight categories of children looked after between 2018 and 2022.">
            <a:extLst>
              <a:ext uri="{FF2B5EF4-FFF2-40B4-BE49-F238E27FC236}">
                <a16:creationId xmlns:a16="http://schemas.microsoft.com/office/drawing/2014/main" id="{2D5ED617-664E-B29F-926D-AC5CC8DA876C}"/>
              </a:ext>
            </a:extLst>
          </p:cNvPr>
          <p:cNvPicPr>
            <a:picLocks noChangeAspect="1"/>
          </p:cNvPicPr>
          <p:nvPr/>
        </p:nvPicPr>
        <p:blipFill>
          <a:blip r:embed="rId3"/>
          <a:stretch>
            <a:fillRect/>
          </a:stretch>
        </p:blipFill>
        <p:spPr>
          <a:xfrm>
            <a:off x="6355882" y="1361649"/>
            <a:ext cx="5530546" cy="3898679"/>
          </a:xfrm>
          <a:prstGeom prst="rect">
            <a:avLst/>
          </a:prstGeom>
        </p:spPr>
      </p:pic>
      <p:sp>
        <p:nvSpPr>
          <p:cNvPr id="18" name="TextBox 17">
            <a:extLst>
              <a:ext uri="{FF2B5EF4-FFF2-40B4-BE49-F238E27FC236}">
                <a16:creationId xmlns:a16="http://schemas.microsoft.com/office/drawing/2014/main" id="{97917816-3069-56C3-5F4F-89CDBDC34555}"/>
              </a:ext>
            </a:extLst>
          </p:cNvPr>
          <p:cNvSpPr txBox="1"/>
          <p:nvPr/>
        </p:nvSpPr>
        <p:spPr>
          <a:xfrm>
            <a:off x="95522" y="4252944"/>
            <a:ext cx="6074306" cy="1600438"/>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GB" sz="1400">
                <a:solidFill>
                  <a:srgbClr val="000000"/>
                </a:solidFill>
                <a:ea typeface="Calibri"/>
                <a:cs typeface="Times New Roman"/>
              </a:rPr>
              <a:t>Focus groups with 6 CLA (conducted in 2024) comments from these revealed that children: felt that there </a:t>
            </a:r>
            <a:r>
              <a:rPr lang="en-GB" sz="1400">
                <a:solidFill>
                  <a:srgbClr val="000000"/>
                </a:solidFill>
                <a:ea typeface="Calibri" panose="020F0502020204030204" pitchFamily="34" charset="0"/>
                <a:cs typeface="Times New Roman" panose="02020603050405020304" pitchFamily="18" charset="0"/>
              </a:rPr>
              <a:t>is a lack of basic information on the simple things such as healthy eating or meal preparation and we get no interaction with a dietician/nutritionist. Healthy food feels unaffordable</a:t>
            </a:r>
            <a:r>
              <a:rPr lang="en-GB" sz="1400">
                <a:solidFill>
                  <a:srgbClr val="000000"/>
                </a:solidFill>
                <a:ea typeface="Calibri"/>
                <a:cs typeface="Times New Roman"/>
              </a:rPr>
              <a:t> and </a:t>
            </a:r>
            <a:r>
              <a:rPr lang="en-GB" sz="1400">
                <a:solidFill>
                  <a:srgbClr val="000000"/>
                </a:solidFill>
                <a:ea typeface="Calibri"/>
                <a:cs typeface="Arial"/>
              </a:rPr>
              <a:t>Junk food is too easily available. </a:t>
            </a:r>
            <a:endParaRPr lang="en-GB" sz="1400">
              <a:ea typeface="Calibri"/>
              <a:cs typeface="Times New Roman"/>
            </a:endParaRPr>
          </a:p>
          <a:p>
            <a:r>
              <a:rPr lang="en-GB" sz="1400">
                <a:ea typeface="Calibri"/>
              </a:rPr>
              <a:t>There may be opportunities for primary caregivers to promote healthy routines and behaviours for the children they look after.</a:t>
            </a:r>
            <a:endParaRPr lang="en-GB" sz="1400">
              <a:ea typeface="Calibri"/>
              <a:cs typeface="Times New Roman"/>
            </a:endParaRPr>
          </a:p>
        </p:txBody>
      </p:sp>
      <p:sp>
        <p:nvSpPr>
          <p:cNvPr id="5" name="TextBox 4">
            <a:extLst>
              <a:ext uri="{FF2B5EF4-FFF2-40B4-BE49-F238E27FC236}">
                <a16:creationId xmlns:a16="http://schemas.microsoft.com/office/drawing/2014/main" id="{37E3C1DF-6802-A602-9048-344FCC3AF936}"/>
              </a:ext>
            </a:extLst>
          </p:cNvPr>
          <p:cNvSpPr txBox="1"/>
          <p:nvPr/>
        </p:nvSpPr>
        <p:spPr>
          <a:xfrm>
            <a:off x="60886" y="6020982"/>
            <a:ext cx="5397504" cy="834887"/>
          </a:xfrm>
          <a:prstGeom prst="rect">
            <a:avLst/>
          </a:prstGeom>
          <a:noFill/>
        </p:spPr>
        <p:txBody>
          <a:bodyPr wrap="none" lIns="0" tIns="0" rIns="0" bIns="0" rtlCol="0">
            <a:noAutofit/>
          </a:bodyPr>
          <a:lstStyle/>
          <a:p>
            <a:r>
              <a:rPr lang="en-US" sz="1200" b="1">
                <a:solidFill>
                  <a:schemeClr val="bg1"/>
                </a:solidFill>
              </a:rPr>
              <a:t>Source: </a:t>
            </a:r>
            <a:r>
              <a:rPr lang="en-GB" sz="1200">
                <a:solidFill>
                  <a:schemeClr val="bg1"/>
                </a:solidFill>
                <a:ea typeface="+mn-lt"/>
                <a:cs typeface="+mn-lt"/>
                <a:hlinkClick r:id="rId4">
                  <a:extLst>
                    <a:ext uri="{A12FA001-AC4F-418D-AE19-62706E023703}">
                      <ahyp:hlinkClr xmlns:ahyp="http://schemas.microsoft.com/office/drawing/2018/hyperlinkcolor" val="tx"/>
                    </a:ext>
                  </a:extLst>
                </a:hlinkClick>
              </a:rPr>
              <a:t>Children Looked After Health Needs Assessment 2024-08-11.pptx</a:t>
            </a:r>
            <a:endParaRPr lang="en-GB" sz="1200">
              <a:solidFill>
                <a:schemeClr val="bg1"/>
              </a:solidFill>
              <a:cs typeface="Arial" panose="020B0604020202020204"/>
            </a:endParaRPr>
          </a:p>
          <a:p>
            <a:pPr algn="l"/>
            <a:endParaRPr lang="en-GB" sz="1200"/>
          </a:p>
        </p:txBody>
      </p:sp>
    </p:spTree>
    <p:extLst>
      <p:ext uri="{BB962C8B-B14F-4D97-AF65-F5344CB8AC3E}">
        <p14:creationId xmlns:p14="http://schemas.microsoft.com/office/powerpoint/2010/main" val="1295921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048-38B8-CB44-B822-1286AC5772E8}"/>
              </a:ext>
            </a:extLst>
          </p:cNvPr>
          <p:cNvSpPr>
            <a:spLocks noGrp="1"/>
          </p:cNvSpPr>
          <p:nvPr>
            <p:ph type="title"/>
          </p:nvPr>
        </p:nvSpPr>
        <p:spPr>
          <a:xfrm>
            <a:off x="719667" y="2900365"/>
            <a:ext cx="10755157" cy="1719261"/>
          </a:xfrm>
        </p:spPr>
        <p:txBody>
          <a:bodyPr/>
          <a:lstStyle/>
          <a:p>
            <a:r>
              <a:rPr lang="en-US"/>
              <a:t>Prevalence of overweight and obesity in adults in Islington </a:t>
            </a:r>
            <a:endParaRPr lang="en-GB"/>
          </a:p>
        </p:txBody>
      </p:sp>
    </p:spTree>
    <p:extLst>
      <p:ext uri="{BB962C8B-B14F-4D97-AF65-F5344CB8AC3E}">
        <p14:creationId xmlns:p14="http://schemas.microsoft.com/office/powerpoint/2010/main" val="307119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5C6933B-795A-95D6-435A-C3A2A1997B07}"/>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Adult prevalence of overweight and obesity in Islington</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12" name="TextBox 11">
            <a:extLst>
              <a:ext uri="{FF2B5EF4-FFF2-40B4-BE49-F238E27FC236}">
                <a16:creationId xmlns:a16="http://schemas.microsoft.com/office/drawing/2014/main" id="{488F5FF4-79AB-3EB0-8A52-90782A6886D8}"/>
              </a:ext>
            </a:extLst>
          </p:cNvPr>
          <p:cNvSpPr txBox="1"/>
          <p:nvPr/>
        </p:nvSpPr>
        <p:spPr>
          <a:xfrm>
            <a:off x="0" y="425791"/>
            <a:ext cx="11596255" cy="523220"/>
          </a:xfrm>
          <a:prstGeom prst="rect">
            <a:avLst/>
          </a:prstGeom>
          <a:noFill/>
        </p:spPr>
        <p:txBody>
          <a:bodyPr wrap="square" rtlCol="0">
            <a:spAutoFit/>
          </a:bodyPr>
          <a:lstStyle/>
          <a:p>
            <a:r>
              <a:rPr lang="en-GB" sz="1400"/>
              <a:t>There are two primary sources which describe the prevalence of overweight and obesity among adults in Islington. The Sports England Active Lives Adults Survey which collects self-reported height and weight and the GP registers via HealtheIntent. </a:t>
            </a:r>
          </a:p>
        </p:txBody>
      </p:sp>
      <p:sp>
        <p:nvSpPr>
          <p:cNvPr id="9" name="Text Placeholder 8">
            <a:extLst>
              <a:ext uri="{FF2B5EF4-FFF2-40B4-BE49-F238E27FC236}">
                <a16:creationId xmlns:a16="http://schemas.microsoft.com/office/drawing/2014/main" id="{BC653091-F116-6017-EB65-0EDB7C20EAAC}"/>
              </a:ext>
            </a:extLst>
          </p:cNvPr>
          <p:cNvSpPr>
            <a:spLocks noGrp="1"/>
          </p:cNvSpPr>
          <p:nvPr>
            <p:ph type="body" sz="quarter" idx="32"/>
          </p:nvPr>
        </p:nvSpPr>
        <p:spPr>
          <a:xfrm>
            <a:off x="149321" y="1122219"/>
            <a:ext cx="5808000" cy="4764602"/>
          </a:xfrm>
          <a:solidFill>
            <a:schemeClr val="accent1">
              <a:lumMod val="20000"/>
              <a:lumOff val="80000"/>
            </a:schemeClr>
          </a:solidFill>
          <a:ln>
            <a:solidFill>
              <a:schemeClr val="accent1">
                <a:lumMod val="50000"/>
              </a:schemeClr>
            </a:solidFill>
          </a:ln>
        </p:spPr>
        <p:txBody>
          <a:bodyPr lIns="36000" tIns="36000" rIns="36000" bIns="36000"/>
          <a:lstStyle/>
          <a:p>
            <a:r>
              <a:rPr lang="en-GB" sz="1400" b="1">
                <a:effectLst/>
                <a:ea typeface="Calibri"/>
                <a:cs typeface="Poppins"/>
              </a:rPr>
              <a:t>Sports England Active Lives Adults Survey</a:t>
            </a:r>
          </a:p>
          <a:p>
            <a:r>
              <a:rPr lang="en-GB" sz="1200">
                <a:effectLst/>
                <a:ea typeface="Calibri"/>
                <a:cs typeface="Poppins"/>
              </a:rPr>
              <a:t>According to Sport England Data, in Islington 43% of adults are classified as living with overweight </a:t>
            </a:r>
            <a:r>
              <a:rPr lang="en-GB" sz="1200">
                <a:ea typeface="Calibri"/>
                <a:cs typeface="Poppins"/>
              </a:rPr>
              <a:t>(including</a:t>
            </a:r>
            <a:r>
              <a:rPr lang="en-GB" sz="1200">
                <a:effectLst/>
                <a:ea typeface="Calibri"/>
                <a:cs typeface="Poppins"/>
              </a:rPr>
              <a:t> obesity). This is the lowest rate in London and is significantly lower than the London (58%) and England (65%) averages. It is also significantly lower than most other North Central London boroughs. </a:t>
            </a:r>
          </a:p>
          <a:p>
            <a:r>
              <a:rPr lang="en-GB" sz="1200">
                <a:effectLst/>
                <a:ea typeface="Calibri"/>
                <a:cs typeface="Poppins"/>
              </a:rPr>
              <a:t>13% of adults are living with obesity. </a:t>
            </a:r>
          </a:p>
          <a:p>
            <a:r>
              <a:rPr lang="en-GB" sz="1200">
                <a:ea typeface="Calibri"/>
                <a:cs typeface="Poppins"/>
              </a:rPr>
              <a:t>Rates of overweight and obesity amongst adults in Islington have been relatively stable between 2015 and 2024 – ranging </a:t>
            </a:r>
            <a:r>
              <a:rPr lang="en-GB">
                <a:ea typeface="Calibri"/>
                <a:cs typeface="Poppins"/>
              </a:rPr>
              <a:t>from 57% in (2018/19) to 43</a:t>
            </a:r>
            <a:r>
              <a:rPr lang="en-GB" sz="1200">
                <a:ea typeface="Calibri"/>
                <a:cs typeface="Poppins"/>
              </a:rPr>
              <a:t>% (in 2023/24). S</a:t>
            </a:r>
            <a:r>
              <a:rPr lang="en-US" sz="1200">
                <a:ea typeface="Calibri"/>
                <a:cs typeface="Poppins"/>
              </a:rPr>
              <a:t>mall fluctuations are what we would expect given small / medium sample sizes.</a:t>
            </a:r>
            <a:r>
              <a:rPr kumimoji="0" lang="en-US" sz="1200" b="0" i="0" u="none" strike="noStrike" kern="1200" cap="none" spc="0" normalizeH="0" baseline="0" noProof="0">
                <a:ln>
                  <a:noFill/>
                </a:ln>
                <a:effectLst/>
                <a:uLnTx/>
                <a:uFillTx/>
                <a:ea typeface="+mj-ea"/>
                <a:cs typeface="Arial"/>
              </a:rPr>
              <a:t> </a:t>
            </a:r>
            <a:endParaRPr lang="en-US" sz="1200" b="0" i="0" u="none" strike="noStrike" kern="1200" cap="none" spc="0" normalizeH="0" baseline="0" noProof="0">
              <a:ln>
                <a:noFill/>
              </a:ln>
              <a:effectLst/>
              <a:uLnTx/>
              <a:uFillTx/>
              <a:ea typeface="+mj-ea"/>
              <a:cs typeface="Arial"/>
            </a:endParaRPr>
          </a:p>
          <a:p>
            <a:pPr marL="0" indent="0">
              <a:buNone/>
            </a:pPr>
            <a:endParaRPr lang="en-GB" sz="1200">
              <a:effectLst/>
              <a:ea typeface="Calibri" panose="020F0502020204030204" pitchFamily="34" charset="0"/>
              <a:cs typeface="Poppins" panose="00000500000000000000" pitchFamily="2" charset="0"/>
            </a:endParaRPr>
          </a:p>
          <a:p>
            <a:pPr marL="0" indent="0">
              <a:buNone/>
            </a:pPr>
            <a:endParaRPr lang="en-US" sz="1600"/>
          </a:p>
          <a:p>
            <a:endParaRPr lang="en-GB" sz="1400">
              <a:solidFill>
                <a:srgbClr val="C00000"/>
              </a:solidFill>
              <a:effectLst/>
              <a:latin typeface="Arial" panose="020B0604020202020204" pitchFamily="34" charset="0"/>
              <a:ea typeface="Calibri" panose="020F0502020204030204" pitchFamily="34" charset="0"/>
            </a:endParaRPr>
          </a:p>
          <a:p>
            <a:endParaRPr lang="en-GB" sz="1800"/>
          </a:p>
          <a:p>
            <a:endParaRPr lang="en-GB"/>
          </a:p>
        </p:txBody>
      </p:sp>
      <p:pic>
        <p:nvPicPr>
          <p:cNvPr id="3" name="Picture 2" descr="Line graph showing prevalence of overweight and obesity in adults in Islington from 2016 to 2024. Prevalence in Islington is consistently below England average,">
            <a:extLst>
              <a:ext uri="{FF2B5EF4-FFF2-40B4-BE49-F238E27FC236}">
                <a16:creationId xmlns:a16="http://schemas.microsoft.com/office/drawing/2014/main" id="{ABEA6924-0FCA-778C-AE97-2A43D6A36BDA}"/>
              </a:ext>
            </a:extLst>
          </p:cNvPr>
          <p:cNvPicPr>
            <a:picLocks noChangeAspect="1"/>
          </p:cNvPicPr>
          <p:nvPr/>
        </p:nvPicPr>
        <p:blipFill>
          <a:blip r:embed="rId3"/>
          <a:stretch>
            <a:fillRect/>
          </a:stretch>
        </p:blipFill>
        <p:spPr>
          <a:xfrm>
            <a:off x="964871" y="3135278"/>
            <a:ext cx="4176900" cy="2694033"/>
          </a:xfrm>
          <a:prstGeom prst="rect">
            <a:avLst/>
          </a:prstGeom>
        </p:spPr>
      </p:pic>
      <p:sp>
        <p:nvSpPr>
          <p:cNvPr id="13" name="Text Placeholder 8">
            <a:extLst>
              <a:ext uri="{FF2B5EF4-FFF2-40B4-BE49-F238E27FC236}">
                <a16:creationId xmlns:a16="http://schemas.microsoft.com/office/drawing/2014/main" id="{7D5C9ED4-2B94-7737-13D0-89ABAEBD9617}"/>
              </a:ext>
            </a:extLst>
          </p:cNvPr>
          <p:cNvSpPr txBox="1">
            <a:spLocks/>
          </p:cNvSpPr>
          <p:nvPr/>
        </p:nvSpPr>
        <p:spPr>
          <a:xfrm>
            <a:off x="6096000" y="1122218"/>
            <a:ext cx="5808000" cy="4764602"/>
          </a:xfrm>
          <a:prstGeom prst="rect">
            <a:avLst/>
          </a:prstGeom>
          <a:solidFill>
            <a:schemeClr val="accent1">
              <a:lumMod val="20000"/>
              <a:lumOff val="80000"/>
            </a:schemeClr>
          </a:solidFill>
          <a:ln>
            <a:solidFill>
              <a:schemeClr val="accent1">
                <a:lumMod val="50000"/>
              </a:schemeClr>
            </a:solidFill>
          </a:ln>
        </p:spPr>
        <p:txBody>
          <a:bodyPr vert="horz" lIns="36000" tIns="36000" rIns="36000" bIns="3600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err="1">
                <a:ea typeface="+mj-ea"/>
                <a:cs typeface="Arial"/>
              </a:rPr>
              <a:t>HealtheIntent</a:t>
            </a:r>
            <a:endParaRPr lang="en-US" sz="1400" b="1">
              <a:ea typeface="+mj-ea"/>
              <a:cs typeface="Arial"/>
            </a:endParaRPr>
          </a:p>
          <a:p>
            <a:r>
              <a:rPr lang="en-US">
                <a:ea typeface="+mj-ea"/>
                <a:cs typeface="Arial"/>
              </a:rPr>
              <a:t>According to </a:t>
            </a:r>
            <a:r>
              <a:rPr lang="en-US" err="1">
                <a:ea typeface="+mj-ea"/>
                <a:cs typeface="Arial"/>
              </a:rPr>
              <a:t>HealtheIntent</a:t>
            </a:r>
            <a:r>
              <a:rPr lang="en-US">
                <a:ea typeface="+mj-ea"/>
                <a:cs typeface="Arial"/>
              </a:rPr>
              <a:t> data, 100,627 (38%) of adults registered with a GP in Islington are overweight or obese. </a:t>
            </a:r>
          </a:p>
          <a:p>
            <a:r>
              <a:rPr lang="en-GB">
                <a:ea typeface="Calibri"/>
                <a:cs typeface="Poppins"/>
              </a:rPr>
              <a:t>HealtheIntent provides lower estimates of the proportion of adults with overweight or obesity in Islington than Sport England. However, this discrepancy may be due to the high proportion of adults registered at a GP with an unknown BMI. Excluding adults with no BMI recorded, estimated proportions from HealtheIntent are similar to Sport England data (47%). </a:t>
            </a:r>
          </a:p>
          <a:p>
            <a:r>
              <a:rPr lang="en-GB" b="1">
                <a:ea typeface="Calibri"/>
                <a:cs typeface="Poppins"/>
              </a:rPr>
              <a:t>Note: </a:t>
            </a:r>
            <a:r>
              <a:rPr lang="en-GB">
                <a:ea typeface="Calibri"/>
                <a:cs typeface="Poppins"/>
              </a:rPr>
              <a:t>HealtheIntent only includes data for adults registered with a GP or accessing acute care.</a:t>
            </a:r>
          </a:p>
          <a:p>
            <a:endParaRPr lang="en-GB"/>
          </a:p>
        </p:txBody>
      </p:sp>
      <p:pic>
        <p:nvPicPr>
          <p:cNvPr id="16" name="Picture 15" descr="Pie Chart showing proportion of adults in Islington in 2025 who were healthy weight (48%); overweight (28%), have obesity (16%), severe obesity (3%), or underweight (5%).">
            <a:extLst>
              <a:ext uri="{FF2B5EF4-FFF2-40B4-BE49-F238E27FC236}">
                <a16:creationId xmlns:a16="http://schemas.microsoft.com/office/drawing/2014/main" id="{333BAB8E-A8A4-4A25-812A-BBA020374EB0}"/>
              </a:ext>
            </a:extLst>
          </p:cNvPr>
          <p:cNvPicPr>
            <a:picLocks noChangeAspect="1"/>
          </p:cNvPicPr>
          <p:nvPr/>
        </p:nvPicPr>
        <p:blipFill>
          <a:blip r:embed="rId4"/>
          <a:stretch>
            <a:fillRect/>
          </a:stretch>
        </p:blipFill>
        <p:spPr>
          <a:xfrm>
            <a:off x="8797467" y="3135279"/>
            <a:ext cx="2525981" cy="2432163"/>
          </a:xfrm>
          <a:prstGeom prst="rect">
            <a:avLst/>
          </a:prstGeom>
        </p:spPr>
      </p:pic>
      <p:sp>
        <p:nvSpPr>
          <p:cNvPr id="17" name="TextBox 16" descr="Pie Chart showing proportion of adults in Islington in 2025 who were healthy weight (48%); overweight (28%), have obesity (16%), severe obesity (3%), or underweight (5%).&#10;">
            <a:extLst>
              <a:ext uri="{FF2B5EF4-FFF2-40B4-BE49-F238E27FC236}">
                <a16:creationId xmlns:a16="http://schemas.microsoft.com/office/drawing/2014/main" id="{5FD8504D-74EE-53BD-75A7-797F2881947C}"/>
              </a:ext>
            </a:extLst>
          </p:cNvPr>
          <p:cNvSpPr txBox="1"/>
          <p:nvPr/>
        </p:nvSpPr>
        <p:spPr>
          <a:xfrm>
            <a:off x="8797467" y="3135278"/>
            <a:ext cx="2525981" cy="2432163"/>
          </a:xfrm>
          <a:prstGeom prst="rect">
            <a:avLst/>
          </a:prstGeom>
          <a:noFill/>
          <a:ln>
            <a:solidFill>
              <a:schemeClr val="tx1"/>
            </a:solidFill>
          </a:ln>
        </p:spPr>
        <p:txBody>
          <a:bodyPr wrap="square" rtlCol="0">
            <a:spAutoFit/>
          </a:bodyPr>
          <a:lstStyle/>
          <a:p>
            <a:endParaRPr lang="en-GB"/>
          </a:p>
        </p:txBody>
      </p:sp>
      <p:sp>
        <p:nvSpPr>
          <p:cNvPr id="4" name="TextBox 3">
            <a:extLst>
              <a:ext uri="{FF2B5EF4-FFF2-40B4-BE49-F238E27FC236}">
                <a16:creationId xmlns:a16="http://schemas.microsoft.com/office/drawing/2014/main" id="{43DAF741-E78F-034E-04DA-5336D4DE4769}"/>
              </a:ext>
            </a:extLst>
          </p:cNvPr>
          <p:cNvSpPr txBox="1"/>
          <p:nvPr/>
        </p:nvSpPr>
        <p:spPr>
          <a:xfrm>
            <a:off x="8721437" y="5621060"/>
            <a:ext cx="4237093" cy="350534"/>
          </a:xfrm>
          <a:prstGeom prst="rect">
            <a:avLst/>
          </a:prstGeom>
          <a:noFill/>
        </p:spPr>
        <p:txBody>
          <a:bodyPr wrap="none" lIns="0" tIns="0" rIns="0" bIns="0" rtlCol="0">
            <a:noAutofit/>
          </a:bodyPr>
          <a:lstStyle/>
          <a:p>
            <a:pPr marL="0" indent="0" algn="l">
              <a:lnSpc>
                <a:spcPct val="100000"/>
              </a:lnSpc>
              <a:buNone/>
            </a:pPr>
            <a:r>
              <a:rPr lang="en-GB" sz="1200" b="1">
                <a:cs typeface="Arial"/>
              </a:rPr>
              <a:t>Source: </a:t>
            </a:r>
            <a:r>
              <a:rPr lang="en-GB" sz="1200">
                <a:cs typeface="Arial"/>
              </a:rPr>
              <a:t>HealtheIntent accessed 21/01/25</a:t>
            </a:r>
          </a:p>
        </p:txBody>
      </p:sp>
      <p:sp>
        <p:nvSpPr>
          <p:cNvPr id="6" name="TextBox 5">
            <a:extLst>
              <a:ext uri="{FF2B5EF4-FFF2-40B4-BE49-F238E27FC236}">
                <a16:creationId xmlns:a16="http://schemas.microsoft.com/office/drawing/2014/main" id="{755CDC10-BEA1-869E-ED19-407E7B9722CD}"/>
              </a:ext>
            </a:extLst>
          </p:cNvPr>
          <p:cNvSpPr txBox="1"/>
          <p:nvPr/>
        </p:nvSpPr>
        <p:spPr>
          <a:xfrm>
            <a:off x="83024" y="6030931"/>
            <a:ext cx="6458360" cy="745718"/>
          </a:xfrm>
          <a:prstGeom prst="rect">
            <a:avLst/>
          </a:prstGeom>
          <a:noFill/>
        </p:spPr>
        <p:txBody>
          <a:bodyPr wrap="none" lIns="0" tIns="0" rIns="0" bIns="0" rtlCol="0">
            <a:noAutofit/>
          </a:bodyPr>
          <a:lstStyle/>
          <a:p>
            <a:pPr algn="l"/>
            <a:r>
              <a:rPr lang="en-GB" sz="1200" b="1">
                <a:solidFill>
                  <a:schemeClr val="bg1"/>
                </a:solidFill>
              </a:rPr>
              <a:t>Source: </a:t>
            </a:r>
            <a:r>
              <a:rPr lang="en-GB" sz="1200">
                <a:solidFill>
                  <a:schemeClr val="bg1"/>
                </a:solidFill>
              </a:rPr>
              <a:t>Sport England Data 2024, </a:t>
            </a:r>
            <a:r>
              <a:rPr lang="en-GB" sz="1200" b="1">
                <a:solidFill>
                  <a:schemeClr val="bg1"/>
                </a:solidFill>
              </a:rPr>
              <a:t>accessed via </a:t>
            </a:r>
            <a:r>
              <a:rPr lang="en-GB" sz="1200">
                <a:solidFill>
                  <a:schemeClr val="bg1"/>
                </a:solidFill>
              </a:rPr>
              <a:t>OHID fingertips</a:t>
            </a:r>
          </a:p>
          <a:p>
            <a:pPr algn="l"/>
            <a:r>
              <a:rPr lang="en-GB" sz="1200">
                <a:solidFill>
                  <a:schemeClr val="bg1"/>
                </a:solidFill>
              </a:rPr>
              <a:t>HealtheIntent Population Health needs – behavioural risk factors (accessed January 2025) </a:t>
            </a:r>
          </a:p>
        </p:txBody>
      </p:sp>
    </p:spTree>
    <p:extLst>
      <p:ext uri="{BB962C8B-B14F-4D97-AF65-F5344CB8AC3E}">
        <p14:creationId xmlns:p14="http://schemas.microsoft.com/office/powerpoint/2010/main" val="143085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1DB273-8138-3882-7A02-51A9F65B13AB}"/>
              </a:ext>
            </a:extLst>
          </p:cNvPr>
          <p:cNvSpPr>
            <a:spLocks noGrp="1"/>
          </p:cNvSpPr>
          <p:nvPr>
            <p:ph type="title" idx="4294967295"/>
          </p:nvPr>
        </p:nvSpPr>
        <p:spPr>
          <a:xfrm>
            <a:off x="0" y="6350"/>
            <a:ext cx="8142288"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Health inequalities in adult obesity prevalence </a:t>
            </a:r>
          </a:p>
        </p:txBody>
      </p:sp>
      <p:sp>
        <p:nvSpPr>
          <p:cNvPr id="8" name="Text Placeholder 7">
            <a:extLst>
              <a:ext uri="{FF2B5EF4-FFF2-40B4-BE49-F238E27FC236}">
                <a16:creationId xmlns:a16="http://schemas.microsoft.com/office/drawing/2014/main" id="{62CC4751-4A7A-945E-E466-B7503AF5CDCF}"/>
              </a:ext>
            </a:extLst>
          </p:cNvPr>
          <p:cNvSpPr>
            <a:spLocks noGrp="1"/>
          </p:cNvSpPr>
          <p:nvPr>
            <p:ph type="body" sz="quarter" idx="30"/>
          </p:nvPr>
        </p:nvSpPr>
        <p:spPr/>
        <p:txBody>
          <a:bodyPr>
            <a:normAutofit/>
          </a:bodyPr>
          <a:lstStyle/>
          <a:p>
            <a:pPr>
              <a:lnSpc>
                <a:spcPct val="100000"/>
              </a:lnSpc>
            </a:pPr>
            <a:r>
              <a:rPr lang="en-US" sz="1200"/>
              <a:t>40% of adults from a Black ethnic group are obese or very obese in Islington. This is significantly higher than all other ethnicities. </a:t>
            </a:r>
          </a:p>
          <a:p>
            <a:pPr>
              <a:lnSpc>
                <a:spcPct val="100000"/>
              </a:lnSpc>
            </a:pPr>
            <a:r>
              <a:rPr lang="en-US" sz="1200"/>
              <a:t>The prevalence of overweight and obesity increases with age in Islington, with around a quarter of people aged 50+ above a healthy weight. </a:t>
            </a:r>
          </a:p>
          <a:p>
            <a:pPr>
              <a:lnSpc>
                <a:spcPct val="100000"/>
              </a:lnSpc>
            </a:pPr>
            <a:r>
              <a:rPr lang="en-US" sz="1200"/>
              <a:t>A higher proportion of men (51%) compared to women (44%) are overweight or obese in Islington. </a:t>
            </a:r>
          </a:p>
          <a:p>
            <a:pPr>
              <a:lnSpc>
                <a:spcPct val="100000"/>
              </a:lnSpc>
            </a:pPr>
            <a:r>
              <a:rPr lang="en-US" sz="1200"/>
              <a:t>The prevalence of overweight, obese, and severely obese increases as deprivation increases, with almost half of people living in the most deprived areas of Islington above normal weight. </a:t>
            </a:r>
          </a:p>
          <a:p>
            <a:pPr>
              <a:lnSpc>
                <a:spcPct val="100000"/>
              </a:lnSpc>
            </a:pPr>
            <a:r>
              <a:rPr lang="en-US" sz="1200">
                <a:cs typeface="Arial"/>
              </a:rPr>
              <a:t>Prevalence of obesity is higher in the North of the borough, as shown in the map.</a:t>
            </a:r>
          </a:p>
          <a:p>
            <a:pPr>
              <a:lnSpc>
                <a:spcPct val="100000"/>
              </a:lnSpc>
            </a:pPr>
            <a:endParaRPr lang="en-US" sz="1200"/>
          </a:p>
          <a:p>
            <a:endParaRPr lang="en-GB" sz="1200"/>
          </a:p>
          <a:p>
            <a:endParaRPr lang="en-GB"/>
          </a:p>
          <a:p>
            <a:endParaRPr lang="en-GB"/>
          </a:p>
        </p:txBody>
      </p:sp>
      <p:pic>
        <p:nvPicPr>
          <p:cNvPr id="5" name="Content Placeholder 6" descr="Graph showing the proportion of people recorded as being obese or very obese by ethnicity, 2024">
            <a:extLst>
              <a:ext uri="{FF2B5EF4-FFF2-40B4-BE49-F238E27FC236}">
                <a16:creationId xmlns:a16="http://schemas.microsoft.com/office/drawing/2014/main" id="{D7C541D8-45D0-F41F-7F87-1D2A5CF7BC40}"/>
              </a:ext>
            </a:extLst>
          </p:cNvPr>
          <p:cNvPicPr>
            <a:picLocks noGrp="1" noChangeAspect="1"/>
          </p:cNvPicPr>
          <p:nvPr>
            <p:ph sz="quarter" idx="29"/>
          </p:nvPr>
        </p:nvPicPr>
        <p:blipFill>
          <a:blip r:embed="rId2"/>
          <a:stretch>
            <a:fillRect/>
          </a:stretch>
        </p:blipFill>
        <p:spPr>
          <a:xfrm>
            <a:off x="122485" y="2523744"/>
            <a:ext cx="4606576" cy="3341390"/>
          </a:xfrm>
          <a:ln>
            <a:noFill/>
          </a:ln>
        </p:spPr>
      </p:pic>
      <p:pic>
        <p:nvPicPr>
          <p:cNvPr id="13" name="Content Placeholder 12" descr="Map of obesity prevalence in adults in Islington by ward. Obesity prevalence is highest in the North of the borough.">
            <a:extLst>
              <a:ext uri="{FF2B5EF4-FFF2-40B4-BE49-F238E27FC236}">
                <a16:creationId xmlns:a16="http://schemas.microsoft.com/office/drawing/2014/main" id="{87F5BA5E-DFB0-CAD6-42B9-9A1445199C2C}"/>
              </a:ext>
            </a:extLst>
          </p:cNvPr>
          <p:cNvPicPr>
            <a:picLocks noGrp="1" noChangeAspect="1"/>
          </p:cNvPicPr>
          <p:nvPr>
            <p:ph sz="quarter" idx="31"/>
          </p:nvPr>
        </p:nvPicPr>
        <p:blipFill>
          <a:blip r:embed="rId3"/>
          <a:stretch>
            <a:fillRect/>
          </a:stretch>
        </p:blipFill>
        <p:spPr>
          <a:xfrm>
            <a:off x="4876072" y="2660904"/>
            <a:ext cx="2987768" cy="2979208"/>
          </a:xfrm>
          <a:prstGeom prst="rect">
            <a:avLst/>
          </a:prstGeom>
        </p:spPr>
      </p:pic>
      <p:sp>
        <p:nvSpPr>
          <p:cNvPr id="6" name="Text Placeholder 5">
            <a:extLst>
              <a:ext uri="{FF2B5EF4-FFF2-40B4-BE49-F238E27FC236}">
                <a16:creationId xmlns:a16="http://schemas.microsoft.com/office/drawing/2014/main" id="{CC3AAE27-E2CB-A240-3048-30454F2F313A}"/>
              </a:ext>
            </a:extLst>
          </p:cNvPr>
          <p:cNvSpPr>
            <a:spLocks noGrp="1"/>
          </p:cNvSpPr>
          <p:nvPr>
            <p:ph type="body" sz="quarter" idx="19"/>
          </p:nvPr>
        </p:nvSpPr>
        <p:spPr/>
        <p:txBody>
          <a:bodyPr>
            <a:normAutofit fontScale="77500" lnSpcReduction="20000"/>
          </a:bodyPr>
          <a:lstStyle/>
          <a:p>
            <a:r>
              <a:rPr lang="en-GB"/>
              <a:t>Hospital admissions with obesity in Islington</a:t>
            </a:r>
          </a:p>
        </p:txBody>
      </p:sp>
      <p:sp>
        <p:nvSpPr>
          <p:cNvPr id="7" name="Text Placeholder 6">
            <a:extLst>
              <a:ext uri="{FF2B5EF4-FFF2-40B4-BE49-F238E27FC236}">
                <a16:creationId xmlns:a16="http://schemas.microsoft.com/office/drawing/2014/main" id="{3771950F-5462-B359-E1BE-BED0774455A4}"/>
              </a:ext>
            </a:extLst>
          </p:cNvPr>
          <p:cNvSpPr>
            <a:spLocks noGrp="1"/>
          </p:cNvSpPr>
          <p:nvPr>
            <p:ph type="body" sz="quarter" idx="27"/>
          </p:nvPr>
        </p:nvSpPr>
        <p:spPr/>
        <p:txBody>
          <a:bodyPr>
            <a:normAutofit/>
          </a:bodyPr>
          <a:lstStyle/>
          <a:p>
            <a:r>
              <a:rPr lang="en-US" sz="1200"/>
              <a:t>In 2022/23, in Islington, there were 3,855 finished admission episodes with a primary or secondary diagnosis of obesity (2,640 women, 1,215 men) </a:t>
            </a:r>
          </a:p>
          <a:p>
            <a:r>
              <a:rPr lang="en-US" sz="1200"/>
              <a:t>There were 35 finished consultant episodes with a primary diagnosis of obesity and a main or secondary bariatric surgical procedure (30 women).</a:t>
            </a:r>
          </a:p>
          <a:p>
            <a:endParaRPr lang="en-GB"/>
          </a:p>
        </p:txBody>
      </p:sp>
      <p:sp>
        <p:nvSpPr>
          <p:cNvPr id="12" name="TextBox 11">
            <a:extLst>
              <a:ext uri="{FF2B5EF4-FFF2-40B4-BE49-F238E27FC236}">
                <a16:creationId xmlns:a16="http://schemas.microsoft.com/office/drawing/2014/main" id="{65A9CFBE-2EC8-70FC-B517-DACDE7308E07}"/>
              </a:ext>
            </a:extLst>
          </p:cNvPr>
          <p:cNvSpPr txBox="1"/>
          <p:nvPr/>
        </p:nvSpPr>
        <p:spPr>
          <a:xfrm>
            <a:off x="8238734" y="1746434"/>
            <a:ext cx="3818513" cy="4154984"/>
          </a:xfrm>
          <a:prstGeom prst="rect">
            <a:avLst/>
          </a:prstGeom>
          <a:solidFill>
            <a:schemeClr val="bg2"/>
          </a:solidFill>
        </p:spPr>
        <p:txBody>
          <a:bodyPr wrap="square">
            <a:spAutoFit/>
          </a:bodyPr>
          <a:lstStyle/>
          <a:p>
            <a:r>
              <a:rPr lang="en-US" sz="1200" b="1"/>
              <a:t>Note: </a:t>
            </a:r>
            <a:r>
              <a:rPr lang="en-US" sz="1200"/>
              <a:t>A finished admission episode (FAE) is the first period of admitted patient care under one consultant within one healthcare provider. Admissions do not represent the number of inpatients, as a person may have more than one admission within the year.</a:t>
            </a:r>
          </a:p>
          <a:p>
            <a:endParaRPr lang="en-US" sz="1200"/>
          </a:p>
          <a:p>
            <a:r>
              <a:rPr lang="en-US" sz="1200"/>
              <a:t>The primary diagnosis provides the main reason why the patient was admitted to hospital. There are a further 19 secondary diagnosis fields in Hospital Episode Statistics data that show other relevant diagnoses. A secondary diagnosis of obesity does not necessarily indicate obesity as a contributing factor for the admission, but may instead indicate that obesity is a factor relevant to a patient’s episode of care.</a:t>
            </a:r>
          </a:p>
          <a:p>
            <a:endParaRPr lang="en-US" sz="1200"/>
          </a:p>
          <a:p>
            <a:r>
              <a:rPr lang="en-US" sz="1200"/>
              <a:t>A finished consultant episode (FCE) is a continuous period of admitted patient care under one consultant within one healthcare provider. Figures do not represent the number of different patients, as a single patient could be seen by multiple consultants as part of the same admission.</a:t>
            </a:r>
          </a:p>
        </p:txBody>
      </p:sp>
      <p:sp>
        <p:nvSpPr>
          <p:cNvPr id="14" name="Rectangle 1">
            <a:extLst>
              <a:ext uri="{FF2B5EF4-FFF2-40B4-BE49-F238E27FC236}">
                <a16:creationId xmlns:a16="http://schemas.microsoft.com/office/drawing/2014/main" id="{2A1739DC-8865-B62D-19CF-3EF543A5AC4E}"/>
              </a:ext>
            </a:extLst>
          </p:cNvPr>
          <p:cNvSpPr>
            <a:spLocks noChangeArrowheads="1"/>
          </p:cNvSpPr>
          <p:nvPr/>
        </p:nvSpPr>
        <p:spPr bwMode="auto">
          <a:xfrm>
            <a:off x="0" y="5999638"/>
            <a:ext cx="906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strike="noStrike" cap="none" normalizeH="0" baseline="0">
                <a:ln>
                  <a:noFill/>
                </a:ln>
                <a:solidFill>
                  <a:schemeClr val="bg1"/>
                </a:solidFill>
                <a:effectLst/>
                <a:latin typeface="Arial" panose="020B0604020202020204" pitchFamily="34" charset="0"/>
              </a:rPr>
              <a:t>Source: </a:t>
            </a:r>
            <a:r>
              <a:rPr lang="en-GB" sz="1200">
                <a:solidFill>
                  <a:schemeClr val="bg1"/>
                </a:solidFill>
              </a:rPr>
              <a:t>HealtheIntent Population Health needs – behavioural risk factors (accessed January 2025)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NHS Digital (2022/23) Statistics on Public Health, Admissions related to obesity, drug misuse and smoking. </a:t>
            </a:r>
            <a:endParaRPr kumimoji="0" lang="en-US" altLang="en-US" sz="1200" b="0"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73667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C622-4C45-106F-E55F-DA02687F2B2D}"/>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DC0600FA-53FE-6B3F-4C9A-A8B7562C337A}"/>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Maternal Obesity</a:t>
            </a:r>
          </a:p>
        </p:txBody>
      </p:sp>
      <p:sp>
        <p:nvSpPr>
          <p:cNvPr id="24" name="TextBox 23">
            <a:extLst>
              <a:ext uri="{FF2B5EF4-FFF2-40B4-BE49-F238E27FC236}">
                <a16:creationId xmlns:a16="http://schemas.microsoft.com/office/drawing/2014/main" id="{3658C34F-7549-E694-2CFB-3A3DC3D83B6D}"/>
              </a:ext>
            </a:extLst>
          </p:cNvPr>
          <p:cNvSpPr txBox="1"/>
          <p:nvPr/>
        </p:nvSpPr>
        <p:spPr>
          <a:xfrm>
            <a:off x="0" y="360000"/>
            <a:ext cx="12192000" cy="1086210"/>
          </a:xfrm>
          <a:prstGeom prst="rect">
            <a:avLst/>
          </a:prstGeom>
          <a:solidFill>
            <a:schemeClr val="accent1">
              <a:lumMod val="20000"/>
              <a:lumOff val="80000"/>
            </a:schemeClr>
          </a:solidFill>
        </p:spPr>
        <p:txBody>
          <a:bodyPr wrap="square" lIns="108000" tIns="36000" rIns="0" bIns="0" rtlCol="0">
            <a:noAutofit/>
          </a:bodyPr>
          <a:lstStyle/>
          <a:p>
            <a:r>
              <a:rPr lang="en-GB" sz="1400">
                <a:ea typeface="Calibri"/>
                <a:cs typeface="Times New Roman"/>
              </a:rPr>
              <a:t>Maternal obesity can present health risks for both mother and foetus, including gestational diabetes, preeclampsia and increased risk of stillbirth. Greater support is needed for women to achieve and maintain a healthier weight before, during and after pregnancy. However, t</a:t>
            </a:r>
            <a:r>
              <a:rPr lang="en-GB" sz="1400">
                <a:effectLst/>
                <a:ea typeface="Calibri"/>
              </a:rPr>
              <a:t>here is a lack of consensus on optimal gestational weight </a:t>
            </a:r>
            <a:r>
              <a:rPr lang="en-GB" sz="1400">
                <a:ea typeface="Calibri"/>
              </a:rPr>
              <a:t>gain, there</a:t>
            </a:r>
            <a:r>
              <a:rPr lang="en-GB" sz="1400">
                <a:effectLst/>
                <a:ea typeface="Calibri"/>
              </a:rPr>
              <a:t> are no evidence-based UK guidelines on recommended weight-gain ranges during pregnancy and NICE guidance does not recommend dieting during pregnancy as it may harm the health of the unborn child. </a:t>
            </a:r>
            <a:endParaRPr lang="en-GB" sz="1400" u="sng">
              <a:solidFill>
                <a:srgbClr val="047CB3"/>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sp>
        <p:nvSpPr>
          <p:cNvPr id="27" name="Text Placeholder 26">
            <a:extLst>
              <a:ext uri="{FF2B5EF4-FFF2-40B4-BE49-F238E27FC236}">
                <a16:creationId xmlns:a16="http://schemas.microsoft.com/office/drawing/2014/main" id="{79461645-903A-40F6-B8F7-7C4F1887C951}"/>
              </a:ext>
            </a:extLst>
          </p:cNvPr>
          <p:cNvSpPr>
            <a:spLocks noGrp="1"/>
          </p:cNvSpPr>
          <p:nvPr>
            <p:ph type="body" sz="quarter" idx="19"/>
          </p:nvPr>
        </p:nvSpPr>
        <p:spPr>
          <a:xfrm>
            <a:off x="11825" y="1449274"/>
            <a:ext cx="8142532" cy="360000"/>
          </a:xfrm>
        </p:spPr>
        <p:txBody>
          <a:bodyPr/>
          <a:lstStyle/>
          <a:p>
            <a:r>
              <a:rPr lang="en-GB"/>
              <a:t>Maternal obesity in England</a:t>
            </a:r>
          </a:p>
        </p:txBody>
      </p:sp>
      <p:sp>
        <p:nvSpPr>
          <p:cNvPr id="36" name="Text Placeholder 35">
            <a:extLst>
              <a:ext uri="{FF2B5EF4-FFF2-40B4-BE49-F238E27FC236}">
                <a16:creationId xmlns:a16="http://schemas.microsoft.com/office/drawing/2014/main" id="{27056F15-1DAE-6CDE-2ADE-9A90D5EE77DE}"/>
              </a:ext>
            </a:extLst>
          </p:cNvPr>
          <p:cNvSpPr>
            <a:spLocks noGrp="1"/>
          </p:cNvSpPr>
          <p:nvPr>
            <p:ph type="body" sz="quarter" idx="30"/>
          </p:nvPr>
        </p:nvSpPr>
        <p:spPr>
          <a:xfrm>
            <a:off x="141343" y="1954698"/>
            <a:ext cx="7883496" cy="3891920"/>
          </a:xfrm>
        </p:spPr>
        <p:txBody>
          <a:bodyPr>
            <a:normAutofit/>
          </a:bodyPr>
          <a:lstStyle/>
          <a:p>
            <a:r>
              <a:rPr lang="en-GB" sz="1400">
                <a:effectLst/>
                <a:ea typeface="Calibri"/>
                <a:cs typeface="Times New Roman"/>
              </a:rPr>
              <a:t>Public Health England’s 2020 Maternal high impact area papers showed that 46% of women in England start pregnancy a healthy weight. Approximately 28% of women are categorised as overweight (BMI ≥25) and 22% of women are categorised as obese (BMI ≥30) at the start of pregnancy (PHE, 2020). </a:t>
            </a:r>
            <a:endParaRPr lang="en-GB" sz="1400">
              <a:ea typeface="Calibri" panose="020F0502020204030204" pitchFamily="34" charset="0"/>
              <a:cs typeface="Times New Roman" panose="02020603050405020304" pitchFamily="18" charset="0"/>
            </a:endParaRPr>
          </a:p>
          <a:p>
            <a:r>
              <a:rPr lang="en-GB" sz="1400">
                <a:ea typeface="Calibri"/>
                <a:cs typeface="Times New Roman"/>
              </a:rPr>
              <a:t>According to 2017 data from the National Maternity Services Dataset (MSDS) maternal obesity prevalence varies </a:t>
            </a:r>
            <a:r>
              <a:rPr lang="en-US" sz="1400"/>
              <a:t>between ethnic groups: 66.6% of black women were overweight or obese. Women of Asian (51.8%), mixed (51.2%) and white (48.6%) ethnicities also had high rates of being overweight and obese. Lowest rates of maternal obesity were observed for women of Chinese ethnicity (22.8%). </a:t>
            </a:r>
            <a:endParaRPr lang="en-US" sz="1400">
              <a:effectLst/>
              <a:ea typeface="Calibri" panose="020F0502020204030204" pitchFamily="34" charset="0"/>
              <a:cs typeface="Times New Roman" panose="02020603050405020304" pitchFamily="18" charset="0"/>
            </a:endParaRPr>
          </a:p>
          <a:p>
            <a:r>
              <a:rPr lang="en-GB" sz="1400">
                <a:ea typeface="Calibri"/>
                <a:cs typeface="Times New Roman"/>
              </a:rPr>
              <a:t>Prevalence of overweight and obesity increases as women get older. </a:t>
            </a:r>
            <a:r>
              <a:rPr lang="en-US" sz="1400"/>
              <a:t>Younger women were more likely to be underweight at their booking appointment, 12% of women under 18 were underweight at their booking appointment. 31.3% of pregnant women under 18 were classified as overweight or obese (including severely obese) in early pregnancy, rising gradually with age to 55.4% of pregnant women aged 40 or over.</a:t>
            </a:r>
          </a:p>
        </p:txBody>
      </p:sp>
      <p:sp>
        <p:nvSpPr>
          <p:cNvPr id="32" name="Text Placeholder 15">
            <a:extLst>
              <a:ext uri="{FF2B5EF4-FFF2-40B4-BE49-F238E27FC236}">
                <a16:creationId xmlns:a16="http://schemas.microsoft.com/office/drawing/2014/main" id="{4762BD25-5BDD-18E1-02D0-72E41C540653}"/>
              </a:ext>
            </a:extLst>
          </p:cNvPr>
          <p:cNvSpPr txBox="1">
            <a:spLocks/>
          </p:cNvSpPr>
          <p:nvPr/>
        </p:nvSpPr>
        <p:spPr>
          <a:xfrm>
            <a:off x="8130706" y="1449594"/>
            <a:ext cx="4049469"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Maternal Obesity in Islington</a:t>
            </a:r>
          </a:p>
        </p:txBody>
      </p:sp>
      <p:sp>
        <p:nvSpPr>
          <p:cNvPr id="28" name="Text Placeholder 27">
            <a:extLst>
              <a:ext uri="{FF2B5EF4-FFF2-40B4-BE49-F238E27FC236}">
                <a16:creationId xmlns:a16="http://schemas.microsoft.com/office/drawing/2014/main" id="{386519E6-6528-0144-E6D8-DE14AE313B98}"/>
              </a:ext>
            </a:extLst>
          </p:cNvPr>
          <p:cNvSpPr>
            <a:spLocks noGrp="1"/>
          </p:cNvSpPr>
          <p:nvPr>
            <p:ph type="body" sz="quarter" idx="27"/>
          </p:nvPr>
        </p:nvSpPr>
        <p:spPr>
          <a:xfrm>
            <a:off x="8238734" y="1954697"/>
            <a:ext cx="3788879" cy="3891920"/>
          </a:xfrm>
        </p:spPr>
        <p:txBody>
          <a:bodyPr>
            <a:noAutofit/>
          </a:bodyPr>
          <a:lstStyle/>
          <a:p>
            <a:pPr algn="l"/>
            <a:r>
              <a:rPr lang="en-GB" sz="1400"/>
              <a:t>Data shows that in 2023/24, 15% of pregnant women were obese at the start of their pregnancy. This was significantly lower than the London (21%) and England (26%) averages. </a:t>
            </a:r>
          </a:p>
          <a:p>
            <a:pPr algn="l"/>
            <a:endParaRPr lang="en-GB" sz="1400"/>
          </a:p>
          <a:p>
            <a:endParaRPr lang="en-GB" sz="1400"/>
          </a:p>
          <a:p>
            <a:pPr marL="0" indent="0">
              <a:buNone/>
            </a:pPr>
            <a:endParaRPr lang="en-GB" sz="1400">
              <a:cs typeface="Arial"/>
            </a:endParaRPr>
          </a:p>
          <a:p>
            <a:endParaRPr lang="en-GB" sz="1400"/>
          </a:p>
        </p:txBody>
      </p:sp>
      <p:sp>
        <p:nvSpPr>
          <p:cNvPr id="6" name="TextBox 5">
            <a:extLst>
              <a:ext uri="{FF2B5EF4-FFF2-40B4-BE49-F238E27FC236}">
                <a16:creationId xmlns:a16="http://schemas.microsoft.com/office/drawing/2014/main" id="{FE7BC861-5B59-046E-75FA-C67105CAAB09}"/>
              </a:ext>
            </a:extLst>
          </p:cNvPr>
          <p:cNvSpPr txBox="1"/>
          <p:nvPr/>
        </p:nvSpPr>
        <p:spPr>
          <a:xfrm>
            <a:off x="8238734" y="3046625"/>
            <a:ext cx="3788880" cy="2677656"/>
          </a:xfrm>
          <a:prstGeom prst="rect">
            <a:avLst/>
          </a:prstGeom>
          <a:solidFill>
            <a:schemeClr val="bg2"/>
          </a:solidFill>
          <a:ln>
            <a:solidFill>
              <a:schemeClr val="bg2">
                <a:lumMod val="10000"/>
              </a:schemeClr>
            </a:solidFill>
          </a:ln>
        </p:spPr>
        <p:txBody>
          <a:bodyPr wrap="square">
            <a:spAutoFit/>
          </a:bodyPr>
          <a:lstStyle/>
          <a:p>
            <a:pPr algn="l"/>
            <a:r>
              <a:rPr lang="en-GB" sz="1200" b="1"/>
              <a:t>Caveats:</a:t>
            </a:r>
          </a:p>
          <a:p>
            <a:pPr algn="l">
              <a:buNone/>
            </a:pPr>
            <a:r>
              <a:rPr lang="en-US" sz="1200" b="0" i="0">
                <a:solidFill>
                  <a:srgbClr val="000000"/>
                </a:solidFill>
                <a:effectLst/>
              </a:rPr>
              <a:t>In 2023/24, BMI measurements could not be used for 39.5% of records. This was for any of the following reasons:</a:t>
            </a:r>
          </a:p>
          <a:p>
            <a:pPr marL="171450" indent="-171450" algn="l">
              <a:buFont typeface="Arial" panose="020B0604020202020204" pitchFamily="34" charset="0"/>
              <a:buChar char="•"/>
            </a:pPr>
            <a:r>
              <a:rPr lang="en-US" sz="1200" b="0" i="0">
                <a:solidFill>
                  <a:srgbClr val="000000"/>
                </a:solidFill>
                <a:effectLst/>
              </a:rPr>
              <a:t>The value for one or more of height, weight and supplied BMI was invalid, zero or missing</a:t>
            </a:r>
          </a:p>
          <a:p>
            <a:pPr marL="171450" indent="-171450" algn="l">
              <a:buFont typeface="Arial" panose="020B0604020202020204" pitchFamily="34" charset="0"/>
              <a:buChar char="•"/>
            </a:pPr>
            <a:r>
              <a:rPr lang="en-US" sz="1200" b="0" i="0">
                <a:solidFill>
                  <a:srgbClr val="000000"/>
                </a:solidFill>
                <a:effectLst/>
              </a:rPr>
              <a:t>GESTATIONAL AGE (CARE CONTACT DATE) was greater than or equal to 14 weeks and zero days (the point at which it is considered the pregnancy affects the mother's weight)</a:t>
            </a:r>
          </a:p>
          <a:p>
            <a:pPr marL="171450" indent="-171450" algn="l">
              <a:buFont typeface="Arial" panose="020B0604020202020204" pitchFamily="34" charset="0"/>
              <a:buChar char="•"/>
            </a:pPr>
            <a:r>
              <a:rPr lang="en-US" sz="1200" b="0" i="0">
                <a:solidFill>
                  <a:srgbClr val="000000"/>
                </a:solidFill>
                <a:effectLst/>
              </a:rPr>
              <a:t>GESTATIONAL AGE (CARE CONTACT DATE) was recorded as zero days, or a negative value</a:t>
            </a:r>
          </a:p>
          <a:p>
            <a:pPr marL="171450" indent="-171450" algn="l">
              <a:buFont typeface="Arial" panose="020B0604020202020204" pitchFamily="34" charset="0"/>
              <a:buChar char="•"/>
            </a:pPr>
            <a:r>
              <a:rPr lang="en-US" sz="1200" b="0" i="0">
                <a:solidFill>
                  <a:srgbClr val="000000"/>
                </a:solidFill>
                <a:effectLst/>
              </a:rPr>
              <a:t>The calculated BMI was less than 13kg/m2 or greater than 80kg/m2</a:t>
            </a:r>
          </a:p>
        </p:txBody>
      </p:sp>
      <p:sp>
        <p:nvSpPr>
          <p:cNvPr id="4" name="TextBox 3">
            <a:extLst>
              <a:ext uri="{FF2B5EF4-FFF2-40B4-BE49-F238E27FC236}">
                <a16:creationId xmlns:a16="http://schemas.microsoft.com/office/drawing/2014/main" id="{204B5203-6264-3088-1C9B-470DE94424B5}"/>
              </a:ext>
            </a:extLst>
          </p:cNvPr>
          <p:cNvSpPr txBox="1"/>
          <p:nvPr/>
        </p:nvSpPr>
        <p:spPr>
          <a:xfrm>
            <a:off x="0" y="5920231"/>
            <a:ext cx="9763125" cy="938719"/>
          </a:xfrm>
          <a:prstGeom prst="rect">
            <a:avLst/>
          </a:prstGeom>
          <a:noFill/>
        </p:spPr>
        <p:txBody>
          <a:bodyPr wrap="square">
            <a:spAutoFit/>
          </a:bodyPr>
          <a:lstStyle/>
          <a:p>
            <a:r>
              <a:rPr lang="en-US" sz="1100" b="1">
                <a:solidFill>
                  <a:schemeClr val="bg1"/>
                </a:solidFill>
              </a:rPr>
              <a:t>Source: </a:t>
            </a:r>
            <a:r>
              <a:rPr lang="en-US" sz="1100">
                <a:solidFill>
                  <a:schemeClr val="bg1"/>
                </a:solidFill>
              </a:rPr>
              <a:t>Leddy, M. A., Power, M. L., &amp; Schulkin, J. (2008) </a:t>
            </a:r>
            <a:r>
              <a:rPr lang="en-US" sz="1100">
                <a:solidFill>
                  <a:schemeClr val="bg1"/>
                </a:solidFill>
                <a:hlinkClick r:id="rId3">
                  <a:extLst>
                    <a:ext uri="{A12FA001-AC4F-418D-AE19-62706E023703}">
                      <ahyp:hlinkClr xmlns:ahyp="http://schemas.microsoft.com/office/drawing/2018/hyperlinkcolor" val="tx"/>
                    </a:ext>
                  </a:extLst>
                </a:hlinkClick>
              </a:rPr>
              <a:t>The impact of maternal obesity on maternal and fetal health. Reviews in obstetrics and gynecology</a:t>
            </a:r>
            <a:r>
              <a:rPr lang="en-US" sz="1100">
                <a:solidFill>
                  <a:schemeClr val="bg1"/>
                </a:solidFill>
              </a:rPr>
              <a:t>, 1(4), 170.</a:t>
            </a:r>
          </a:p>
          <a:p>
            <a:r>
              <a:rPr lang="en-GB" sz="1100">
                <a:solidFill>
                  <a:schemeClr val="bg1"/>
                </a:solidFill>
              </a:rPr>
              <a:t>NICE (2025) </a:t>
            </a:r>
            <a:r>
              <a:rPr lang="en-GB" sz="1100">
                <a:solidFill>
                  <a:schemeClr val="bg1"/>
                </a:solidFill>
                <a:hlinkClick r:id="rId4">
                  <a:extLst>
                    <a:ext uri="{A12FA001-AC4F-418D-AE19-62706E023703}">
                      <ahyp:hlinkClr xmlns:ahyp="http://schemas.microsoft.com/office/drawing/2018/hyperlinkcolor" val="tx"/>
                    </a:ext>
                  </a:extLst>
                </a:hlinkClick>
              </a:rPr>
              <a:t>Overweight and Obesity management</a:t>
            </a:r>
            <a:br>
              <a:rPr lang="en-US" sz="1100">
                <a:solidFill>
                  <a:schemeClr val="bg1"/>
                </a:solidFill>
                <a:hlinkClick r:id="rId5">
                  <a:extLst>
                    <a:ext uri="{A12FA001-AC4F-418D-AE19-62706E023703}">
                      <ahyp:hlinkClr xmlns:ahyp="http://schemas.microsoft.com/office/drawing/2018/hyperlinkcolor" val="tx"/>
                    </a:ext>
                  </a:extLst>
                </a:hlinkClick>
              </a:rPr>
            </a:br>
            <a:r>
              <a:rPr lang="en-US" sz="1100">
                <a:solidFill>
                  <a:schemeClr val="bg1"/>
                </a:solidFill>
                <a:hlinkClick r:id="rId5">
                  <a:extLst>
                    <a:ext uri="{A12FA001-AC4F-418D-AE19-62706E023703}">
                      <ahyp:hlinkClr xmlns:ahyp="http://schemas.microsoft.com/office/drawing/2018/hyperlinkcolor" val="tx"/>
                    </a:ext>
                  </a:extLst>
                </a:hlinkClick>
              </a:rPr>
              <a:t>OHID fingertips </a:t>
            </a:r>
          </a:p>
          <a:p>
            <a:r>
              <a:rPr lang="en-US" sz="1100">
                <a:solidFill>
                  <a:schemeClr val="bg1"/>
                </a:solidFill>
              </a:rPr>
              <a:t>PHE (2020) </a:t>
            </a:r>
            <a:r>
              <a:rPr lang="en-US" sz="1100">
                <a:solidFill>
                  <a:schemeClr val="bg1"/>
                </a:solidFill>
                <a:hlinkClick r:id="rId2">
                  <a:extLst>
                    <a:ext uri="{A12FA001-AC4F-418D-AE19-62706E023703}">
                      <ahyp:hlinkClr xmlns:ahyp="http://schemas.microsoft.com/office/drawing/2018/hyperlinkcolor" val="tx"/>
                    </a:ext>
                  </a:extLst>
                </a:hlinkClick>
              </a:rPr>
              <a:t>Maternity High Impact Area: Supporting Healthy weight before during and between pregnancies</a:t>
            </a:r>
            <a:r>
              <a:rPr lang="en-US" sz="1100">
                <a:solidFill>
                  <a:schemeClr val="bg1"/>
                </a:solidFill>
              </a:rPr>
              <a:t>.</a:t>
            </a:r>
          </a:p>
        </p:txBody>
      </p:sp>
    </p:spTree>
    <p:extLst>
      <p:ext uri="{BB962C8B-B14F-4D97-AF65-F5344CB8AC3E}">
        <p14:creationId xmlns:p14="http://schemas.microsoft.com/office/powerpoint/2010/main" val="122612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4EE7E-94EE-8B54-653D-BBE6DF25127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94B635F-B20F-08CD-12C2-403FC311A2AD}"/>
              </a:ext>
            </a:extLst>
          </p:cNvPr>
          <p:cNvSpPr>
            <a:spLocks noGrp="1"/>
          </p:cNvSpPr>
          <p:nvPr>
            <p:ph type="title" idx="4294967295"/>
          </p:nvPr>
        </p:nvSpPr>
        <p:spPr>
          <a:xfrm>
            <a:off x="0" y="-5556"/>
            <a:ext cx="12192000" cy="443706"/>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j-lt"/>
                <a:ea typeface="+mn-ea"/>
                <a:cs typeface="+mn-cs"/>
              </a:rPr>
              <a:t>Notes on key data sources – children</a:t>
            </a:r>
            <a:endParaRPr lang="en-US" sz="2400">
              <a:solidFill>
                <a:schemeClr val="bg1"/>
              </a:solidFill>
              <a:ea typeface="+mn-ea"/>
              <a:cs typeface="+mn-cs"/>
            </a:endParaRPr>
          </a:p>
        </p:txBody>
      </p:sp>
      <p:graphicFrame>
        <p:nvGraphicFramePr>
          <p:cNvPr id="6" name="Table 5">
            <a:extLst>
              <a:ext uri="{FF2B5EF4-FFF2-40B4-BE49-F238E27FC236}">
                <a16:creationId xmlns:a16="http://schemas.microsoft.com/office/drawing/2014/main" id="{ABA0B0A1-BFBF-911F-9373-A0AE30D03914}"/>
              </a:ext>
            </a:extLst>
          </p:cNvPr>
          <p:cNvGraphicFramePr>
            <a:graphicFrameLocks noGrp="1"/>
          </p:cNvGraphicFramePr>
          <p:nvPr>
            <p:extLst>
              <p:ext uri="{D42A27DB-BD31-4B8C-83A1-F6EECF244321}">
                <p14:modId xmlns:p14="http://schemas.microsoft.com/office/powerpoint/2010/main" val="3651557819"/>
              </p:ext>
            </p:extLst>
          </p:nvPr>
        </p:nvGraphicFramePr>
        <p:xfrm>
          <a:off x="165386" y="621262"/>
          <a:ext cx="11880838" cy="4718304"/>
        </p:xfrm>
        <a:graphic>
          <a:graphicData uri="http://schemas.openxmlformats.org/drawingml/2006/table">
            <a:tbl>
              <a:tblPr firstRow="1" firstCol="1" bandRow="1">
                <a:tableStyleId>{5C22544A-7EE6-4342-B048-85BDC9FD1C3A}</a:tableStyleId>
              </a:tblPr>
              <a:tblGrid>
                <a:gridCol w="1485103">
                  <a:extLst>
                    <a:ext uri="{9D8B030D-6E8A-4147-A177-3AD203B41FA5}">
                      <a16:colId xmlns:a16="http://schemas.microsoft.com/office/drawing/2014/main" val="2088765096"/>
                    </a:ext>
                  </a:extLst>
                </a:gridCol>
                <a:gridCol w="6131830">
                  <a:extLst>
                    <a:ext uri="{9D8B030D-6E8A-4147-A177-3AD203B41FA5}">
                      <a16:colId xmlns:a16="http://schemas.microsoft.com/office/drawing/2014/main" val="675393672"/>
                    </a:ext>
                  </a:extLst>
                </a:gridCol>
                <a:gridCol w="4263905">
                  <a:extLst>
                    <a:ext uri="{9D8B030D-6E8A-4147-A177-3AD203B41FA5}">
                      <a16:colId xmlns:a16="http://schemas.microsoft.com/office/drawing/2014/main" val="548751332"/>
                    </a:ext>
                  </a:extLst>
                </a:gridCol>
              </a:tblGrid>
              <a:tr h="483004">
                <a:tc>
                  <a:txBody>
                    <a:bodyPr/>
                    <a:lstStyle/>
                    <a:p>
                      <a:r>
                        <a:rPr lang="en-GB" sz="1200" b="1" dirty="0">
                          <a:latin typeface="+mn-lt"/>
                        </a:rPr>
                        <a:t>Source </a:t>
                      </a:r>
                    </a:p>
                  </a:txBody>
                  <a:tcPr/>
                </a:tc>
                <a:tc>
                  <a:txBody>
                    <a:bodyPr/>
                    <a:lstStyle/>
                    <a:p>
                      <a:r>
                        <a:rPr lang="en-GB" sz="1200" b="1" dirty="0">
                          <a:latin typeface="+mn-lt"/>
                        </a:rPr>
                        <a:t>Notes on how the data is collected </a:t>
                      </a:r>
                    </a:p>
                  </a:txBody>
                  <a:tcPr/>
                </a:tc>
                <a:tc>
                  <a:txBody>
                    <a:bodyPr/>
                    <a:lstStyle/>
                    <a:p>
                      <a:r>
                        <a:rPr lang="en-GB" sz="1200" b="1" dirty="0">
                          <a:latin typeface="+mn-lt"/>
                        </a:rPr>
                        <a:t>Issues and caveats </a:t>
                      </a:r>
                    </a:p>
                  </a:txBody>
                  <a:tcPr/>
                </a:tc>
                <a:extLst>
                  <a:ext uri="{0D108BD9-81ED-4DB2-BD59-A6C34878D82A}">
                    <a16:rowId xmlns:a16="http://schemas.microsoft.com/office/drawing/2014/main" val="3484628256"/>
                  </a:ext>
                </a:extLst>
              </a:tr>
              <a:tr h="995463">
                <a:tc>
                  <a:txBody>
                    <a:bodyPr/>
                    <a:lstStyle/>
                    <a:p>
                      <a:r>
                        <a:rPr lang="en-GB" sz="1100" dirty="0">
                          <a:solidFill>
                            <a:schemeClr val="bg1"/>
                          </a:solidFill>
                          <a:latin typeface="+mn-lt"/>
                        </a:rPr>
                        <a:t>National Child Measurement Programme (NCMP)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latin typeface="+mn-lt"/>
                        </a:rPr>
                        <a:t>Annual measurements of the height and weight of children in reception (aged 4 to 5 years) and year 6 (aged 10 to 11 years) across England. The number of children measured in Islington in 2023 to 2024 was 1,460 in reception, and 1,550 in year 6. The participation rate in Islington in 2023 to 2024 was 95.7% in reception children and 96.0% for children in year 6.</a:t>
                      </a:r>
                    </a:p>
                  </a:txBody>
                  <a:tcPr/>
                </a:tc>
                <a:tc>
                  <a:txBody>
                    <a:bodyPr/>
                    <a:lstStyle/>
                    <a:p>
                      <a:r>
                        <a:rPr lang="en-GB" sz="1100" dirty="0">
                          <a:latin typeface="+mn-lt"/>
                        </a:rPr>
                        <a:t>Children not attending school are likely to be missed from the measurement. BMI does not account for some differences in adiposity between different ethnic groups or physical disabilities. </a:t>
                      </a:r>
                    </a:p>
                    <a:p>
                      <a:pPr lvl="0">
                        <a:buNone/>
                      </a:pPr>
                      <a:endParaRPr lang="en-GB" sz="1100">
                        <a:latin typeface="+mn-lt"/>
                      </a:endParaRPr>
                    </a:p>
                    <a:p>
                      <a:pPr lvl="0">
                        <a:buNone/>
                      </a:pPr>
                      <a:r>
                        <a:rPr lang="en-GB" sz="1100" dirty="0">
                          <a:latin typeface="+mn-lt"/>
                        </a:rPr>
                        <a:t>2024/25 data expected soon.</a:t>
                      </a:r>
                    </a:p>
                  </a:txBody>
                  <a:tcPr/>
                </a:tc>
                <a:extLst>
                  <a:ext uri="{0D108BD9-81ED-4DB2-BD59-A6C34878D82A}">
                    <a16:rowId xmlns:a16="http://schemas.microsoft.com/office/drawing/2014/main" val="547457006"/>
                  </a:ext>
                </a:extLst>
              </a:tr>
              <a:tr h="897735">
                <a:tc>
                  <a:txBody>
                    <a:bodyPr/>
                    <a:lstStyle/>
                    <a:p>
                      <a:r>
                        <a:rPr lang="en-GB" sz="1100" dirty="0">
                          <a:latin typeface="+mn-lt"/>
                        </a:rPr>
                        <a:t>Health Related Behaviour Questionnaire (HRBQ)</a:t>
                      </a:r>
                    </a:p>
                  </a:txBody>
                  <a:tcPr/>
                </a:tc>
                <a:tc>
                  <a:txBody>
                    <a:bodyPr/>
                    <a:lstStyle/>
                    <a:p>
                      <a:r>
                        <a:rPr lang="en-US" sz="1100" dirty="0">
                          <a:latin typeface="+mn-lt"/>
                        </a:rPr>
                        <a:t>Surveys conducted with a sample of Islington primary pupils aged 9 to 11 and secondary pupils aged 12 to 15 years in spring and summer 2025. In 2025, a total of 3,080 pupils took part in 22 primary and 9 secondary school settings in Islington.</a:t>
                      </a:r>
                      <a:endParaRPr lang="en-GB" sz="1100" dirty="0">
                        <a:latin typeface="+mn-lt"/>
                      </a:endParaRPr>
                    </a:p>
                  </a:txBody>
                  <a:tcPr/>
                </a:tc>
                <a:tc>
                  <a:txBody>
                    <a:bodyPr/>
                    <a:lstStyle/>
                    <a:p>
                      <a:r>
                        <a:rPr lang="en-GB" sz="1100" dirty="0">
                          <a:latin typeface="+mn-lt"/>
                        </a:rPr>
                        <a:t>Self-reported data. </a:t>
                      </a:r>
                    </a:p>
                  </a:txBody>
                  <a:tcPr/>
                </a:tc>
                <a:extLst>
                  <a:ext uri="{0D108BD9-81ED-4DB2-BD59-A6C34878D82A}">
                    <a16:rowId xmlns:a16="http://schemas.microsoft.com/office/drawing/2014/main" val="3931118858"/>
                  </a:ext>
                </a:extLst>
              </a:tr>
              <a:tr h="1122016">
                <a:tc>
                  <a:txBody>
                    <a:bodyPr/>
                    <a:lstStyle/>
                    <a:p>
                      <a:r>
                        <a:rPr lang="en-GB" sz="1100" dirty="0">
                          <a:latin typeface="+mn-lt"/>
                        </a:rPr>
                        <a:t>Active Lives Survey data </a:t>
                      </a:r>
                    </a:p>
                    <a:p>
                      <a:endParaRPr lang="en-GB" sz="1100">
                        <a:latin typeface="+mn-lt"/>
                      </a:endParaRPr>
                    </a:p>
                  </a:txBody>
                  <a:tcPr/>
                </a:tc>
                <a:tc>
                  <a:txBody>
                    <a:bodyPr/>
                    <a:lstStyle/>
                    <a:p>
                      <a:r>
                        <a:rPr lang="en-US" sz="1100" dirty="0">
                          <a:latin typeface="+mn-lt"/>
                        </a:rPr>
                        <a:t>A sample of schools is drawn each year from the ‘Get Information about Schools’ database, a register of educational establishments maintained by the Department for Education. The sample includes both state-funded and independent schools. Each school will carry out Active Lives survey with up to three randomly selected mixed-ability classes from different year groups. It aims to have 500 responses from each Local Authority (LA). </a:t>
                      </a:r>
                      <a:endParaRPr lang="en-GB" sz="1100" dirty="0">
                        <a:latin typeface="+mn-lt"/>
                      </a:endParaRPr>
                    </a:p>
                  </a:txBody>
                  <a:tcPr/>
                </a:tc>
                <a:tc>
                  <a:txBody>
                    <a:bodyPr/>
                    <a:lstStyle/>
                    <a:p>
                      <a:r>
                        <a:rPr lang="en-US" sz="1100" dirty="0">
                          <a:latin typeface="+mn-lt"/>
                        </a:rPr>
                        <a:t>Detailed LA level data is not yet available online for 2023/24. Some years have low response rates. There were only 304 participants in Islington in 2022/23, with particularly low response from secondary school boys, meaning LA-level data for secondary boys was not available this year. Self-reported data. </a:t>
                      </a:r>
                      <a:endParaRPr lang="en-GB" sz="1100" dirty="0">
                        <a:latin typeface="+mn-lt"/>
                      </a:endParaRPr>
                    </a:p>
                  </a:txBody>
                  <a:tcPr/>
                </a:tc>
                <a:extLst>
                  <a:ext uri="{0D108BD9-81ED-4DB2-BD59-A6C34878D82A}">
                    <a16:rowId xmlns:a16="http://schemas.microsoft.com/office/drawing/2014/main" val="1909360318"/>
                  </a:ext>
                </a:extLst>
              </a:tr>
              <a:tr h="717355">
                <a:tc>
                  <a:txBody>
                    <a:bodyPr/>
                    <a:lstStyle/>
                    <a:p>
                      <a:r>
                        <a:rPr lang="en-GB" sz="1100" dirty="0">
                          <a:effectLst/>
                          <a:latin typeface="+mn-lt"/>
                          <a:ea typeface="Aptos" panose="020B0004020202020204" pitchFamily="34" charset="0"/>
                          <a:cs typeface="Aptos" panose="020B0004020202020204" pitchFamily="34" charset="0"/>
                        </a:rPr>
                        <a:t>School Census </a:t>
                      </a:r>
                      <a:endParaRPr lang="en-GB" sz="1100" dirty="0">
                        <a:latin typeface="+mn-lt"/>
                      </a:endParaRPr>
                    </a:p>
                  </a:txBody>
                  <a:tcPr/>
                </a:tc>
                <a:tc>
                  <a:txBody>
                    <a:bodyPr/>
                    <a:lstStyle/>
                    <a:p>
                      <a:r>
                        <a:rPr lang="en-US" sz="1100" dirty="0">
                          <a:effectLst/>
                          <a:latin typeface="+mn-lt"/>
                        </a:rPr>
                        <a:t>Every school in England has a statutory duty to complete the school census each term.</a:t>
                      </a:r>
                      <a:endParaRPr lang="en-GB" sz="1100" dirty="0">
                        <a:effectLst/>
                        <a:latin typeface="+mn-lt"/>
                      </a:endParaRPr>
                    </a:p>
                    <a:p>
                      <a:r>
                        <a:rPr lang="en-US" sz="1100" dirty="0">
                          <a:latin typeface="+mn-lt"/>
                        </a:rPr>
                        <a:t>Free school meals, language and ethnicity are not collected for independent schools, therefore any breakdowns of these statistics will not include independent schools in the ‘Total’.</a:t>
                      </a:r>
                      <a:endParaRPr lang="en-GB" sz="11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mn-lt"/>
                          <a:ea typeface="Aptos" panose="020B0004020202020204" pitchFamily="34" charset="0"/>
                          <a:cs typeface="Aptos" panose="020B0004020202020204" pitchFamily="34" charset="0"/>
                        </a:rPr>
                        <a:t>Schools should be recording who has a school meal on the day the School Census is taken, but variability between schools indicates that this is being recorded inaccurately. </a:t>
                      </a:r>
                      <a:endParaRPr lang="en-GB" sz="1100" dirty="0">
                        <a:latin typeface="+mn-lt"/>
                      </a:endParaRPr>
                    </a:p>
                  </a:txBody>
                  <a:tcPr/>
                </a:tc>
                <a:extLst>
                  <a:ext uri="{0D108BD9-81ED-4DB2-BD59-A6C34878D82A}">
                    <a16:rowId xmlns:a16="http://schemas.microsoft.com/office/drawing/2014/main" val="174484660"/>
                  </a:ext>
                </a:extLst>
              </a:tr>
              <a:tr h="502731">
                <a:tc>
                  <a:txBody>
                    <a:bodyPr/>
                    <a:lstStyle/>
                    <a:p>
                      <a:r>
                        <a:rPr lang="en-GB" sz="1100" dirty="0">
                          <a:latin typeface="+mn-lt"/>
                        </a:rPr>
                        <a:t>Service-level data </a:t>
                      </a:r>
                    </a:p>
                  </a:txBody>
                  <a:tcPr/>
                </a:tc>
                <a:tc>
                  <a:txBody>
                    <a:bodyPr/>
                    <a:lstStyle/>
                    <a:p>
                      <a:r>
                        <a:rPr lang="en-GB" sz="1100" dirty="0">
                          <a:latin typeface="+mn-lt"/>
                        </a:rPr>
                        <a:t>Monitoring data from local children’s services were used to assess the coverage and performance of services.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mn-lt"/>
                        </a:rPr>
                        <a:t>Services don’t record the same performance and monitoring data. Data for 2023/4 wasn’t available for all services.</a:t>
                      </a:r>
                    </a:p>
                  </a:txBody>
                  <a:tcPr/>
                </a:tc>
                <a:extLst>
                  <a:ext uri="{0D108BD9-81ED-4DB2-BD59-A6C34878D82A}">
                    <a16:rowId xmlns:a16="http://schemas.microsoft.com/office/drawing/2014/main" val="2479379693"/>
                  </a:ext>
                </a:extLst>
              </a:tr>
            </a:tbl>
          </a:graphicData>
        </a:graphic>
      </p:graphicFrame>
    </p:spTree>
    <p:extLst>
      <p:ext uri="{BB962C8B-B14F-4D97-AF65-F5344CB8AC3E}">
        <p14:creationId xmlns:p14="http://schemas.microsoft.com/office/powerpoint/2010/main" val="3358590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4975-D75D-7321-8FA2-5FC590F8D7C5}"/>
              </a:ext>
            </a:extLst>
          </p:cNvPr>
          <p:cNvSpPr>
            <a:spLocks noGrp="1"/>
          </p:cNvSpPr>
          <p:nvPr>
            <p:ph type="title"/>
          </p:nvPr>
        </p:nvSpPr>
        <p:spPr>
          <a:xfrm>
            <a:off x="646515" y="3002092"/>
            <a:ext cx="10755157" cy="1719261"/>
          </a:xfrm>
        </p:spPr>
        <p:txBody>
          <a:bodyPr/>
          <a:lstStyle/>
          <a:p>
            <a:r>
              <a:rPr lang="en-GB"/>
              <a:t>Prevalence of Weight Associated Health Conditions in Islington</a:t>
            </a:r>
          </a:p>
        </p:txBody>
      </p:sp>
    </p:spTree>
    <p:extLst>
      <p:ext uri="{BB962C8B-B14F-4D97-AF65-F5344CB8AC3E}">
        <p14:creationId xmlns:p14="http://schemas.microsoft.com/office/powerpoint/2010/main" val="218120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F09265-DB7E-F825-EC3F-E731434DE5FF}"/>
              </a:ext>
            </a:extLst>
          </p:cNvPr>
          <p:cNvSpPr>
            <a:spLocks noGrp="1"/>
          </p:cNvSpPr>
          <p:nvPr>
            <p:ph type="body" sz="quarter" idx="13"/>
          </p:nvPr>
        </p:nvSpPr>
        <p:spPr/>
        <p:txBody>
          <a:bodyPr/>
          <a:lstStyle/>
          <a:p>
            <a:r>
              <a:rPr lang="en-GB"/>
              <a:t>Weight associated health conditions in children	</a:t>
            </a:r>
          </a:p>
        </p:txBody>
      </p:sp>
      <p:sp>
        <p:nvSpPr>
          <p:cNvPr id="4" name="Text Placeholder 3">
            <a:extLst>
              <a:ext uri="{FF2B5EF4-FFF2-40B4-BE49-F238E27FC236}">
                <a16:creationId xmlns:a16="http://schemas.microsoft.com/office/drawing/2014/main" id="{C05306C8-94FB-14ED-9690-A8C280E142C9}"/>
              </a:ext>
            </a:extLst>
          </p:cNvPr>
          <p:cNvSpPr>
            <a:spLocks noGrp="1"/>
          </p:cNvSpPr>
          <p:nvPr>
            <p:ph type="body" sz="quarter" idx="27"/>
          </p:nvPr>
        </p:nvSpPr>
        <p:spPr>
          <a:xfrm>
            <a:off x="141343" y="480065"/>
            <a:ext cx="5813315" cy="5372730"/>
          </a:xfrm>
        </p:spPr>
        <p:txBody>
          <a:bodyPr>
            <a:normAutofit/>
          </a:bodyPr>
          <a:lstStyle/>
          <a:p>
            <a:pPr marL="0" indent="0" algn="l">
              <a:buNone/>
            </a:pPr>
            <a:r>
              <a:rPr lang="en-US" sz="1600" b="1">
                <a:solidFill>
                  <a:schemeClr val="accent1"/>
                </a:solidFill>
              </a:rPr>
              <a:t>Asthma</a:t>
            </a:r>
          </a:p>
          <a:p>
            <a:pPr marL="0" indent="0" algn="l">
              <a:buNone/>
            </a:pPr>
            <a:r>
              <a:rPr lang="en-US" sz="1600"/>
              <a:t>Obesity is a risk factor and disease modifier for asthma (Peters et al, 2018). </a:t>
            </a:r>
          </a:p>
          <a:p>
            <a:pPr marL="0" indent="0">
              <a:buNone/>
            </a:pPr>
            <a:r>
              <a:rPr lang="en-US" sz="1600"/>
              <a:t>In Islington, the prevalence of asthma is higher among adolescents (5.3%, 775 adolescents) than children, young people and adults. </a:t>
            </a:r>
          </a:p>
          <a:p>
            <a:pPr algn="l"/>
            <a:r>
              <a:rPr lang="en-US" sz="1600"/>
              <a:t>However, national estimates suggest 10% of children have asthma, as such this data may be underestimating the true prevalence, e.g. excluding cases of mild asthma</a:t>
            </a:r>
            <a:endParaRPr lang="en-GB" sz="1600"/>
          </a:p>
          <a:p>
            <a:r>
              <a:rPr lang="en-GB" sz="1600" b="1">
                <a:solidFill>
                  <a:schemeClr val="accent1"/>
                </a:solidFill>
              </a:rPr>
              <a:t>Dental health</a:t>
            </a:r>
          </a:p>
          <a:p>
            <a:pPr algn="l"/>
            <a:r>
              <a:rPr lang="en-US" sz="1600"/>
              <a:t>Although deprivation and consumption of free sugars is a risk factor for both obesity and dental caries, it’s unclear whether being overweight increases the risk of dental caries or vice versa. However, it’s likely that interventions that reduce these common risk factors have the potential to impact both conditions at the population level (PHE, 2015). </a:t>
            </a:r>
          </a:p>
          <a:p>
            <a:pPr algn="l"/>
            <a:r>
              <a:rPr lang="en-US" sz="1600">
                <a:effectLst/>
              </a:rPr>
              <a:t>All wards in Islington have similar levels of hospital admissions for dental caries, with only Highbury and St Mary’s reporting lower rates</a:t>
            </a:r>
            <a:r>
              <a:rPr lang="en-US" sz="1600"/>
              <a:t>. Some ethnicities have higher rates of dental caries including black African and black British children and white other groups. </a:t>
            </a:r>
          </a:p>
          <a:p>
            <a:endParaRPr lang="en-GB" sz="1600"/>
          </a:p>
        </p:txBody>
      </p:sp>
      <p:sp>
        <p:nvSpPr>
          <p:cNvPr id="3" name="Text Placeholder 2">
            <a:extLst>
              <a:ext uri="{FF2B5EF4-FFF2-40B4-BE49-F238E27FC236}">
                <a16:creationId xmlns:a16="http://schemas.microsoft.com/office/drawing/2014/main" id="{428B14DB-A64F-9B60-DA9B-4F04863C045F}"/>
              </a:ext>
            </a:extLst>
          </p:cNvPr>
          <p:cNvSpPr>
            <a:spLocks noGrp="1"/>
          </p:cNvSpPr>
          <p:nvPr>
            <p:ph type="body" sz="quarter" idx="14"/>
          </p:nvPr>
        </p:nvSpPr>
        <p:spPr/>
        <p:txBody>
          <a:bodyPr/>
          <a:lstStyle/>
          <a:p>
            <a:r>
              <a:rPr lang="en-GB"/>
              <a:t>Weight associated health conditions in adults</a:t>
            </a:r>
          </a:p>
        </p:txBody>
      </p:sp>
      <p:sp>
        <p:nvSpPr>
          <p:cNvPr id="6" name="Text Placeholder 5">
            <a:extLst>
              <a:ext uri="{FF2B5EF4-FFF2-40B4-BE49-F238E27FC236}">
                <a16:creationId xmlns:a16="http://schemas.microsoft.com/office/drawing/2014/main" id="{A9011D25-BF1F-26D8-ADA8-1033B7FD7F7D}"/>
              </a:ext>
            </a:extLst>
          </p:cNvPr>
          <p:cNvSpPr>
            <a:spLocks noGrp="1"/>
          </p:cNvSpPr>
          <p:nvPr>
            <p:ph type="body" sz="quarter" idx="30"/>
          </p:nvPr>
        </p:nvSpPr>
        <p:spPr/>
        <p:txBody>
          <a:bodyPr>
            <a:normAutofit/>
          </a:bodyPr>
          <a:lstStyle/>
          <a:p>
            <a:pPr algn="l"/>
            <a:r>
              <a:rPr lang="en-US" sz="1600" b="0" i="0">
                <a:effectLst/>
              </a:rPr>
              <a:t>Obesity is closely linked to hypertension, and is a major risk factor for diabetes, coronary heart disease and musculoskeletal problems. </a:t>
            </a:r>
            <a:endParaRPr lang="en-US" sz="1600"/>
          </a:p>
          <a:p>
            <a:pPr algn="l"/>
            <a:r>
              <a:rPr lang="en-US" sz="1600"/>
              <a:t>The table below shows the prevalence of weight-associated health conditions amongst adults registered with a GP in Islington, as per the business rules for QOF registers. </a:t>
            </a:r>
            <a:endParaRPr lang="en-US" sz="1600" b="0" i="0">
              <a:effectLst/>
            </a:endParaRPr>
          </a:p>
          <a:p>
            <a:pPr algn="l"/>
            <a:endParaRPr lang="en-US" sz="1400"/>
          </a:p>
          <a:p>
            <a:endParaRPr lang="en-GB" sz="1400"/>
          </a:p>
          <a:p>
            <a:endParaRPr lang="en-GB" sz="1400"/>
          </a:p>
        </p:txBody>
      </p:sp>
      <p:graphicFrame>
        <p:nvGraphicFramePr>
          <p:cNvPr id="10" name="Table 9">
            <a:extLst>
              <a:ext uri="{FF2B5EF4-FFF2-40B4-BE49-F238E27FC236}">
                <a16:creationId xmlns:a16="http://schemas.microsoft.com/office/drawing/2014/main" id="{E5BC0DD1-D262-5DB2-BF87-9643D65317A8}"/>
              </a:ext>
            </a:extLst>
          </p:cNvPr>
          <p:cNvGraphicFramePr>
            <a:graphicFrameLocks noGrp="1"/>
          </p:cNvGraphicFramePr>
          <p:nvPr>
            <p:extLst>
              <p:ext uri="{D42A27DB-BD31-4B8C-83A1-F6EECF244321}">
                <p14:modId xmlns:p14="http://schemas.microsoft.com/office/powerpoint/2010/main" val="369926575"/>
              </p:ext>
            </p:extLst>
          </p:nvPr>
        </p:nvGraphicFramePr>
        <p:xfrm>
          <a:off x="6292202" y="1984348"/>
          <a:ext cx="5819904" cy="3163911"/>
        </p:xfrm>
        <a:graphic>
          <a:graphicData uri="http://schemas.openxmlformats.org/drawingml/2006/table">
            <a:tbl>
              <a:tblPr firstRow="1" firstCol="1" bandRow="1">
                <a:tableStyleId>{5C22544A-7EE6-4342-B048-85BDC9FD1C3A}</a:tableStyleId>
              </a:tblPr>
              <a:tblGrid>
                <a:gridCol w="1135641">
                  <a:extLst>
                    <a:ext uri="{9D8B030D-6E8A-4147-A177-3AD203B41FA5}">
                      <a16:colId xmlns:a16="http://schemas.microsoft.com/office/drawing/2014/main" val="662005039"/>
                    </a:ext>
                  </a:extLst>
                </a:gridCol>
                <a:gridCol w="781879">
                  <a:extLst>
                    <a:ext uri="{9D8B030D-6E8A-4147-A177-3AD203B41FA5}">
                      <a16:colId xmlns:a16="http://schemas.microsoft.com/office/drawing/2014/main" val="991656525"/>
                    </a:ext>
                  </a:extLst>
                </a:gridCol>
                <a:gridCol w="901148">
                  <a:extLst>
                    <a:ext uri="{9D8B030D-6E8A-4147-A177-3AD203B41FA5}">
                      <a16:colId xmlns:a16="http://schemas.microsoft.com/office/drawing/2014/main" val="3328445463"/>
                    </a:ext>
                  </a:extLst>
                </a:gridCol>
                <a:gridCol w="742121">
                  <a:extLst>
                    <a:ext uri="{9D8B030D-6E8A-4147-A177-3AD203B41FA5}">
                      <a16:colId xmlns:a16="http://schemas.microsoft.com/office/drawing/2014/main" val="632917748"/>
                    </a:ext>
                  </a:extLst>
                </a:gridCol>
                <a:gridCol w="748748">
                  <a:extLst>
                    <a:ext uri="{9D8B030D-6E8A-4147-A177-3AD203B41FA5}">
                      <a16:colId xmlns:a16="http://schemas.microsoft.com/office/drawing/2014/main" val="1336447990"/>
                    </a:ext>
                  </a:extLst>
                </a:gridCol>
                <a:gridCol w="771307">
                  <a:extLst>
                    <a:ext uri="{9D8B030D-6E8A-4147-A177-3AD203B41FA5}">
                      <a16:colId xmlns:a16="http://schemas.microsoft.com/office/drawing/2014/main" val="158066249"/>
                    </a:ext>
                  </a:extLst>
                </a:gridCol>
                <a:gridCol w="739060">
                  <a:extLst>
                    <a:ext uri="{9D8B030D-6E8A-4147-A177-3AD203B41FA5}">
                      <a16:colId xmlns:a16="http://schemas.microsoft.com/office/drawing/2014/main" val="3926335458"/>
                    </a:ext>
                  </a:extLst>
                </a:gridCol>
              </a:tblGrid>
              <a:tr h="762687">
                <a:tc>
                  <a:txBody>
                    <a:bodyPr/>
                    <a:lstStyle/>
                    <a:p>
                      <a:r>
                        <a:rPr lang="en-GB" sz="1100" b="1"/>
                        <a:t>LTC </a:t>
                      </a:r>
                    </a:p>
                  </a:txBody>
                  <a:tcPr/>
                </a:tc>
                <a:tc>
                  <a:txBody>
                    <a:bodyPr/>
                    <a:lstStyle/>
                    <a:p>
                      <a:r>
                        <a:rPr lang="en-US" sz="1100" b="1"/>
                        <a:t>Islington Count </a:t>
                      </a:r>
                      <a:endParaRPr lang="en-GB" sz="1100" b="1"/>
                    </a:p>
                  </a:txBody>
                  <a:tcPr/>
                </a:tc>
                <a:tc>
                  <a:txBody>
                    <a:bodyPr/>
                    <a:lstStyle/>
                    <a:p>
                      <a:r>
                        <a:rPr lang="en-US" sz="1100" b="1"/>
                        <a:t>% of Islington population</a:t>
                      </a:r>
                      <a:endParaRPr lang="en-GB" sz="1100" b="1"/>
                    </a:p>
                  </a:txBody>
                  <a:tcPr/>
                </a:tc>
                <a:tc>
                  <a:txBody>
                    <a:bodyPr/>
                    <a:lstStyle/>
                    <a:p>
                      <a:r>
                        <a:rPr lang="en-GB" sz="1100" b="1"/>
                        <a:t>Patients from minority ethnic groups</a:t>
                      </a:r>
                    </a:p>
                  </a:txBody>
                  <a:tcPr/>
                </a:tc>
                <a:tc>
                  <a:txBody>
                    <a:bodyPr/>
                    <a:lstStyle/>
                    <a:p>
                      <a:r>
                        <a:rPr lang="en-GB" sz="1100" b="1"/>
                        <a:t>Patients over 65 yrs</a:t>
                      </a:r>
                    </a:p>
                  </a:txBody>
                  <a:tcPr/>
                </a:tc>
                <a:tc>
                  <a:txBody>
                    <a:bodyPr/>
                    <a:lstStyle/>
                    <a:p>
                      <a:r>
                        <a:rPr lang="en-GB" sz="1100" b="1"/>
                        <a:t>Patients living in the most deprived quintile (20%)</a:t>
                      </a:r>
                    </a:p>
                  </a:txBody>
                  <a:tcPr/>
                </a:tc>
                <a:tc>
                  <a:txBody>
                    <a:bodyPr/>
                    <a:lstStyle/>
                    <a:p>
                      <a:r>
                        <a:rPr lang="en-US" sz="1100" b="1"/>
                        <a:t>England (QOF)</a:t>
                      </a:r>
                      <a:endParaRPr lang="en-GB" sz="1100" b="1"/>
                    </a:p>
                  </a:txBody>
                  <a:tcPr/>
                </a:tc>
                <a:extLst>
                  <a:ext uri="{0D108BD9-81ED-4DB2-BD59-A6C34878D82A}">
                    <a16:rowId xmlns:a16="http://schemas.microsoft.com/office/drawing/2014/main" val="1117138016"/>
                  </a:ext>
                </a:extLst>
              </a:tr>
              <a:tr h="467452">
                <a:tc>
                  <a:txBody>
                    <a:bodyPr/>
                    <a:lstStyle/>
                    <a:p>
                      <a:r>
                        <a:rPr lang="en-US" sz="1100"/>
                        <a:t>Hypertension </a:t>
                      </a:r>
                      <a:endParaRPr lang="en-GB" sz="1100"/>
                    </a:p>
                  </a:txBody>
                  <a:tcPr/>
                </a:tc>
                <a:tc>
                  <a:txBody>
                    <a:bodyPr/>
                    <a:lstStyle/>
                    <a:p>
                      <a:r>
                        <a:rPr lang="en-GB" sz="1100"/>
                        <a:t>23,866</a:t>
                      </a:r>
                    </a:p>
                  </a:txBody>
                  <a:tcPr/>
                </a:tc>
                <a:tc>
                  <a:txBody>
                    <a:bodyPr/>
                    <a:lstStyle/>
                    <a:p>
                      <a:r>
                        <a:rPr lang="en-US" sz="1100"/>
                        <a:t>7.8%</a:t>
                      </a:r>
                      <a:endParaRPr lang="en-GB" sz="1100"/>
                    </a:p>
                  </a:txBody>
                  <a:tcPr/>
                </a:tc>
                <a:tc>
                  <a:txBody>
                    <a:bodyPr/>
                    <a:lstStyle/>
                    <a:p>
                      <a:r>
                        <a:rPr lang="en-GB" sz="1100"/>
                        <a:t>13,760 (58%) </a:t>
                      </a:r>
                    </a:p>
                  </a:txBody>
                  <a:tcPr/>
                </a:tc>
                <a:tc>
                  <a:txBody>
                    <a:bodyPr/>
                    <a:lstStyle/>
                    <a:p>
                      <a:r>
                        <a:rPr lang="en-GB" sz="1100"/>
                        <a:t>12,359 (52%) </a:t>
                      </a:r>
                    </a:p>
                  </a:txBody>
                  <a:tcPr/>
                </a:tc>
                <a:tc>
                  <a:txBody>
                    <a:bodyPr/>
                    <a:lstStyle/>
                    <a:p>
                      <a:r>
                        <a:rPr lang="en-GB" sz="1100"/>
                        <a:t>6,927 (29%) </a:t>
                      </a:r>
                    </a:p>
                  </a:txBody>
                  <a:tcPr/>
                </a:tc>
                <a:tc>
                  <a:txBody>
                    <a:bodyPr/>
                    <a:lstStyle/>
                    <a:p>
                      <a:r>
                        <a:rPr lang="en-US" sz="1100"/>
                        <a:t>14.8%</a:t>
                      </a:r>
                      <a:endParaRPr lang="en-GB" sz="1100"/>
                    </a:p>
                  </a:txBody>
                  <a:tcPr/>
                </a:tc>
                <a:extLst>
                  <a:ext uri="{0D108BD9-81ED-4DB2-BD59-A6C34878D82A}">
                    <a16:rowId xmlns:a16="http://schemas.microsoft.com/office/drawing/2014/main" val="3581599216"/>
                  </a:ext>
                </a:extLst>
              </a:tr>
              <a:tr h="467452">
                <a:tc>
                  <a:txBody>
                    <a:bodyPr/>
                    <a:lstStyle/>
                    <a:p>
                      <a:r>
                        <a:rPr lang="en-US" sz="1100"/>
                        <a:t>Diabetes mellitus </a:t>
                      </a:r>
                      <a:endParaRPr lang="en-GB" sz="1100"/>
                    </a:p>
                  </a:txBody>
                  <a:tcPr/>
                </a:tc>
                <a:tc>
                  <a:txBody>
                    <a:bodyPr/>
                    <a:lstStyle/>
                    <a:p>
                      <a:r>
                        <a:rPr lang="en-GB" sz="1100"/>
                        <a:t>11,719</a:t>
                      </a:r>
                    </a:p>
                  </a:txBody>
                  <a:tcPr/>
                </a:tc>
                <a:tc>
                  <a:txBody>
                    <a:bodyPr/>
                    <a:lstStyle/>
                    <a:p>
                      <a:r>
                        <a:rPr lang="en-US" sz="1100"/>
                        <a:t>3.9%</a:t>
                      </a:r>
                      <a:endParaRPr lang="en-GB" sz="1100"/>
                    </a:p>
                  </a:txBody>
                  <a:tcPr/>
                </a:tc>
                <a:tc>
                  <a:txBody>
                    <a:bodyPr/>
                    <a:lstStyle/>
                    <a:p>
                      <a:r>
                        <a:rPr lang="en-GB" sz="1100"/>
                        <a:t>8,011(68%) </a:t>
                      </a:r>
                    </a:p>
                  </a:txBody>
                  <a:tcPr/>
                </a:tc>
                <a:tc>
                  <a:txBody>
                    <a:bodyPr/>
                    <a:lstStyle/>
                    <a:p>
                      <a:r>
                        <a:rPr lang="en-GB" sz="1100"/>
                        <a:t>5,341 (45%) </a:t>
                      </a:r>
                    </a:p>
                  </a:txBody>
                  <a:tcPr/>
                </a:tc>
                <a:tc>
                  <a:txBody>
                    <a:bodyPr/>
                    <a:lstStyle/>
                    <a:p>
                      <a:pPr algn="l" fontAlgn="b"/>
                      <a:r>
                        <a:rPr lang="en-GB" sz="1100" b="0" i="0" u="none" strike="noStrike">
                          <a:solidFill>
                            <a:srgbClr val="000000"/>
                          </a:solidFill>
                          <a:effectLst/>
                          <a:latin typeface="+mn-lt"/>
                        </a:rPr>
                        <a:t>3,870 (33%) </a:t>
                      </a:r>
                    </a:p>
                  </a:txBody>
                  <a:tcPr marL="9525" marR="9525" marT="9525" marB="0"/>
                </a:tc>
                <a:tc>
                  <a:txBody>
                    <a:bodyPr/>
                    <a:lstStyle/>
                    <a:p>
                      <a:r>
                        <a:rPr lang="en-US" sz="1100"/>
                        <a:t>7.7%</a:t>
                      </a:r>
                      <a:endParaRPr lang="en-GB" sz="1100"/>
                    </a:p>
                  </a:txBody>
                  <a:tcPr/>
                </a:tc>
                <a:extLst>
                  <a:ext uri="{0D108BD9-81ED-4DB2-BD59-A6C34878D82A}">
                    <a16:rowId xmlns:a16="http://schemas.microsoft.com/office/drawing/2014/main" val="3656685058"/>
                  </a:ext>
                </a:extLst>
              </a:tr>
              <a:tr h="467452">
                <a:tc>
                  <a:txBody>
                    <a:bodyPr/>
                    <a:lstStyle/>
                    <a:p>
                      <a:r>
                        <a:rPr lang="en-GB" sz="1100"/>
                        <a:t>Asthma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13,517</a:t>
                      </a:r>
                      <a:endParaRPr lang="en-GB" sz="1100"/>
                    </a:p>
                  </a:txBody>
                  <a:tcPr/>
                </a:tc>
                <a:tc>
                  <a:txBody>
                    <a:bodyPr/>
                    <a:lstStyle/>
                    <a:p>
                      <a:r>
                        <a:rPr lang="en-GB" sz="1100"/>
                        <a:t>4.4%</a:t>
                      </a:r>
                    </a:p>
                  </a:txBody>
                  <a:tcPr/>
                </a:tc>
                <a:tc>
                  <a:txBody>
                    <a:bodyPr/>
                    <a:lstStyle/>
                    <a:p>
                      <a:r>
                        <a:rPr lang="en-GB" sz="1100"/>
                        <a:t>6,894 (51%) </a:t>
                      </a:r>
                    </a:p>
                  </a:txBody>
                  <a:tcPr/>
                </a:tc>
                <a:tc>
                  <a:txBody>
                    <a:bodyPr/>
                    <a:lstStyle/>
                    <a:p>
                      <a:r>
                        <a:rPr lang="en-GB" sz="1100"/>
                        <a:t>2,490 (18%) </a:t>
                      </a:r>
                    </a:p>
                  </a:txBody>
                  <a:tcPr/>
                </a:tc>
                <a:tc>
                  <a:txBody>
                    <a:bodyPr/>
                    <a:lstStyle/>
                    <a:p>
                      <a:r>
                        <a:rPr lang="en-GB" sz="1100"/>
                        <a:t>3,841 (28%) </a:t>
                      </a:r>
                    </a:p>
                  </a:txBody>
                  <a:tcPr/>
                </a:tc>
                <a:tc>
                  <a:txBody>
                    <a:bodyPr/>
                    <a:lstStyle/>
                    <a:p>
                      <a:r>
                        <a:rPr lang="en-GB" sz="1100"/>
                        <a:t>6.5%</a:t>
                      </a:r>
                    </a:p>
                  </a:txBody>
                  <a:tcPr/>
                </a:tc>
                <a:extLst>
                  <a:ext uri="{0D108BD9-81ED-4DB2-BD59-A6C34878D82A}">
                    <a16:rowId xmlns:a16="http://schemas.microsoft.com/office/drawing/2014/main" val="1802595680"/>
                  </a:ext>
                </a:extLst>
              </a:tr>
              <a:tr h="664275">
                <a:tc>
                  <a:txBody>
                    <a:bodyPr/>
                    <a:lstStyle/>
                    <a:p>
                      <a:r>
                        <a:rPr lang="en-GB" sz="1100"/>
                        <a:t>Coronary Heart Disease</a:t>
                      </a:r>
                    </a:p>
                  </a:txBody>
                  <a:tcPr/>
                </a:tc>
                <a:tc>
                  <a:txBody>
                    <a:bodyPr/>
                    <a:lstStyle/>
                    <a:p>
                      <a:r>
                        <a:rPr lang="en-US" sz="1100"/>
                        <a:t>3,900</a:t>
                      </a:r>
                      <a:endParaRPr lang="en-GB" sz="1100"/>
                    </a:p>
                  </a:txBody>
                  <a:tcPr/>
                </a:tc>
                <a:tc>
                  <a:txBody>
                    <a:bodyPr/>
                    <a:lstStyle/>
                    <a:p>
                      <a:r>
                        <a:rPr lang="en-GB" sz="1100"/>
                        <a:t>1.3%</a:t>
                      </a:r>
                    </a:p>
                  </a:txBody>
                  <a:tcPr/>
                </a:tc>
                <a:tc>
                  <a:txBody>
                    <a:bodyPr/>
                    <a:lstStyle/>
                    <a:p>
                      <a:r>
                        <a:rPr lang="en-GB" sz="1100"/>
                        <a:t>2,104 (54%)</a:t>
                      </a:r>
                    </a:p>
                  </a:txBody>
                  <a:tcPr/>
                </a:tc>
                <a:tc>
                  <a:txBody>
                    <a:bodyPr/>
                    <a:lstStyle/>
                    <a:p>
                      <a:r>
                        <a:rPr lang="en-GB" sz="1100"/>
                        <a:t>2,523 (64%) </a:t>
                      </a:r>
                    </a:p>
                  </a:txBody>
                  <a:tcPr/>
                </a:tc>
                <a:tc>
                  <a:txBody>
                    <a:bodyPr/>
                    <a:lstStyle/>
                    <a:p>
                      <a:r>
                        <a:rPr lang="en-GB" sz="1100"/>
                        <a:t>1,163 (30%) </a:t>
                      </a:r>
                    </a:p>
                  </a:txBody>
                  <a:tcPr/>
                </a:tc>
                <a:tc>
                  <a:txBody>
                    <a:bodyPr/>
                    <a:lstStyle/>
                    <a:p>
                      <a:r>
                        <a:rPr lang="en-GB" sz="1100"/>
                        <a:t>3.0%</a:t>
                      </a:r>
                    </a:p>
                  </a:txBody>
                  <a:tcPr/>
                </a:tc>
                <a:extLst>
                  <a:ext uri="{0D108BD9-81ED-4DB2-BD59-A6C34878D82A}">
                    <a16:rowId xmlns:a16="http://schemas.microsoft.com/office/drawing/2014/main" val="977101247"/>
                  </a:ext>
                </a:extLst>
              </a:tr>
            </a:tbl>
          </a:graphicData>
        </a:graphic>
      </p:graphicFrame>
      <p:sp>
        <p:nvSpPr>
          <p:cNvPr id="11" name="TextBox 10">
            <a:extLst>
              <a:ext uri="{FF2B5EF4-FFF2-40B4-BE49-F238E27FC236}">
                <a16:creationId xmlns:a16="http://schemas.microsoft.com/office/drawing/2014/main" id="{B72F5009-A313-70DA-CE74-72B597742C4A}"/>
              </a:ext>
            </a:extLst>
          </p:cNvPr>
          <p:cNvSpPr txBox="1"/>
          <p:nvPr/>
        </p:nvSpPr>
        <p:spPr>
          <a:xfrm>
            <a:off x="6217236" y="5148965"/>
            <a:ext cx="5953152" cy="830997"/>
          </a:xfrm>
          <a:prstGeom prst="rect">
            <a:avLst/>
          </a:prstGeom>
          <a:noFill/>
        </p:spPr>
        <p:txBody>
          <a:bodyPr wrap="square">
            <a:spAutoFit/>
          </a:bodyPr>
          <a:lstStyle/>
          <a:p>
            <a:pPr algn="l"/>
            <a:r>
              <a:rPr lang="en-US" sz="1200" b="1"/>
              <a:t>Note: </a:t>
            </a:r>
            <a:r>
              <a:rPr lang="en-US" sz="1200"/>
              <a:t>Prevalence of LTCs recorded using the business rules for QOF registers. Some QOF registers have minimum age criteria – Asthma (6+), Diabetes (17+). The proportions shown have not taken minimum age into consideration.  Diabetes mellitus is defined as per the </a:t>
            </a:r>
            <a:r>
              <a:rPr lang="en-US" sz="1200" err="1"/>
              <a:t>QoF</a:t>
            </a:r>
            <a:r>
              <a:rPr lang="en-US" sz="1200"/>
              <a:t> register and so combines type 1 and type 2. </a:t>
            </a:r>
          </a:p>
        </p:txBody>
      </p:sp>
      <p:sp>
        <p:nvSpPr>
          <p:cNvPr id="12" name="TextBox 11">
            <a:extLst>
              <a:ext uri="{FF2B5EF4-FFF2-40B4-BE49-F238E27FC236}">
                <a16:creationId xmlns:a16="http://schemas.microsoft.com/office/drawing/2014/main" id="{D68E32CD-9976-C1A5-3508-5052E934B7E7}"/>
              </a:ext>
            </a:extLst>
          </p:cNvPr>
          <p:cNvSpPr txBox="1"/>
          <p:nvPr/>
        </p:nvSpPr>
        <p:spPr>
          <a:xfrm>
            <a:off x="59788" y="5981374"/>
            <a:ext cx="6351898" cy="914400"/>
          </a:xfrm>
          <a:prstGeom prst="rect">
            <a:avLst/>
          </a:prstGeom>
          <a:noFill/>
        </p:spPr>
        <p:txBody>
          <a:bodyPr wrap="none" lIns="0" tIns="0" rIns="0" bIns="0" rtlCol="0">
            <a:noAutofit/>
          </a:bodyPr>
          <a:lstStyle/>
          <a:p>
            <a:pPr algn="l"/>
            <a:r>
              <a:rPr lang="en-US" sz="1200" b="1">
                <a:solidFill>
                  <a:schemeClr val="bg1"/>
                </a:solidFill>
              </a:rPr>
              <a:t>Source: </a:t>
            </a:r>
            <a:r>
              <a:rPr lang="en-US" sz="1200">
                <a:solidFill>
                  <a:schemeClr val="bg1"/>
                </a:solidFill>
              </a:rPr>
              <a:t>HealtheIntent. Population Health Needs – Long Term Conditions (accessed 25</a:t>
            </a:r>
            <a:r>
              <a:rPr lang="en-US" sz="1200" baseline="30000">
                <a:solidFill>
                  <a:schemeClr val="bg1"/>
                </a:solidFill>
              </a:rPr>
              <a:t>th</a:t>
            </a:r>
            <a:r>
              <a:rPr lang="en-US" sz="1200">
                <a:solidFill>
                  <a:schemeClr val="bg1"/>
                </a:solidFill>
              </a:rPr>
              <a:t> January 2025)</a:t>
            </a:r>
          </a:p>
          <a:p>
            <a:pPr algn="l"/>
            <a:r>
              <a:rPr lang="en-US" sz="1200">
                <a:solidFill>
                  <a:schemeClr val="bg1"/>
                </a:solidFill>
              </a:rPr>
              <a:t>Peters et al (2018) Obesity and Asthma. </a:t>
            </a:r>
            <a:r>
              <a:rPr lang="en-GB" sz="1200" b="0" i="0">
                <a:solidFill>
                  <a:schemeClr val="bg1"/>
                </a:solidFill>
                <a:effectLst/>
                <a:latin typeface="Source Sans Pro Web"/>
              </a:rPr>
              <a:t>J Allergy Clin Immunol. 141(4):1169–1179. </a:t>
            </a:r>
            <a:r>
              <a:rPr lang="en-GB" sz="1200" b="0" i="0" err="1">
                <a:solidFill>
                  <a:schemeClr val="bg1"/>
                </a:solidFill>
                <a:effectLst/>
                <a:latin typeface="Source Sans Pro Web"/>
              </a:rPr>
              <a:t>doi</a:t>
            </a:r>
            <a:r>
              <a:rPr lang="en-GB" sz="1200" b="0" i="0">
                <a:solidFill>
                  <a:schemeClr val="bg1"/>
                </a:solidFill>
                <a:effectLst/>
                <a:latin typeface="Source Sans Pro Web"/>
              </a:rPr>
              <a:t>: </a:t>
            </a:r>
            <a:r>
              <a:rPr lang="en-GB" sz="1200" b="0" i="0" u="sng">
                <a:solidFill>
                  <a:schemeClr val="bg1"/>
                </a:solidFill>
                <a:effectLst/>
                <a:latin typeface="Source Sans Pro Web"/>
                <a:hlinkClick r:id="rId2">
                  <a:extLst>
                    <a:ext uri="{A12FA001-AC4F-418D-AE19-62706E023703}">
                      <ahyp:hlinkClr xmlns:ahyp="http://schemas.microsoft.com/office/drawing/2018/hyperlinkcolor" val="tx"/>
                    </a:ext>
                  </a:extLst>
                </a:hlinkClick>
              </a:rPr>
              <a:t>10.1016/j.jaci.2018.02.004</a:t>
            </a:r>
            <a:endParaRPr lang="en-GB" sz="1200" b="0" i="0" u="sng">
              <a:solidFill>
                <a:schemeClr val="bg1"/>
              </a:solidFill>
              <a:effectLst/>
              <a:latin typeface="Source Sans Pro Web"/>
            </a:endParaRPr>
          </a:p>
          <a:p>
            <a:pPr marL="0" indent="0" algn="l">
              <a:lnSpc>
                <a:spcPct val="100000"/>
              </a:lnSpc>
              <a:buNone/>
            </a:pPr>
            <a:r>
              <a:rPr lang="en-GB" sz="1200">
                <a:solidFill>
                  <a:schemeClr val="bg1"/>
                </a:solidFill>
                <a:cs typeface="Arial"/>
              </a:rPr>
              <a:t>NHS digital Hospital Episode Statistics </a:t>
            </a:r>
          </a:p>
          <a:p>
            <a:pPr marL="0" indent="0" algn="l">
              <a:lnSpc>
                <a:spcPct val="100000"/>
              </a:lnSpc>
              <a:buNone/>
            </a:pPr>
            <a:r>
              <a:rPr lang="en-GB" sz="1200">
                <a:solidFill>
                  <a:schemeClr val="bg1"/>
                </a:solidFill>
                <a:cs typeface="Arial"/>
              </a:rPr>
              <a:t>PHE (2015) The Relationship between Dental Caries and Obesity in Children: An Evidence Summary</a:t>
            </a:r>
            <a:r>
              <a:rPr lang="en-GB" sz="1200" b="1">
                <a:solidFill>
                  <a:schemeClr val="bg1"/>
                </a:solidFill>
                <a:cs typeface="Arial"/>
              </a:rPr>
              <a:t> </a:t>
            </a:r>
          </a:p>
          <a:p>
            <a:pPr algn="l"/>
            <a:r>
              <a:rPr lang="en-US" sz="1200">
                <a:solidFill>
                  <a:schemeClr val="bg1"/>
                </a:solidFill>
              </a:rPr>
              <a:t> </a:t>
            </a:r>
            <a:endParaRPr lang="en-GB" sz="1200">
              <a:solidFill>
                <a:schemeClr val="bg1"/>
              </a:solidFill>
            </a:endParaRPr>
          </a:p>
        </p:txBody>
      </p:sp>
    </p:spTree>
    <p:extLst>
      <p:ext uri="{BB962C8B-B14F-4D97-AF65-F5344CB8AC3E}">
        <p14:creationId xmlns:p14="http://schemas.microsoft.com/office/powerpoint/2010/main" val="3619587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048-38B8-CB44-B822-1286AC5772E8}"/>
              </a:ext>
            </a:extLst>
          </p:cNvPr>
          <p:cNvSpPr>
            <a:spLocks noGrp="1"/>
          </p:cNvSpPr>
          <p:nvPr>
            <p:ph type="title"/>
          </p:nvPr>
        </p:nvSpPr>
        <p:spPr>
          <a:xfrm>
            <a:off x="392043" y="2699309"/>
            <a:ext cx="11407913" cy="1615005"/>
          </a:xfrm>
        </p:spPr>
        <p:txBody>
          <a:bodyPr wrap="square" anchor="t">
            <a:normAutofit/>
          </a:bodyPr>
          <a:lstStyle/>
          <a:p>
            <a:r>
              <a:rPr lang="en-US"/>
              <a:t>Dietary Determinants of Healthy Weight across the Life Course in Islington</a:t>
            </a:r>
            <a:endParaRPr lang="en-GB"/>
          </a:p>
        </p:txBody>
      </p:sp>
    </p:spTree>
    <p:extLst>
      <p:ext uri="{BB962C8B-B14F-4D97-AF65-F5344CB8AC3E}">
        <p14:creationId xmlns:p14="http://schemas.microsoft.com/office/powerpoint/2010/main" val="4092683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F9CED58-241C-1840-C140-2612012E7600}"/>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Breastfeeding</a:t>
            </a:r>
          </a:p>
        </p:txBody>
      </p:sp>
      <p:sp>
        <p:nvSpPr>
          <p:cNvPr id="24" name="TextBox 23">
            <a:extLst>
              <a:ext uri="{FF2B5EF4-FFF2-40B4-BE49-F238E27FC236}">
                <a16:creationId xmlns:a16="http://schemas.microsoft.com/office/drawing/2014/main" id="{A22419C7-837F-2ECE-B09C-B374AB4444AC}"/>
              </a:ext>
            </a:extLst>
          </p:cNvPr>
          <p:cNvSpPr txBox="1"/>
          <p:nvPr/>
        </p:nvSpPr>
        <p:spPr>
          <a:xfrm>
            <a:off x="0" y="360000"/>
            <a:ext cx="12192000" cy="771489"/>
          </a:xfrm>
          <a:prstGeom prst="rect">
            <a:avLst/>
          </a:prstGeom>
          <a:solidFill>
            <a:schemeClr val="accent1">
              <a:lumMod val="20000"/>
              <a:lumOff val="80000"/>
            </a:schemeClr>
          </a:solidFill>
        </p:spPr>
        <p:txBody>
          <a:bodyPr wrap="square" lIns="108000" tIns="36000" rIns="0" bIns="0" rtlCol="0">
            <a:noAutofit/>
          </a:bodyPr>
          <a:lstStyle/>
          <a:p>
            <a:pPr marL="0" indent="0" defTabSz="914400">
              <a:lnSpc>
                <a:spcPct val="90000"/>
              </a:lnSpc>
              <a:spcBef>
                <a:spcPts val="1000"/>
              </a:spcBef>
              <a:buClr>
                <a:srgbClr val="8960C3"/>
              </a:buClr>
              <a:buNone/>
            </a:pPr>
            <a:r>
              <a:rPr lang="en-US" sz="1400" b="1"/>
              <a:t>How is breastfeeding linked to obesity </a:t>
            </a:r>
          </a:p>
          <a:p>
            <a:pPr defTabSz="914400">
              <a:lnSpc>
                <a:spcPct val="90000"/>
              </a:lnSpc>
              <a:spcBef>
                <a:spcPts val="1000"/>
              </a:spcBef>
              <a:buClr>
                <a:srgbClr val="8960C3"/>
              </a:buClr>
            </a:pPr>
            <a:r>
              <a:rPr lang="en-US" sz="1400"/>
              <a:t>Exclusive Breastfeeding for at least four months is associated with a lower prevalence of overweight and obesity in mothers and their children after 2–5 Years from delivery (Mantzorou et al., 2022). </a:t>
            </a:r>
            <a:endParaRPr lang="en-GB" sz="1050"/>
          </a:p>
        </p:txBody>
      </p:sp>
      <p:sp>
        <p:nvSpPr>
          <p:cNvPr id="27" name="Text Placeholder 26">
            <a:extLst>
              <a:ext uri="{FF2B5EF4-FFF2-40B4-BE49-F238E27FC236}">
                <a16:creationId xmlns:a16="http://schemas.microsoft.com/office/drawing/2014/main" id="{397B2833-015E-21AF-9B4B-EA18388A333E}"/>
              </a:ext>
            </a:extLst>
          </p:cNvPr>
          <p:cNvSpPr>
            <a:spLocks noGrp="1"/>
          </p:cNvSpPr>
          <p:nvPr>
            <p:ph type="body" sz="quarter" idx="19"/>
          </p:nvPr>
        </p:nvSpPr>
        <p:spPr>
          <a:xfrm>
            <a:off x="0" y="1140705"/>
            <a:ext cx="8142532" cy="360000"/>
          </a:xfrm>
        </p:spPr>
        <p:txBody>
          <a:bodyPr/>
          <a:lstStyle/>
          <a:p>
            <a:r>
              <a:rPr lang="en-GB"/>
              <a:t>Breastfeeding in Islington</a:t>
            </a:r>
          </a:p>
        </p:txBody>
      </p:sp>
      <p:sp>
        <p:nvSpPr>
          <p:cNvPr id="36" name="Text Placeholder 35">
            <a:extLst>
              <a:ext uri="{FF2B5EF4-FFF2-40B4-BE49-F238E27FC236}">
                <a16:creationId xmlns:a16="http://schemas.microsoft.com/office/drawing/2014/main" id="{C693DE7C-BA90-990B-E8B3-0F42155311CE}"/>
              </a:ext>
            </a:extLst>
          </p:cNvPr>
          <p:cNvSpPr>
            <a:spLocks noGrp="1"/>
          </p:cNvSpPr>
          <p:nvPr>
            <p:ph type="body" sz="quarter" idx="30"/>
          </p:nvPr>
        </p:nvSpPr>
        <p:spPr>
          <a:xfrm>
            <a:off x="141343" y="1664208"/>
            <a:ext cx="7883496" cy="832104"/>
          </a:xfrm>
        </p:spPr>
        <p:txBody>
          <a:bodyPr>
            <a:normAutofit lnSpcReduction="10000"/>
          </a:bodyPr>
          <a:lstStyle/>
          <a:p>
            <a:pPr defTabSz="914400">
              <a:lnSpc>
                <a:spcPct val="90000"/>
              </a:lnSpc>
              <a:spcBef>
                <a:spcPts val="1000"/>
              </a:spcBef>
              <a:buClr>
                <a:srgbClr val="8960C3"/>
              </a:buClr>
            </a:pPr>
            <a:r>
              <a:rPr lang="en-US" sz="1400"/>
              <a:t>Exclusive breastfeeding rates in Islington have remained relatively stable over the two years from January 2021 until November 2023. </a:t>
            </a:r>
          </a:p>
          <a:p>
            <a:pPr marL="171450" indent="-171450" defTabSz="914400">
              <a:lnSpc>
                <a:spcPct val="90000"/>
              </a:lnSpc>
              <a:spcBef>
                <a:spcPts val="1000"/>
              </a:spcBef>
              <a:buFont typeface="Arial" panose="020B0604020202020204" pitchFamily="34" charset="0"/>
              <a:buChar char="•"/>
            </a:pPr>
            <a:r>
              <a:rPr lang="en-US" sz="1400"/>
              <a:t>Between 85-90% of babies are exclusively breastfed at first feed. Higher than the England average</a:t>
            </a:r>
            <a:endParaRPr lang="en-GB" sz="1400"/>
          </a:p>
        </p:txBody>
      </p:sp>
      <p:sp>
        <p:nvSpPr>
          <p:cNvPr id="40" name="TextBox 39">
            <a:extLst>
              <a:ext uri="{FF2B5EF4-FFF2-40B4-BE49-F238E27FC236}">
                <a16:creationId xmlns:a16="http://schemas.microsoft.com/office/drawing/2014/main" id="{4060A9A5-F48C-A5DD-7F94-999F8C497B2B}"/>
              </a:ext>
            </a:extLst>
          </p:cNvPr>
          <p:cNvSpPr txBox="1"/>
          <p:nvPr/>
        </p:nvSpPr>
        <p:spPr>
          <a:xfrm>
            <a:off x="34396" y="2496312"/>
            <a:ext cx="3559196" cy="3257302"/>
          </a:xfrm>
          <a:prstGeom prst="rect">
            <a:avLst/>
          </a:prstGeom>
          <a:noFill/>
        </p:spPr>
        <p:txBody>
          <a:bodyPr wrap="square">
            <a:spAutoFit/>
          </a:bodyPr>
          <a:lstStyle/>
          <a:p>
            <a:pPr marL="171450" indent="-171450" defTabSz="914400">
              <a:lnSpc>
                <a:spcPct val="90000"/>
              </a:lnSpc>
              <a:spcBef>
                <a:spcPts val="1000"/>
              </a:spcBef>
              <a:buClr>
                <a:schemeClr val="accent1"/>
              </a:buClr>
              <a:buFont typeface="Arial" panose="020B0604020202020204" pitchFamily="34" charset="0"/>
              <a:buChar char="•"/>
            </a:pPr>
            <a:r>
              <a:rPr lang="en-US" sz="1400"/>
              <a:t>The biggest drop in exclusive breastfeeding is between baby’s first feed and the new birth visit (NBV) at 10 days. By the NBV, exclusive breastfeeding decreases to around 55%. </a:t>
            </a:r>
          </a:p>
          <a:p>
            <a:pPr marL="171450" indent="-171450" defTabSz="914400">
              <a:lnSpc>
                <a:spcPct val="90000"/>
              </a:lnSpc>
              <a:spcBef>
                <a:spcPts val="1000"/>
              </a:spcBef>
              <a:buClr>
                <a:schemeClr val="accent1"/>
              </a:buClr>
              <a:buFont typeface="Arial" panose="020B0604020202020204" pitchFamily="34" charset="0"/>
              <a:buChar char="•"/>
            </a:pPr>
            <a:r>
              <a:rPr lang="en-US" sz="1400"/>
              <a:t>Exclusive breastfeeding rates then decrease by a further 5-10% by the 6–8 week visit. This suggests that the most important time to receive breastfeeding support is in the first 10 days of birth. </a:t>
            </a:r>
          </a:p>
          <a:p>
            <a:pPr marL="171450" indent="-171450" defTabSz="914400">
              <a:lnSpc>
                <a:spcPct val="90000"/>
              </a:lnSpc>
              <a:spcBef>
                <a:spcPts val="1000"/>
              </a:spcBef>
              <a:buClr>
                <a:schemeClr val="accent1"/>
              </a:buClr>
              <a:buFont typeface="Arial" panose="020B0604020202020204" pitchFamily="34" charset="0"/>
              <a:buChar char="•"/>
            </a:pPr>
            <a:r>
              <a:rPr lang="en-US" sz="1400"/>
              <a:t>Although rates of exclusive breastfeeding drop at this point, partial breastfeeding remains high in Islington at 84%. This far surpasses the England average of 52%. </a:t>
            </a:r>
          </a:p>
        </p:txBody>
      </p:sp>
      <p:pic>
        <p:nvPicPr>
          <p:cNvPr id="38" name="Content Placeholder 37" descr="Line graph showing rates of exclusive breastfeeding in Islington from 2021- 2023. Exclusive breastfeeding rates in Islington have remained relatively stable during this time.&#10;">
            <a:extLst>
              <a:ext uri="{FF2B5EF4-FFF2-40B4-BE49-F238E27FC236}">
                <a16:creationId xmlns:a16="http://schemas.microsoft.com/office/drawing/2014/main" id="{AE5445E9-4F06-89B3-C083-9C2C981AB1DE}"/>
              </a:ext>
            </a:extLst>
          </p:cNvPr>
          <p:cNvPicPr>
            <a:picLocks noGrp="1" noChangeAspect="1"/>
          </p:cNvPicPr>
          <p:nvPr>
            <p:ph sz="quarter" idx="31"/>
          </p:nvPr>
        </p:nvPicPr>
        <p:blipFill>
          <a:blip r:embed="rId2"/>
          <a:stretch>
            <a:fillRect/>
          </a:stretch>
        </p:blipFill>
        <p:spPr>
          <a:xfrm>
            <a:off x="3405356" y="2719898"/>
            <a:ext cx="4668991" cy="3139341"/>
          </a:xfrm>
          <a:prstGeom prst="rect">
            <a:avLst/>
          </a:prstGeom>
        </p:spPr>
      </p:pic>
      <p:sp>
        <p:nvSpPr>
          <p:cNvPr id="32" name="Text Placeholder 15">
            <a:extLst>
              <a:ext uri="{FF2B5EF4-FFF2-40B4-BE49-F238E27FC236}">
                <a16:creationId xmlns:a16="http://schemas.microsoft.com/office/drawing/2014/main" id="{964FE0F7-73F1-5C25-4CE2-0782DA3FF0F7}"/>
              </a:ext>
            </a:extLst>
          </p:cNvPr>
          <p:cNvSpPr txBox="1">
            <a:spLocks/>
          </p:cNvSpPr>
          <p:nvPr/>
        </p:nvSpPr>
        <p:spPr>
          <a:xfrm>
            <a:off x="8142532" y="1140705"/>
            <a:ext cx="4049469"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Inequalities in breastfeeding</a:t>
            </a:r>
          </a:p>
        </p:txBody>
      </p:sp>
      <p:sp>
        <p:nvSpPr>
          <p:cNvPr id="28" name="Text Placeholder 27">
            <a:extLst>
              <a:ext uri="{FF2B5EF4-FFF2-40B4-BE49-F238E27FC236}">
                <a16:creationId xmlns:a16="http://schemas.microsoft.com/office/drawing/2014/main" id="{650DFAFA-46D4-DADD-A10B-C4038F56C273}"/>
              </a:ext>
            </a:extLst>
          </p:cNvPr>
          <p:cNvSpPr>
            <a:spLocks noGrp="1"/>
          </p:cNvSpPr>
          <p:nvPr>
            <p:ph type="body" sz="quarter" idx="27"/>
          </p:nvPr>
        </p:nvSpPr>
        <p:spPr>
          <a:xfrm>
            <a:off x="8238734" y="1591056"/>
            <a:ext cx="3788879" cy="2690856"/>
          </a:xfrm>
        </p:spPr>
        <p:txBody>
          <a:bodyPr>
            <a:normAutofit/>
          </a:bodyPr>
          <a:lstStyle/>
          <a:p>
            <a:pPr marL="0" indent="0">
              <a:buNone/>
            </a:pPr>
            <a:r>
              <a:rPr lang="en-GB" sz="1400" b="1">
                <a:solidFill>
                  <a:schemeClr val="accent1"/>
                </a:solidFill>
                <a:cs typeface="Arial"/>
              </a:rPr>
              <a:t>Breastfeeding rates by ethnicity </a:t>
            </a:r>
          </a:p>
          <a:p>
            <a:pPr marL="0" indent="0">
              <a:buNone/>
            </a:pPr>
            <a:r>
              <a:rPr lang="en-GB" sz="1400">
                <a:cs typeface="Arial"/>
              </a:rPr>
              <a:t>Asian other, Bangladeshi, black African and black other all have significantly lower exclusive breastfeeding rates at 6 to 8 weeks compared to other ethnic backgrounds. Whereas white British and white other are significantly higher for exclusive breastfeeding at both visits.</a:t>
            </a:r>
          </a:p>
          <a:p>
            <a:pPr marL="0" indent="0">
              <a:buNone/>
            </a:pPr>
            <a:r>
              <a:rPr lang="en-GB" sz="1400" b="1">
                <a:solidFill>
                  <a:schemeClr val="accent1"/>
                </a:solidFill>
                <a:cs typeface="Arial"/>
              </a:rPr>
              <a:t>Breastfeeding rates by age</a:t>
            </a:r>
          </a:p>
          <a:p>
            <a:pPr marL="0" indent="0">
              <a:buNone/>
            </a:pPr>
            <a:r>
              <a:rPr lang="en-GB" sz="1400">
                <a:cs typeface="Arial"/>
              </a:rPr>
              <a:t>Over 25s have significantly higher levels of exclusive and partial breastfeeding at NBV and 6-8 weeks than under 25s .</a:t>
            </a:r>
            <a:endParaRPr lang="en-GB" sz="1400"/>
          </a:p>
          <a:p>
            <a:pPr algn="l"/>
            <a:endParaRPr lang="en-GB" sz="1200"/>
          </a:p>
          <a:p>
            <a:endParaRPr lang="en-GB" sz="1200"/>
          </a:p>
          <a:p>
            <a:pPr marL="0" indent="0">
              <a:buNone/>
            </a:pPr>
            <a:endParaRPr lang="en-GB" sz="1200">
              <a:cs typeface="Arial"/>
            </a:endParaRPr>
          </a:p>
          <a:p>
            <a:endParaRPr lang="en-GB"/>
          </a:p>
        </p:txBody>
      </p:sp>
      <p:sp>
        <p:nvSpPr>
          <p:cNvPr id="41" name="TextBox 40">
            <a:extLst>
              <a:ext uri="{FF2B5EF4-FFF2-40B4-BE49-F238E27FC236}">
                <a16:creationId xmlns:a16="http://schemas.microsoft.com/office/drawing/2014/main" id="{3804EA25-99D7-0922-D1F2-F7B14D6B4F35}"/>
              </a:ext>
            </a:extLst>
          </p:cNvPr>
          <p:cNvSpPr txBox="1"/>
          <p:nvPr/>
        </p:nvSpPr>
        <p:spPr>
          <a:xfrm>
            <a:off x="8142532" y="4281912"/>
            <a:ext cx="4049468" cy="1682953"/>
          </a:xfrm>
          <a:prstGeom prst="rect">
            <a:avLst/>
          </a:prstGeom>
          <a:solidFill>
            <a:schemeClr val="accent1">
              <a:lumMod val="20000"/>
              <a:lumOff val="80000"/>
            </a:schemeClr>
          </a:solidFill>
        </p:spPr>
        <p:txBody>
          <a:bodyPr wrap="square" lIns="72000" tIns="36000" rIns="0" bIns="0" rtlCol="0">
            <a:noAutofit/>
          </a:bodyPr>
          <a:lstStyle/>
          <a:p>
            <a:pPr marL="0" indent="0" algn="l">
              <a:lnSpc>
                <a:spcPct val="100000"/>
              </a:lnSpc>
              <a:buNone/>
            </a:pPr>
            <a:r>
              <a:rPr lang="en-GB" sz="1400" u="sng">
                <a:cs typeface="Arial"/>
              </a:rPr>
              <a:t>Opportunities </a:t>
            </a:r>
          </a:p>
          <a:p>
            <a:pPr marL="0" indent="0" algn="l">
              <a:lnSpc>
                <a:spcPct val="100000"/>
              </a:lnSpc>
              <a:buNone/>
            </a:pPr>
            <a:r>
              <a:rPr lang="en-GB" sz="1400">
                <a:effectLst/>
                <a:ea typeface="Calibri" panose="020F0502020204030204" pitchFamily="34" charset="0"/>
                <a:cs typeface="Arial" panose="020B0604020202020204" pitchFamily="34" charset="0"/>
              </a:rPr>
              <a:t>Support all public sector buildings to become Breastfeeding Welcome</a:t>
            </a:r>
            <a:br>
              <a:rPr lang="en-GB" sz="1400">
                <a:effectLst/>
                <a:ea typeface="Calibri" panose="020F0502020204030204" pitchFamily="34" charset="0"/>
                <a:cs typeface="Arial" panose="020B0604020202020204" pitchFamily="34" charset="0"/>
              </a:rPr>
            </a:br>
            <a:r>
              <a:rPr lang="en-GB" sz="1400">
                <a:effectLst/>
                <a:ea typeface="Calibri" panose="020F0502020204030204" pitchFamily="34" charset="0"/>
                <a:cs typeface="Arial" panose="020B0604020202020204" pitchFamily="34" charset="0"/>
              </a:rPr>
              <a:t>Continue to commission distinct infant feeding support services within Bright Start.</a:t>
            </a:r>
          </a:p>
          <a:p>
            <a:pPr marL="0" indent="0" algn="l">
              <a:lnSpc>
                <a:spcPct val="100000"/>
              </a:lnSpc>
              <a:buNone/>
            </a:pPr>
            <a:endParaRPr lang="en-GB" sz="1400" b="1">
              <a:cs typeface="Arial"/>
            </a:endParaRPr>
          </a:p>
        </p:txBody>
      </p:sp>
      <p:sp>
        <p:nvSpPr>
          <p:cNvPr id="42" name="TextBox 41">
            <a:extLst>
              <a:ext uri="{FF2B5EF4-FFF2-40B4-BE49-F238E27FC236}">
                <a16:creationId xmlns:a16="http://schemas.microsoft.com/office/drawing/2014/main" id="{1409DAF0-71CB-EF7C-E552-07EA359BF304}"/>
              </a:ext>
            </a:extLst>
          </p:cNvPr>
          <p:cNvSpPr txBox="1"/>
          <p:nvPr/>
        </p:nvSpPr>
        <p:spPr>
          <a:xfrm>
            <a:off x="58355" y="5964865"/>
            <a:ext cx="12133645" cy="1267421"/>
          </a:xfrm>
          <a:prstGeom prst="rect">
            <a:avLst/>
          </a:prstGeom>
          <a:noFill/>
        </p:spPr>
        <p:txBody>
          <a:bodyPr wrap="none" lIns="0" tIns="0" rIns="0" bIns="0" rtlCol="0">
            <a:noAutofit/>
          </a:bodyPr>
          <a:lstStyle/>
          <a:p>
            <a:pPr algn="l"/>
            <a:r>
              <a:rPr lang="en-US" sz="1100" b="1">
                <a:solidFill>
                  <a:srgbClr val="FFFFFF"/>
                </a:solidFill>
              </a:rPr>
              <a:t>Source: </a:t>
            </a:r>
            <a:r>
              <a:rPr lang="en-US" sz="1100">
                <a:solidFill>
                  <a:srgbClr val="FFFFFF"/>
                </a:solidFill>
              </a:rPr>
              <a:t>OHID (2023) </a:t>
            </a:r>
            <a:r>
              <a:rPr lang="en-US" sz="1100">
                <a:solidFill>
                  <a:srgbClr val="FFFFFF"/>
                </a:solidFill>
                <a:hlinkClick r:id="rId3">
                  <a:extLst>
                    <a:ext uri="{A12FA001-AC4F-418D-AE19-62706E023703}">
                      <ahyp:hlinkClr xmlns:ahyp="http://schemas.microsoft.com/office/drawing/2018/hyperlinkcolor" val="tx"/>
                    </a:ext>
                  </a:extLst>
                </a:hlinkClick>
              </a:rPr>
              <a:t>Breastfeeding at 6 to 8 weeks: a comparison of methods </a:t>
            </a:r>
            <a:endParaRPr lang="en-US" sz="1100">
              <a:solidFill>
                <a:srgbClr val="FFFFFF"/>
              </a:solidFill>
            </a:endParaRPr>
          </a:p>
          <a:p>
            <a:pPr algn="l"/>
            <a:r>
              <a:rPr lang="en-US" sz="1100" b="0" i="0">
                <a:solidFill>
                  <a:srgbClr val="FFFFFF"/>
                </a:solidFill>
                <a:effectLst/>
              </a:rPr>
              <a:t>NHS data , OHID fingertips</a:t>
            </a:r>
          </a:p>
          <a:p>
            <a:pPr algn="l"/>
            <a:r>
              <a:rPr lang="en-GB" sz="1100" b="0" i="0">
                <a:solidFill>
                  <a:srgbClr val="FFFFFF"/>
                </a:solidFill>
                <a:effectLst/>
              </a:rPr>
              <a:t>Mantzorou, M., et al. (2022). Exclusive breastfeeding for at least four months is associated with a lower prevalence of overweight and </a:t>
            </a:r>
            <a:br>
              <a:rPr lang="en-GB" sz="1100" b="0" i="0">
                <a:solidFill>
                  <a:srgbClr val="FFFFFF"/>
                </a:solidFill>
                <a:effectLst/>
              </a:rPr>
            </a:br>
            <a:r>
              <a:rPr lang="en-GB" sz="1100" b="0" i="0">
                <a:solidFill>
                  <a:srgbClr val="FFFFFF"/>
                </a:solidFill>
                <a:effectLst/>
              </a:rPr>
              <a:t>obesity in mothers and their children after </a:t>
            </a:r>
            <a:br>
              <a:rPr lang="en-GB" sz="1100" b="0" i="0">
                <a:solidFill>
                  <a:srgbClr val="FFFFFF"/>
                </a:solidFill>
                <a:effectLst/>
              </a:rPr>
            </a:br>
            <a:r>
              <a:rPr lang="en-GB" sz="1100" b="0" i="0">
                <a:solidFill>
                  <a:srgbClr val="FFFFFF"/>
                </a:solidFill>
                <a:effectLst/>
              </a:rPr>
              <a:t>2–5 years from delivery. </a:t>
            </a:r>
            <a:r>
              <a:rPr lang="en-GB" sz="1100" b="0" i="1">
                <a:solidFill>
                  <a:srgbClr val="FFFFFF"/>
                </a:solidFill>
                <a:effectLst/>
              </a:rPr>
              <a:t>Nutrients</a:t>
            </a:r>
            <a:r>
              <a:rPr lang="en-GB" sz="1100" b="0" i="0">
                <a:solidFill>
                  <a:srgbClr val="FFFFFF"/>
                </a:solidFill>
                <a:effectLst/>
              </a:rPr>
              <a:t>, </a:t>
            </a:r>
            <a:r>
              <a:rPr lang="en-GB" sz="1100" b="0" i="1">
                <a:solidFill>
                  <a:srgbClr val="FFFFFF"/>
                </a:solidFill>
                <a:effectLst/>
              </a:rPr>
              <a:t>14</a:t>
            </a:r>
            <a:r>
              <a:rPr lang="en-GB" sz="1100" b="0" i="0">
                <a:solidFill>
                  <a:srgbClr val="FFFFFF"/>
                </a:solidFill>
                <a:effectLst/>
              </a:rPr>
              <a:t>(17), 3599.</a:t>
            </a:r>
          </a:p>
          <a:p>
            <a:pPr algn="l"/>
            <a:endParaRPr lang="en-GB" sz="1100">
              <a:solidFill>
                <a:srgbClr val="222222"/>
              </a:solidFill>
            </a:endParaRPr>
          </a:p>
          <a:p>
            <a:pPr algn="l"/>
            <a:endParaRPr lang="en-GB" sz="1600"/>
          </a:p>
        </p:txBody>
      </p:sp>
    </p:spTree>
    <p:extLst>
      <p:ext uri="{BB962C8B-B14F-4D97-AF65-F5344CB8AC3E}">
        <p14:creationId xmlns:p14="http://schemas.microsoft.com/office/powerpoint/2010/main" val="2786361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B21DB6-F87B-4A99-9B6C-121936F6B474}"/>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Healthy Start Scheme</a:t>
            </a:r>
          </a:p>
        </p:txBody>
      </p:sp>
      <p:sp>
        <p:nvSpPr>
          <p:cNvPr id="7" name="Text Placeholder 6">
            <a:extLst>
              <a:ext uri="{FF2B5EF4-FFF2-40B4-BE49-F238E27FC236}">
                <a16:creationId xmlns:a16="http://schemas.microsoft.com/office/drawing/2014/main" id="{B2A1D24F-91F6-1A5A-E708-82CDCBA5A290}"/>
              </a:ext>
            </a:extLst>
          </p:cNvPr>
          <p:cNvSpPr>
            <a:spLocks noGrp="1"/>
          </p:cNvSpPr>
          <p:nvPr>
            <p:ph type="body" sz="quarter" idx="32"/>
          </p:nvPr>
        </p:nvSpPr>
        <p:spPr>
          <a:xfrm>
            <a:off x="149320" y="454210"/>
            <a:ext cx="11811031" cy="5414400"/>
          </a:xfrm>
        </p:spPr>
        <p:txBody>
          <a:bodyPr>
            <a:normAutofit/>
          </a:bodyPr>
          <a:lstStyle/>
          <a:p>
            <a:pPr marL="0" indent="0">
              <a:buNone/>
            </a:pPr>
            <a:r>
              <a:rPr lang="en-US" sz="1400" b="1">
                <a:solidFill>
                  <a:schemeClr val="accent1"/>
                </a:solidFill>
              </a:rPr>
              <a:t>What is the Healthy start scheme</a:t>
            </a:r>
            <a:endParaRPr lang="en-US" sz="1400" b="1">
              <a:solidFill>
                <a:schemeClr val="accent1"/>
              </a:solidFill>
              <a:hlinkClick r:id="rId2">
                <a:extLst>
                  <a:ext uri="{A12FA001-AC4F-418D-AE19-62706E023703}">
                    <ahyp:hlinkClr xmlns:ahyp="http://schemas.microsoft.com/office/drawing/2018/hyperlinkcolor" val="tx"/>
                  </a:ext>
                </a:extLst>
              </a:hlinkClick>
            </a:endParaRPr>
          </a:p>
          <a:p>
            <a:r>
              <a:rPr lang="en-US" sz="1400">
                <a:solidFill>
                  <a:srgbClr val="047CB3"/>
                </a:solidFill>
                <a:hlinkClick r:id="rId2">
                  <a:extLst>
                    <a:ext uri="{A12FA001-AC4F-418D-AE19-62706E023703}">
                      <ahyp:hlinkClr xmlns:ahyp="http://schemas.microsoft.com/office/drawing/2018/hyperlinkcolor" val="tx"/>
                    </a:ext>
                  </a:extLst>
                </a:hlinkClick>
              </a:rPr>
              <a:t>Healthy Start </a:t>
            </a:r>
            <a:r>
              <a:rPr lang="en-GB" sz="1400"/>
              <a:t>is a means-tested scheme in the UK that supports pregnant women and families with children under four years old in purchasing healthy food and vitamins. </a:t>
            </a:r>
            <a:r>
              <a:rPr lang="en-US" sz="1400"/>
              <a:t>Eligible families receive</a:t>
            </a:r>
            <a:r>
              <a:rPr lang="en-US" sz="1400" b="1"/>
              <a:t> </a:t>
            </a:r>
            <a:r>
              <a:rPr lang="en-GB" sz="1400"/>
              <a:t>£4.25 each week for each child between 1 and 4 years old.</a:t>
            </a:r>
          </a:p>
          <a:p>
            <a:pPr marL="0" indent="0">
              <a:buNone/>
            </a:pPr>
            <a:r>
              <a:rPr lang="en-GB" sz="1400" b="1">
                <a:solidFill>
                  <a:schemeClr val="accent1"/>
                </a:solidFill>
                <a:cs typeface="Arial"/>
              </a:rPr>
              <a:t>How is the Healthy Start scheme linked to obesity? </a:t>
            </a:r>
          </a:p>
          <a:p>
            <a:r>
              <a:rPr lang="en-US" sz="1400">
                <a:cs typeface="Arial"/>
              </a:rPr>
              <a:t>The scheme can help low-income families access healthy food, which can help prevent obesity and other health conditions.</a:t>
            </a:r>
            <a:endParaRPr lang="en-GB" sz="1400">
              <a:cs typeface="Arial"/>
            </a:endParaRPr>
          </a:p>
          <a:p>
            <a:pPr marL="0" indent="0">
              <a:buNone/>
            </a:pPr>
            <a:r>
              <a:rPr lang="en-GB" sz="1400" b="1">
                <a:solidFill>
                  <a:schemeClr val="accent1"/>
                </a:solidFill>
                <a:cs typeface="Arial"/>
              </a:rPr>
              <a:t>Islington Context</a:t>
            </a:r>
          </a:p>
          <a:p>
            <a:r>
              <a:rPr lang="en-GB" sz="1400">
                <a:cs typeface="Arial"/>
              </a:rPr>
              <a:t>It was estimated that in 2023 that only 64.14% of eligible beneficiaries were receiving Healthy Start payments in Islington. This was slightly below the England average of 64.5% uptake and represents a loss of £247,435 of support for families. </a:t>
            </a:r>
          </a:p>
          <a:p>
            <a:r>
              <a:rPr lang="en-GB" sz="1400">
                <a:cs typeface="Arial"/>
              </a:rPr>
              <a:t>The number of people claiming Healthy Start Vouchers has increased since January 2023 from 1,691 to 1,775 in December 2024, however due to inaccuracy in eligibility data we cannot assess how many eligible families still do not receive this support. </a:t>
            </a:r>
          </a:p>
          <a:p>
            <a:r>
              <a:rPr lang="en-GB" sz="1400">
                <a:cs typeface="Arial"/>
              </a:rPr>
              <a:t>The scheme continues to be promoted through a multi-disciplinary steering group with members from </a:t>
            </a:r>
            <a:r>
              <a:rPr lang="en-US" sz="1400">
                <a:cs typeface="Arial"/>
              </a:rPr>
              <a:t>Bright Start, Health visiting, midwifery, council teams and VCS partners. Promotional activities have included communication campaigns, direct mail to families, training for key professionals and support through Bright start children’s centers.</a:t>
            </a:r>
            <a:endParaRPr lang="en-GB" sz="1400">
              <a:cs typeface="Arial"/>
            </a:endParaRPr>
          </a:p>
          <a:p>
            <a:pPr marL="0" indent="0">
              <a:buClr>
                <a:schemeClr val="accent4"/>
              </a:buClr>
              <a:buNone/>
            </a:pPr>
            <a:r>
              <a:rPr lang="en-GB" sz="1400" b="1">
                <a:solidFill>
                  <a:schemeClr val="accent1"/>
                </a:solidFill>
              </a:rPr>
              <a:t>Comments/ gaps in delivery </a:t>
            </a:r>
          </a:p>
          <a:p>
            <a:pPr>
              <a:buClr>
                <a:schemeClr val="accent4"/>
              </a:buClr>
            </a:pPr>
            <a:r>
              <a:rPr lang="en-GB" sz="1400"/>
              <a:t>At a child's 4th birthday, the Healthy Start scheme ends. If that child's birthday falls after 31</a:t>
            </a:r>
            <a:r>
              <a:rPr lang="en-GB" sz="1400" baseline="30000"/>
              <a:t>st</a:t>
            </a:r>
            <a:r>
              <a:rPr lang="en-GB" sz="1400"/>
              <a:t>  August, they won't start school until the following September, when they would become eligible for free school meals. This creates a gap in food support, potentially leading to increased food insecurity for families until their child starts reception. This gap can be particularly problematic for children with birthdays near the start of the school year, who may go without support for an entire year.</a:t>
            </a:r>
          </a:p>
          <a:p>
            <a:pPr marL="0" indent="0">
              <a:buClr>
                <a:schemeClr val="accent4"/>
              </a:buClr>
              <a:buNone/>
            </a:pPr>
            <a:endParaRPr lang="en-GB" sz="1200">
              <a:cs typeface="Arial"/>
            </a:endParaRPr>
          </a:p>
          <a:p>
            <a:endParaRPr lang="en-GB"/>
          </a:p>
        </p:txBody>
      </p:sp>
      <p:pic>
        <p:nvPicPr>
          <p:cNvPr id="4" name="Content Placeholder 3">
            <a:extLst>
              <a:ext uri="{FF2B5EF4-FFF2-40B4-BE49-F238E27FC236}">
                <a16:creationId xmlns:a16="http://schemas.microsoft.com/office/drawing/2014/main" id="{419B406E-21E7-A5E2-2555-F5FD1E61D7C3}"/>
              </a:ext>
              <a:ext uri="{C183D7F6-B498-43B3-948B-1728B52AA6E4}">
                <adec:decorative xmlns:adec="http://schemas.microsoft.com/office/drawing/2017/decorative" val="1"/>
              </a:ext>
            </a:extLst>
          </p:cNvPr>
          <p:cNvPicPr>
            <a:picLocks noGrp="1" noChangeAspect="1"/>
          </p:cNvPicPr>
          <p:nvPr>
            <p:ph sz="half" idx="4294967295"/>
          </p:nvPr>
        </p:nvPicPr>
        <p:blipFill>
          <a:blip r:embed="rId3"/>
          <a:stretch>
            <a:fillRect/>
          </a:stretch>
        </p:blipFill>
        <p:spPr>
          <a:xfrm>
            <a:off x="10695471" y="4965863"/>
            <a:ext cx="1417016" cy="990978"/>
          </a:xfrm>
          <a:prstGeom prst="rect">
            <a:avLst/>
          </a:prstGeom>
        </p:spPr>
      </p:pic>
      <p:sp>
        <p:nvSpPr>
          <p:cNvPr id="5" name="TextBox 4">
            <a:extLst>
              <a:ext uri="{FF2B5EF4-FFF2-40B4-BE49-F238E27FC236}">
                <a16:creationId xmlns:a16="http://schemas.microsoft.com/office/drawing/2014/main" id="{F8E239CB-CFC9-2A98-14F1-947D7D2E6EAF}"/>
              </a:ext>
            </a:extLst>
          </p:cNvPr>
          <p:cNvSpPr txBox="1"/>
          <p:nvPr/>
        </p:nvSpPr>
        <p:spPr>
          <a:xfrm>
            <a:off x="60200" y="6007608"/>
            <a:ext cx="3186113" cy="914400"/>
          </a:xfrm>
          <a:prstGeom prst="rect">
            <a:avLst/>
          </a:prstGeom>
          <a:noFill/>
        </p:spPr>
        <p:txBody>
          <a:bodyPr wrap="none" lIns="0" tIns="0" rIns="0" bIns="0" rtlCol="0">
            <a:noAutofit/>
          </a:bodyPr>
          <a:lstStyle/>
          <a:p>
            <a:r>
              <a:rPr lang="en-GB" sz="1200" b="1">
                <a:solidFill>
                  <a:schemeClr val="bg1"/>
                </a:solidFill>
                <a:cs typeface="Arial"/>
              </a:rPr>
              <a:t>Source: </a:t>
            </a:r>
            <a:r>
              <a:rPr lang="en-GB" sz="1200">
                <a:solidFill>
                  <a:schemeClr val="bg1"/>
                </a:solidFill>
                <a:cs typeface="Arial"/>
              </a:rPr>
              <a:t>Sustain (2023) </a:t>
            </a:r>
            <a:r>
              <a:rPr lang="en-US" sz="1200" i="0">
                <a:solidFill>
                  <a:schemeClr val="bg1"/>
                </a:solidFill>
                <a:effectLst/>
                <a:hlinkClick r:id="rId4">
                  <a:extLst>
                    <a:ext uri="{A12FA001-AC4F-418D-AE19-62706E023703}">
                      <ahyp:hlinkClr xmlns:ahyp="http://schemas.microsoft.com/office/drawing/2018/hyperlinkcolor" val="tx"/>
                    </a:ext>
                  </a:extLst>
                </a:hlinkClick>
              </a:rPr>
              <a:t>Healthy Start map: Estimated loss to families in 2023</a:t>
            </a:r>
            <a:endParaRPr lang="en-US" sz="1200" i="0">
              <a:solidFill>
                <a:schemeClr val="bg1"/>
              </a:solidFill>
              <a:effectLst/>
            </a:endParaRPr>
          </a:p>
          <a:p>
            <a:pPr marL="0" indent="0" algn="l">
              <a:lnSpc>
                <a:spcPct val="100000"/>
              </a:lnSpc>
              <a:buNone/>
            </a:pPr>
            <a:endParaRPr lang="en-GB" b="1">
              <a:cs typeface="Arial"/>
            </a:endParaRPr>
          </a:p>
        </p:txBody>
      </p:sp>
    </p:spTree>
    <p:extLst>
      <p:ext uri="{BB962C8B-B14F-4D97-AF65-F5344CB8AC3E}">
        <p14:creationId xmlns:p14="http://schemas.microsoft.com/office/powerpoint/2010/main" val="1806344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768E209-0DE9-5299-31F1-B75CA7272DF4}"/>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j-lt"/>
                <a:ea typeface="+mn-ea"/>
                <a:cs typeface="+mn-cs"/>
              </a:rPr>
              <a:t>Dietary determinants in children</a:t>
            </a:r>
          </a:p>
        </p:txBody>
      </p:sp>
      <p:sp>
        <p:nvSpPr>
          <p:cNvPr id="33" name="Text Placeholder 2">
            <a:extLst>
              <a:ext uri="{FF2B5EF4-FFF2-40B4-BE49-F238E27FC236}">
                <a16:creationId xmlns:a16="http://schemas.microsoft.com/office/drawing/2014/main" id="{AE85B9A4-2BA6-2856-8456-C47441699C16}"/>
              </a:ext>
            </a:extLst>
          </p:cNvPr>
          <p:cNvSpPr txBox="1">
            <a:spLocks/>
          </p:cNvSpPr>
          <p:nvPr/>
        </p:nvSpPr>
        <p:spPr>
          <a:xfrm>
            <a:off x="0" y="367873"/>
            <a:ext cx="12192000"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Fruit and vegetable intake</a:t>
            </a:r>
          </a:p>
        </p:txBody>
      </p:sp>
      <p:pic>
        <p:nvPicPr>
          <p:cNvPr id="20" name="Graphic 19" descr="Fruit bowl with solid fill">
            <a:extLst>
              <a:ext uri="{FF2B5EF4-FFF2-40B4-BE49-F238E27FC236}">
                <a16:creationId xmlns:a16="http://schemas.microsoft.com/office/drawing/2014/main" id="{8C316781-16F0-85D9-6442-71A3FCDAA8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36" y="710875"/>
            <a:ext cx="726458" cy="680889"/>
          </a:xfrm>
          <a:prstGeom prst="rect">
            <a:avLst/>
          </a:prstGeom>
        </p:spPr>
      </p:pic>
      <p:sp>
        <p:nvSpPr>
          <p:cNvPr id="12" name="Text Placeholder 4">
            <a:extLst>
              <a:ext uri="{FF2B5EF4-FFF2-40B4-BE49-F238E27FC236}">
                <a16:creationId xmlns:a16="http://schemas.microsoft.com/office/drawing/2014/main" id="{FDA9117C-A1AB-DEEF-273E-D51EEDCFBBE0}"/>
              </a:ext>
            </a:extLst>
          </p:cNvPr>
          <p:cNvSpPr txBox="1">
            <a:spLocks/>
          </p:cNvSpPr>
          <p:nvPr/>
        </p:nvSpPr>
        <p:spPr>
          <a:xfrm>
            <a:off x="867493" y="796281"/>
            <a:ext cx="4436682" cy="209025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Arial"/>
                <a:cs typeface="Arial"/>
              </a:rPr>
              <a:t>In 2025, 25% of secondary school pupils and 39% of primary school children reported eating 5 portions of fruit and vegetables on the day before the survey. This is a significant increase since 2021, but only slightly exceeds 2017 levels.</a:t>
            </a:r>
          </a:p>
        </p:txBody>
      </p:sp>
      <p:sp>
        <p:nvSpPr>
          <p:cNvPr id="19" name="TextBox 18">
            <a:extLst>
              <a:ext uri="{FF2B5EF4-FFF2-40B4-BE49-F238E27FC236}">
                <a16:creationId xmlns:a16="http://schemas.microsoft.com/office/drawing/2014/main" id="{BE608101-4463-19D8-1BED-EE838D9370D4}"/>
              </a:ext>
            </a:extLst>
          </p:cNvPr>
          <p:cNvSpPr txBox="1"/>
          <p:nvPr/>
        </p:nvSpPr>
        <p:spPr>
          <a:xfrm>
            <a:off x="33292" y="1738361"/>
            <a:ext cx="5665584" cy="461665"/>
          </a:xfrm>
          <a:prstGeom prst="rect">
            <a:avLst/>
          </a:prstGeom>
          <a:noFill/>
        </p:spPr>
        <p:txBody>
          <a:bodyPr wrap="square" rtlCol="0">
            <a:spAutoFit/>
          </a:bodyPr>
          <a:lstStyle/>
          <a:p>
            <a:pPr algn="l"/>
            <a:r>
              <a:rPr lang="en-US" sz="1200" b="1"/>
              <a:t>Percentage of Islington pupils eating at least 5 portions of fruit and vegetables</a:t>
            </a:r>
            <a:endParaRPr lang="en-GB" sz="1200" b="1"/>
          </a:p>
        </p:txBody>
      </p:sp>
      <p:sp>
        <p:nvSpPr>
          <p:cNvPr id="18" name="TextBox 17">
            <a:extLst>
              <a:ext uri="{FF2B5EF4-FFF2-40B4-BE49-F238E27FC236}">
                <a16:creationId xmlns:a16="http://schemas.microsoft.com/office/drawing/2014/main" id="{D60D5875-F51E-931A-D2D6-1660022340B3}"/>
              </a:ext>
            </a:extLst>
          </p:cNvPr>
          <p:cNvSpPr txBox="1"/>
          <p:nvPr/>
        </p:nvSpPr>
        <p:spPr>
          <a:xfrm>
            <a:off x="70251" y="2070653"/>
            <a:ext cx="1292087" cy="276999"/>
          </a:xfrm>
          <a:prstGeom prst="rect">
            <a:avLst/>
          </a:prstGeom>
          <a:noFill/>
        </p:spPr>
        <p:txBody>
          <a:bodyPr wrap="square" rtlCol="0">
            <a:spAutoFit/>
          </a:bodyPr>
          <a:lstStyle/>
          <a:p>
            <a:r>
              <a:rPr lang="en-GB" sz="1200" b="1"/>
              <a:t>Primary</a:t>
            </a:r>
          </a:p>
        </p:txBody>
      </p:sp>
      <p:graphicFrame>
        <p:nvGraphicFramePr>
          <p:cNvPr id="16" name="Content Placeholder 44">
            <a:extLst>
              <a:ext uri="{FF2B5EF4-FFF2-40B4-BE49-F238E27FC236}">
                <a16:creationId xmlns:a16="http://schemas.microsoft.com/office/drawing/2014/main" id="{05E9AF97-88EE-E5B1-5994-4B571E2EF248}"/>
              </a:ext>
            </a:extLst>
          </p:cNvPr>
          <p:cNvGraphicFramePr>
            <a:graphicFrameLocks/>
          </p:cNvGraphicFramePr>
          <p:nvPr>
            <p:extLst>
              <p:ext uri="{D42A27DB-BD31-4B8C-83A1-F6EECF244321}">
                <p14:modId xmlns:p14="http://schemas.microsoft.com/office/powerpoint/2010/main" val="3004466979"/>
              </p:ext>
            </p:extLst>
          </p:nvPr>
        </p:nvGraphicFramePr>
        <p:xfrm>
          <a:off x="-328969" y="2133671"/>
          <a:ext cx="2638162" cy="1021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6B96B1DF-A3D9-5E68-EF0B-9926506DFCF2}"/>
              </a:ext>
            </a:extLst>
          </p:cNvPr>
          <p:cNvSpPr txBox="1"/>
          <p:nvPr/>
        </p:nvSpPr>
        <p:spPr>
          <a:xfrm>
            <a:off x="2622155" y="2061480"/>
            <a:ext cx="1292087" cy="276999"/>
          </a:xfrm>
          <a:prstGeom prst="rect">
            <a:avLst/>
          </a:prstGeom>
          <a:noFill/>
        </p:spPr>
        <p:txBody>
          <a:bodyPr wrap="square" rtlCol="0">
            <a:spAutoFit/>
          </a:bodyPr>
          <a:lstStyle/>
          <a:p>
            <a:r>
              <a:rPr lang="en-GB" sz="1200" b="1"/>
              <a:t>Secondary</a:t>
            </a:r>
          </a:p>
        </p:txBody>
      </p:sp>
      <p:graphicFrame>
        <p:nvGraphicFramePr>
          <p:cNvPr id="13" name="Content Placeholder 44">
            <a:extLst>
              <a:ext uri="{FF2B5EF4-FFF2-40B4-BE49-F238E27FC236}">
                <a16:creationId xmlns:a16="http://schemas.microsoft.com/office/drawing/2014/main" id="{2D082B3B-FC3A-A1F5-A179-5B16CEF02F2B}"/>
              </a:ext>
            </a:extLst>
          </p:cNvPr>
          <p:cNvGraphicFramePr>
            <a:graphicFrameLocks/>
          </p:cNvGraphicFramePr>
          <p:nvPr>
            <p:extLst>
              <p:ext uri="{D42A27DB-BD31-4B8C-83A1-F6EECF244321}">
                <p14:modId xmlns:p14="http://schemas.microsoft.com/office/powerpoint/2010/main" val="3965240370"/>
              </p:ext>
            </p:extLst>
          </p:nvPr>
        </p:nvGraphicFramePr>
        <p:xfrm>
          <a:off x="2161319" y="2147525"/>
          <a:ext cx="2638162" cy="10212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2" name="Graphic 21" descr="Corn with solid fill">
            <a:extLst>
              <a:ext uri="{FF2B5EF4-FFF2-40B4-BE49-F238E27FC236}">
                <a16:creationId xmlns:a16="http://schemas.microsoft.com/office/drawing/2014/main" id="{6BC8994E-42CC-B055-8CF7-49C7BE6D30D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40410" y="726810"/>
            <a:ext cx="749843" cy="787912"/>
          </a:xfrm>
          <a:prstGeom prst="rect">
            <a:avLst/>
          </a:prstGeom>
        </p:spPr>
      </p:pic>
      <p:sp>
        <p:nvSpPr>
          <p:cNvPr id="21" name="TextBox 20">
            <a:extLst>
              <a:ext uri="{FF2B5EF4-FFF2-40B4-BE49-F238E27FC236}">
                <a16:creationId xmlns:a16="http://schemas.microsoft.com/office/drawing/2014/main" id="{DA86DA3B-456B-A4F0-EDAD-8C12296E3292}"/>
              </a:ext>
            </a:extLst>
          </p:cNvPr>
          <p:cNvSpPr txBox="1"/>
          <p:nvPr/>
        </p:nvSpPr>
        <p:spPr>
          <a:xfrm>
            <a:off x="6414052" y="699661"/>
            <a:ext cx="5777948" cy="1200329"/>
          </a:xfrm>
          <a:prstGeom prst="rect">
            <a:avLst/>
          </a:prstGeom>
          <a:noFill/>
        </p:spPr>
        <p:txBody>
          <a:bodyPr wrap="square" lIns="91440" tIns="45720" rIns="91440" bIns="45720" anchor="t">
            <a:spAutoFit/>
          </a:bodyPr>
          <a:lstStyle/>
          <a:p>
            <a:r>
              <a:rPr lang="en-US" sz="1200" dirty="0">
                <a:latin typeface="Arial"/>
                <a:cs typeface="Arial"/>
              </a:rPr>
              <a:t>The percentage of secondary school students eating fruit and vegetables on ‘most days’ or ‘every day’ continues on an upward trend.</a:t>
            </a:r>
          </a:p>
          <a:p>
            <a:r>
              <a:rPr lang="en-US" sz="1200" dirty="0">
                <a:latin typeface="Arial"/>
                <a:cs typeface="Arial"/>
              </a:rPr>
              <a:t>Primary school pupils continue to be more likely than secondary school pupils to eat fruit and vegetables on 'most days' or 'everyday'. Although the percentage of primary school pupils eating vegetables on 'most days' or 'everyday' has reduced in 2025, it remains above 2017 levels.</a:t>
            </a:r>
          </a:p>
        </p:txBody>
      </p:sp>
      <p:sp>
        <p:nvSpPr>
          <p:cNvPr id="23" name="TextBox 22">
            <a:extLst>
              <a:ext uri="{FF2B5EF4-FFF2-40B4-BE49-F238E27FC236}">
                <a16:creationId xmlns:a16="http://schemas.microsoft.com/office/drawing/2014/main" id="{9352EC23-5C00-D618-A7AC-0172254AB400}"/>
              </a:ext>
            </a:extLst>
          </p:cNvPr>
          <p:cNvSpPr txBox="1"/>
          <p:nvPr/>
        </p:nvSpPr>
        <p:spPr>
          <a:xfrm>
            <a:off x="5870874" y="1819522"/>
            <a:ext cx="3123705" cy="461665"/>
          </a:xfrm>
          <a:prstGeom prst="rect">
            <a:avLst/>
          </a:prstGeom>
          <a:noFill/>
        </p:spPr>
        <p:txBody>
          <a:bodyPr wrap="square" rtlCol="0">
            <a:spAutoFit/>
          </a:bodyPr>
          <a:lstStyle/>
          <a:p>
            <a:pPr algn="l"/>
            <a:r>
              <a:rPr lang="en-US" sz="1200" b="1"/>
              <a:t>Percentage of Islington pupils eating vegetables on ‘most days’ or ‘every day’</a:t>
            </a:r>
            <a:endParaRPr lang="en-GB" sz="1200" b="1"/>
          </a:p>
        </p:txBody>
      </p:sp>
      <p:sp>
        <p:nvSpPr>
          <p:cNvPr id="26" name="TextBox 25">
            <a:extLst>
              <a:ext uri="{FF2B5EF4-FFF2-40B4-BE49-F238E27FC236}">
                <a16:creationId xmlns:a16="http://schemas.microsoft.com/office/drawing/2014/main" id="{77226CD1-CC63-634D-ACAA-4AE2A6354B3E}"/>
              </a:ext>
            </a:extLst>
          </p:cNvPr>
          <p:cNvSpPr txBox="1"/>
          <p:nvPr/>
        </p:nvSpPr>
        <p:spPr>
          <a:xfrm>
            <a:off x="5870874" y="2149129"/>
            <a:ext cx="1292087" cy="276999"/>
          </a:xfrm>
          <a:prstGeom prst="rect">
            <a:avLst/>
          </a:prstGeom>
          <a:noFill/>
        </p:spPr>
        <p:txBody>
          <a:bodyPr wrap="square" rtlCol="0">
            <a:spAutoFit/>
          </a:bodyPr>
          <a:lstStyle/>
          <a:p>
            <a:r>
              <a:rPr lang="en-GB" sz="1200" b="1"/>
              <a:t>Primary</a:t>
            </a:r>
          </a:p>
        </p:txBody>
      </p:sp>
      <p:graphicFrame>
        <p:nvGraphicFramePr>
          <p:cNvPr id="29" name="Content Placeholder 44">
            <a:extLst>
              <a:ext uri="{FF2B5EF4-FFF2-40B4-BE49-F238E27FC236}">
                <a16:creationId xmlns:a16="http://schemas.microsoft.com/office/drawing/2014/main" id="{766DCCF6-417B-6AE4-1C02-B047783F5125}"/>
              </a:ext>
            </a:extLst>
          </p:cNvPr>
          <p:cNvGraphicFramePr>
            <a:graphicFrameLocks/>
          </p:cNvGraphicFramePr>
          <p:nvPr>
            <p:extLst>
              <p:ext uri="{D42A27DB-BD31-4B8C-83A1-F6EECF244321}">
                <p14:modId xmlns:p14="http://schemas.microsoft.com/office/powerpoint/2010/main" val="3352628906"/>
              </p:ext>
            </p:extLst>
          </p:nvPr>
        </p:nvGraphicFramePr>
        <p:xfrm>
          <a:off x="5091775" y="2142587"/>
          <a:ext cx="2638162" cy="1021201"/>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5" name="TextBox 24">
            <a:extLst>
              <a:ext uri="{FF2B5EF4-FFF2-40B4-BE49-F238E27FC236}">
                <a16:creationId xmlns:a16="http://schemas.microsoft.com/office/drawing/2014/main" id="{B4A424D1-6B8F-698D-056A-1EB44C664CDF}"/>
              </a:ext>
            </a:extLst>
          </p:cNvPr>
          <p:cNvSpPr txBox="1"/>
          <p:nvPr/>
        </p:nvSpPr>
        <p:spPr>
          <a:xfrm>
            <a:off x="7390628" y="2149129"/>
            <a:ext cx="1292087" cy="276999"/>
          </a:xfrm>
          <a:prstGeom prst="rect">
            <a:avLst/>
          </a:prstGeom>
          <a:noFill/>
        </p:spPr>
        <p:txBody>
          <a:bodyPr wrap="square" rtlCol="0">
            <a:spAutoFit/>
          </a:bodyPr>
          <a:lstStyle/>
          <a:p>
            <a:r>
              <a:rPr lang="en-GB" sz="1200" b="1"/>
              <a:t>Secondary</a:t>
            </a:r>
          </a:p>
        </p:txBody>
      </p:sp>
      <p:graphicFrame>
        <p:nvGraphicFramePr>
          <p:cNvPr id="30" name="Content Placeholder 44">
            <a:extLst>
              <a:ext uri="{FF2B5EF4-FFF2-40B4-BE49-F238E27FC236}">
                <a16:creationId xmlns:a16="http://schemas.microsoft.com/office/drawing/2014/main" id="{331ADDB0-58C2-63C7-76CB-271D402AD9E4}"/>
              </a:ext>
            </a:extLst>
          </p:cNvPr>
          <p:cNvGraphicFramePr>
            <a:graphicFrameLocks/>
          </p:cNvGraphicFramePr>
          <p:nvPr>
            <p:extLst>
              <p:ext uri="{D42A27DB-BD31-4B8C-83A1-F6EECF244321}">
                <p14:modId xmlns:p14="http://schemas.microsoft.com/office/powerpoint/2010/main" val="572395886"/>
              </p:ext>
            </p:extLst>
          </p:nvPr>
        </p:nvGraphicFramePr>
        <p:xfrm>
          <a:off x="6694587" y="2129722"/>
          <a:ext cx="2638162" cy="1021201"/>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24" name="TextBox 23">
            <a:extLst>
              <a:ext uri="{FF2B5EF4-FFF2-40B4-BE49-F238E27FC236}">
                <a16:creationId xmlns:a16="http://schemas.microsoft.com/office/drawing/2014/main" id="{1821AD99-AC39-CB94-6D88-25A5B3E6C1B9}"/>
              </a:ext>
            </a:extLst>
          </p:cNvPr>
          <p:cNvSpPr txBox="1"/>
          <p:nvPr/>
        </p:nvSpPr>
        <p:spPr>
          <a:xfrm>
            <a:off x="9166577" y="1805667"/>
            <a:ext cx="3123705" cy="461665"/>
          </a:xfrm>
          <a:prstGeom prst="rect">
            <a:avLst/>
          </a:prstGeom>
          <a:noFill/>
        </p:spPr>
        <p:txBody>
          <a:bodyPr wrap="square" rtlCol="0">
            <a:spAutoFit/>
          </a:bodyPr>
          <a:lstStyle/>
          <a:p>
            <a:pPr algn="l"/>
            <a:r>
              <a:rPr lang="en-US" sz="1200" b="1"/>
              <a:t>Percentage of Islington pupils eating fruit on ‘most days’ or ‘every day’</a:t>
            </a:r>
            <a:endParaRPr lang="en-GB" sz="1200" b="1"/>
          </a:p>
        </p:txBody>
      </p:sp>
      <p:sp>
        <p:nvSpPr>
          <p:cNvPr id="28" name="TextBox 27">
            <a:extLst>
              <a:ext uri="{FF2B5EF4-FFF2-40B4-BE49-F238E27FC236}">
                <a16:creationId xmlns:a16="http://schemas.microsoft.com/office/drawing/2014/main" id="{6AC667F5-5EF3-6ED1-7985-B4A031C53C9D}"/>
              </a:ext>
            </a:extLst>
          </p:cNvPr>
          <p:cNvSpPr txBox="1"/>
          <p:nvPr/>
        </p:nvSpPr>
        <p:spPr>
          <a:xfrm>
            <a:off x="9183503" y="2157558"/>
            <a:ext cx="1292087" cy="276999"/>
          </a:xfrm>
          <a:prstGeom prst="rect">
            <a:avLst/>
          </a:prstGeom>
          <a:noFill/>
        </p:spPr>
        <p:txBody>
          <a:bodyPr wrap="square" rtlCol="0">
            <a:spAutoFit/>
          </a:bodyPr>
          <a:lstStyle/>
          <a:p>
            <a:r>
              <a:rPr lang="en-GB" sz="1200" b="1"/>
              <a:t>Primary</a:t>
            </a:r>
          </a:p>
        </p:txBody>
      </p:sp>
      <p:graphicFrame>
        <p:nvGraphicFramePr>
          <p:cNvPr id="31" name="Content Placeholder 44">
            <a:extLst>
              <a:ext uri="{FF2B5EF4-FFF2-40B4-BE49-F238E27FC236}">
                <a16:creationId xmlns:a16="http://schemas.microsoft.com/office/drawing/2014/main" id="{36B4141E-77C2-3935-333C-381A22716D7A}"/>
              </a:ext>
            </a:extLst>
          </p:cNvPr>
          <p:cNvGraphicFramePr>
            <a:graphicFrameLocks/>
          </p:cNvGraphicFramePr>
          <p:nvPr>
            <p:extLst>
              <p:ext uri="{D42A27DB-BD31-4B8C-83A1-F6EECF244321}">
                <p14:modId xmlns:p14="http://schemas.microsoft.com/office/powerpoint/2010/main" val="3470327390"/>
              </p:ext>
            </p:extLst>
          </p:nvPr>
        </p:nvGraphicFramePr>
        <p:xfrm>
          <a:off x="8582041" y="2149074"/>
          <a:ext cx="2638162" cy="1021201"/>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27" name="TextBox 26">
            <a:extLst>
              <a:ext uri="{FF2B5EF4-FFF2-40B4-BE49-F238E27FC236}">
                <a16:creationId xmlns:a16="http://schemas.microsoft.com/office/drawing/2014/main" id="{BC6E6C67-8F5B-05AF-9844-155B03D93D15}"/>
              </a:ext>
            </a:extLst>
          </p:cNvPr>
          <p:cNvSpPr txBox="1"/>
          <p:nvPr/>
        </p:nvSpPr>
        <p:spPr>
          <a:xfrm>
            <a:off x="10751781" y="2146473"/>
            <a:ext cx="1292087" cy="276999"/>
          </a:xfrm>
          <a:prstGeom prst="rect">
            <a:avLst/>
          </a:prstGeom>
          <a:noFill/>
        </p:spPr>
        <p:txBody>
          <a:bodyPr wrap="square" rtlCol="0">
            <a:spAutoFit/>
          </a:bodyPr>
          <a:lstStyle/>
          <a:p>
            <a:r>
              <a:rPr lang="en-GB" sz="1200" b="1"/>
              <a:t>Secondary</a:t>
            </a:r>
          </a:p>
        </p:txBody>
      </p:sp>
      <p:graphicFrame>
        <p:nvGraphicFramePr>
          <p:cNvPr id="32" name="Content Placeholder 44">
            <a:extLst>
              <a:ext uri="{FF2B5EF4-FFF2-40B4-BE49-F238E27FC236}">
                <a16:creationId xmlns:a16="http://schemas.microsoft.com/office/drawing/2014/main" id="{8B6C671F-ABC2-1965-85F6-08E49A2CDEA7}"/>
              </a:ext>
            </a:extLst>
          </p:cNvPr>
          <p:cNvGraphicFramePr>
            <a:graphicFrameLocks/>
          </p:cNvGraphicFramePr>
          <p:nvPr>
            <p:extLst>
              <p:ext uri="{D42A27DB-BD31-4B8C-83A1-F6EECF244321}">
                <p14:modId xmlns:p14="http://schemas.microsoft.com/office/powerpoint/2010/main" val="1397531515"/>
              </p:ext>
            </p:extLst>
          </p:nvPr>
        </p:nvGraphicFramePr>
        <p:xfrm>
          <a:off x="10083457" y="2137753"/>
          <a:ext cx="2638162" cy="1021201"/>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sp>
        <p:nvSpPr>
          <p:cNvPr id="15" name="Text Placeholder 2">
            <a:extLst>
              <a:ext uri="{FF2B5EF4-FFF2-40B4-BE49-F238E27FC236}">
                <a16:creationId xmlns:a16="http://schemas.microsoft.com/office/drawing/2014/main" id="{3882DB74-9F45-87DC-2291-F0828B7DCBA8}"/>
              </a:ext>
            </a:extLst>
          </p:cNvPr>
          <p:cNvSpPr txBox="1">
            <a:spLocks/>
          </p:cNvSpPr>
          <p:nvPr/>
        </p:nvSpPr>
        <p:spPr>
          <a:xfrm>
            <a:off x="1521" y="2986432"/>
            <a:ext cx="2307672"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Takeaway food</a:t>
            </a:r>
          </a:p>
        </p:txBody>
      </p:sp>
      <p:pic>
        <p:nvPicPr>
          <p:cNvPr id="40" name="Graphic 39" descr="Burger and drink with solid fill">
            <a:extLst>
              <a:ext uri="{FF2B5EF4-FFF2-40B4-BE49-F238E27FC236}">
                <a16:creationId xmlns:a16="http://schemas.microsoft.com/office/drawing/2014/main" id="{A31DC9A4-9DEC-211E-4947-AAA754F922E3}"/>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7022" y="3301465"/>
            <a:ext cx="914400" cy="914400"/>
          </a:xfrm>
          <a:prstGeom prst="rect">
            <a:avLst/>
          </a:prstGeom>
        </p:spPr>
      </p:pic>
      <p:sp>
        <p:nvSpPr>
          <p:cNvPr id="14" name="Text Placeholder 6">
            <a:extLst>
              <a:ext uri="{FF2B5EF4-FFF2-40B4-BE49-F238E27FC236}">
                <a16:creationId xmlns:a16="http://schemas.microsoft.com/office/drawing/2014/main" id="{65FAF42A-648E-0471-B4F6-F4B347679F0A}"/>
              </a:ext>
            </a:extLst>
          </p:cNvPr>
          <p:cNvSpPr txBox="1">
            <a:spLocks/>
          </p:cNvSpPr>
          <p:nvPr/>
        </p:nvSpPr>
        <p:spPr>
          <a:xfrm>
            <a:off x="33292" y="4211583"/>
            <a:ext cx="2175586" cy="17097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Arial"/>
                <a:cs typeface="Arial"/>
              </a:rPr>
              <a:t>One in ten secondary pupils who responded to the HRBQ survey said that they had eaten takeaway food “on most days” or "everyday" in the week before the survey </a:t>
            </a:r>
          </a:p>
          <a:p>
            <a:endParaRPr lang="en-US" sz="1200" dirty="0">
              <a:latin typeface="Arial" panose="020B0604020202020204" pitchFamily="34" charset="0"/>
              <a:cs typeface="Arial" panose="020B0604020202020204" pitchFamily="34" charset="0"/>
            </a:endParaRPr>
          </a:p>
          <a:p>
            <a:endParaRPr lang="en-GB" dirty="0"/>
          </a:p>
        </p:txBody>
      </p:sp>
      <p:sp>
        <p:nvSpPr>
          <p:cNvPr id="34" name="Text Placeholder 2">
            <a:extLst>
              <a:ext uri="{FF2B5EF4-FFF2-40B4-BE49-F238E27FC236}">
                <a16:creationId xmlns:a16="http://schemas.microsoft.com/office/drawing/2014/main" id="{1AD464E9-65BF-C35E-5309-656C2A6CDFD5}"/>
              </a:ext>
            </a:extLst>
          </p:cNvPr>
          <p:cNvSpPr txBox="1">
            <a:spLocks/>
          </p:cNvSpPr>
          <p:nvPr/>
        </p:nvSpPr>
        <p:spPr>
          <a:xfrm>
            <a:off x="2309192" y="2986432"/>
            <a:ext cx="9882807"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Drinks</a:t>
            </a:r>
          </a:p>
        </p:txBody>
      </p:sp>
      <p:pic>
        <p:nvPicPr>
          <p:cNvPr id="57" name="Graphic 56" descr="Water Bottle outline">
            <a:extLst>
              <a:ext uri="{FF2B5EF4-FFF2-40B4-BE49-F238E27FC236}">
                <a16:creationId xmlns:a16="http://schemas.microsoft.com/office/drawing/2014/main" id="{47B483AD-E8AC-664D-8F5A-77B3F30DF50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197984" y="3423838"/>
            <a:ext cx="848341" cy="695413"/>
          </a:xfrm>
          <a:prstGeom prst="rect">
            <a:avLst/>
          </a:prstGeom>
        </p:spPr>
      </p:pic>
      <p:sp>
        <p:nvSpPr>
          <p:cNvPr id="42" name="TextBox 41">
            <a:extLst>
              <a:ext uri="{FF2B5EF4-FFF2-40B4-BE49-F238E27FC236}">
                <a16:creationId xmlns:a16="http://schemas.microsoft.com/office/drawing/2014/main" id="{1D0E02F9-3580-5483-4105-9663876A4580}"/>
              </a:ext>
            </a:extLst>
          </p:cNvPr>
          <p:cNvSpPr txBox="1"/>
          <p:nvPr/>
        </p:nvSpPr>
        <p:spPr>
          <a:xfrm>
            <a:off x="2932861" y="3436401"/>
            <a:ext cx="3734018" cy="1015663"/>
          </a:xfrm>
          <a:prstGeom prst="rect">
            <a:avLst/>
          </a:prstGeom>
          <a:noFill/>
        </p:spPr>
        <p:txBody>
          <a:bodyPr wrap="square" lIns="91440" tIns="45720" rIns="91440" bIns="45720" anchor="t">
            <a:spAutoFit/>
          </a:bodyPr>
          <a:lstStyle/>
          <a:p>
            <a:r>
              <a:rPr lang="en-US" sz="1200" dirty="0">
                <a:latin typeface="Arial"/>
                <a:cs typeface="Arial"/>
              </a:rPr>
              <a:t>Access to water during class time increased for both primary and secondary school pupils between 2017 and 2021. However, we see significant decreases in 2025.</a:t>
            </a:r>
            <a:br>
              <a:rPr lang="en-US" sz="1200" dirty="0">
                <a:latin typeface="Arial" panose="020B0604020202020204" pitchFamily="34" charset="0"/>
                <a:cs typeface="Arial" panose="020B0604020202020204" pitchFamily="34" charset="0"/>
              </a:rPr>
            </a:br>
            <a:r>
              <a:rPr lang="en-US" sz="1200" dirty="0">
                <a:latin typeface="Arial"/>
                <a:cs typeface="Arial"/>
              </a:rPr>
              <a:t> </a:t>
            </a:r>
          </a:p>
        </p:txBody>
      </p:sp>
      <p:sp>
        <p:nvSpPr>
          <p:cNvPr id="53" name="TextBox 52">
            <a:extLst>
              <a:ext uri="{FF2B5EF4-FFF2-40B4-BE49-F238E27FC236}">
                <a16:creationId xmlns:a16="http://schemas.microsoft.com/office/drawing/2014/main" id="{30B0EAC2-5282-7F77-CF3C-F01329A540F4}"/>
              </a:ext>
            </a:extLst>
          </p:cNvPr>
          <p:cNvSpPr txBox="1"/>
          <p:nvPr/>
        </p:nvSpPr>
        <p:spPr>
          <a:xfrm>
            <a:off x="2314658" y="4314505"/>
            <a:ext cx="4134030" cy="461665"/>
          </a:xfrm>
          <a:prstGeom prst="rect">
            <a:avLst/>
          </a:prstGeom>
          <a:noFill/>
        </p:spPr>
        <p:txBody>
          <a:bodyPr wrap="square" rtlCol="0">
            <a:spAutoFit/>
          </a:bodyPr>
          <a:lstStyle/>
          <a:p>
            <a:pPr algn="l"/>
            <a:r>
              <a:rPr lang="en-US" sz="1200" b="1"/>
              <a:t>Percentage of Islington pupils who have access to water during class</a:t>
            </a:r>
            <a:endParaRPr lang="en-GB" sz="1200" b="1"/>
          </a:p>
        </p:txBody>
      </p:sp>
      <p:sp>
        <p:nvSpPr>
          <p:cNvPr id="46" name="TextBox 45">
            <a:extLst>
              <a:ext uri="{FF2B5EF4-FFF2-40B4-BE49-F238E27FC236}">
                <a16:creationId xmlns:a16="http://schemas.microsoft.com/office/drawing/2014/main" id="{E4FD7F8C-7AD6-B280-A29D-8888BAF32C5F}"/>
              </a:ext>
            </a:extLst>
          </p:cNvPr>
          <p:cNvSpPr txBox="1"/>
          <p:nvPr/>
        </p:nvSpPr>
        <p:spPr>
          <a:xfrm>
            <a:off x="2436915" y="4877181"/>
            <a:ext cx="1292087" cy="276999"/>
          </a:xfrm>
          <a:prstGeom prst="rect">
            <a:avLst/>
          </a:prstGeom>
          <a:noFill/>
        </p:spPr>
        <p:txBody>
          <a:bodyPr wrap="square" rtlCol="0">
            <a:spAutoFit/>
          </a:bodyPr>
          <a:lstStyle/>
          <a:p>
            <a:r>
              <a:rPr lang="en-GB" sz="1200" b="1"/>
              <a:t>Primary</a:t>
            </a:r>
          </a:p>
        </p:txBody>
      </p:sp>
      <p:graphicFrame>
        <p:nvGraphicFramePr>
          <p:cNvPr id="47" name="Content Placeholder 44">
            <a:extLst>
              <a:ext uri="{FF2B5EF4-FFF2-40B4-BE49-F238E27FC236}">
                <a16:creationId xmlns:a16="http://schemas.microsoft.com/office/drawing/2014/main" id="{E9AB8E4D-AFB7-2CB5-9251-6B2B46CDB5C8}"/>
              </a:ext>
            </a:extLst>
          </p:cNvPr>
          <p:cNvGraphicFramePr>
            <a:graphicFrameLocks/>
          </p:cNvGraphicFramePr>
          <p:nvPr>
            <p:extLst>
              <p:ext uri="{D42A27DB-BD31-4B8C-83A1-F6EECF244321}">
                <p14:modId xmlns:p14="http://schemas.microsoft.com/office/powerpoint/2010/main" val="73577057"/>
              </p:ext>
            </p:extLst>
          </p:nvPr>
        </p:nvGraphicFramePr>
        <p:xfrm>
          <a:off x="2018034" y="4939912"/>
          <a:ext cx="2638162" cy="1021201"/>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sp>
        <p:nvSpPr>
          <p:cNvPr id="45" name="TextBox 44">
            <a:extLst>
              <a:ext uri="{FF2B5EF4-FFF2-40B4-BE49-F238E27FC236}">
                <a16:creationId xmlns:a16="http://schemas.microsoft.com/office/drawing/2014/main" id="{15E72B0F-148C-C396-F61D-E3EA3D286DC3}"/>
              </a:ext>
            </a:extLst>
          </p:cNvPr>
          <p:cNvSpPr txBox="1"/>
          <p:nvPr/>
        </p:nvSpPr>
        <p:spPr>
          <a:xfrm>
            <a:off x="4580123" y="4863326"/>
            <a:ext cx="1292087" cy="276999"/>
          </a:xfrm>
          <a:prstGeom prst="rect">
            <a:avLst/>
          </a:prstGeom>
          <a:noFill/>
        </p:spPr>
        <p:txBody>
          <a:bodyPr wrap="square" rtlCol="0">
            <a:spAutoFit/>
          </a:bodyPr>
          <a:lstStyle/>
          <a:p>
            <a:r>
              <a:rPr lang="en-GB" sz="1200" b="1"/>
              <a:t>Secondary</a:t>
            </a:r>
          </a:p>
        </p:txBody>
      </p:sp>
      <p:graphicFrame>
        <p:nvGraphicFramePr>
          <p:cNvPr id="48" name="Content Placeholder 44">
            <a:extLst>
              <a:ext uri="{FF2B5EF4-FFF2-40B4-BE49-F238E27FC236}">
                <a16:creationId xmlns:a16="http://schemas.microsoft.com/office/drawing/2014/main" id="{DF8D0CED-AD9F-92BD-4584-6B369A809AE4}"/>
              </a:ext>
            </a:extLst>
          </p:cNvPr>
          <p:cNvGraphicFramePr>
            <a:graphicFrameLocks/>
          </p:cNvGraphicFramePr>
          <p:nvPr>
            <p:extLst>
              <p:ext uri="{D42A27DB-BD31-4B8C-83A1-F6EECF244321}">
                <p14:modId xmlns:p14="http://schemas.microsoft.com/office/powerpoint/2010/main" val="1762617973"/>
              </p:ext>
            </p:extLst>
          </p:nvPr>
        </p:nvGraphicFramePr>
        <p:xfrm>
          <a:off x="4050337" y="4940901"/>
          <a:ext cx="2638162" cy="1021201"/>
        </p:xfrm>
        <a:graphic>
          <a:graphicData uri="http://schemas.openxmlformats.org/drawingml/2006/diagram">
            <dgm:relIds xmlns:dgm="http://schemas.openxmlformats.org/drawingml/2006/diagram" xmlns:r="http://schemas.openxmlformats.org/officeDocument/2006/relationships" r:dm="rId45" r:lo="rId46" r:qs="rId47" r:cs="rId48"/>
          </a:graphicData>
        </a:graphic>
      </p:graphicFrame>
      <p:cxnSp>
        <p:nvCxnSpPr>
          <p:cNvPr id="36" name="Straight Connector 35">
            <a:extLst>
              <a:ext uri="{FF2B5EF4-FFF2-40B4-BE49-F238E27FC236}">
                <a16:creationId xmlns:a16="http://schemas.microsoft.com/office/drawing/2014/main" id="{66272C76-BE98-A65F-902C-610D6C3C5D0E}"/>
              </a:ext>
              <a:ext uri="{C183D7F6-B498-43B3-948B-1728B52AA6E4}">
                <adec:decorative xmlns:adec="http://schemas.microsoft.com/office/drawing/2017/decorative" val="1"/>
              </a:ext>
            </a:extLst>
          </p:cNvPr>
          <p:cNvCxnSpPr/>
          <p:nvPr/>
        </p:nvCxnSpPr>
        <p:spPr>
          <a:xfrm>
            <a:off x="2309192" y="3346432"/>
            <a:ext cx="0" cy="2610420"/>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pic>
        <p:nvPicPr>
          <p:cNvPr id="61" name="Graphic 60" descr="Frappe Cup with solid fill">
            <a:extLst>
              <a:ext uri="{FF2B5EF4-FFF2-40B4-BE49-F238E27FC236}">
                <a16:creationId xmlns:a16="http://schemas.microsoft.com/office/drawing/2014/main" id="{8FF6B263-C9C9-FA6B-9541-3340B1BB3F7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7162961" y="3394360"/>
            <a:ext cx="707832" cy="707832"/>
          </a:xfrm>
          <a:prstGeom prst="rect">
            <a:avLst/>
          </a:prstGeom>
        </p:spPr>
      </p:pic>
      <p:sp>
        <p:nvSpPr>
          <p:cNvPr id="44" name="TextBox 43">
            <a:extLst>
              <a:ext uri="{FF2B5EF4-FFF2-40B4-BE49-F238E27FC236}">
                <a16:creationId xmlns:a16="http://schemas.microsoft.com/office/drawing/2014/main" id="{CF4A3517-FD65-4551-D9A0-5C681E14FEA0}"/>
              </a:ext>
            </a:extLst>
          </p:cNvPr>
          <p:cNvSpPr txBox="1"/>
          <p:nvPr/>
        </p:nvSpPr>
        <p:spPr>
          <a:xfrm>
            <a:off x="7702228" y="3446332"/>
            <a:ext cx="4549071" cy="646331"/>
          </a:xfrm>
          <a:prstGeom prst="rect">
            <a:avLst/>
          </a:prstGeom>
          <a:noFill/>
        </p:spPr>
        <p:txBody>
          <a:bodyPr wrap="square" lIns="91440" tIns="45720" rIns="91440" bIns="45720" anchor="t">
            <a:spAutoFit/>
          </a:bodyPr>
          <a:lstStyle/>
          <a:p>
            <a:r>
              <a:rPr lang="en-US" sz="1200" dirty="0">
                <a:latin typeface="Arial"/>
                <a:cs typeface="Arial"/>
              </a:rPr>
              <a:t>The number of secondary pupils who reported not having drank any fizzy drinks in the week before the survey has increased consistently since 2017.</a:t>
            </a:r>
          </a:p>
        </p:txBody>
      </p:sp>
      <p:sp>
        <p:nvSpPr>
          <p:cNvPr id="54" name="TextBox 53">
            <a:extLst>
              <a:ext uri="{FF2B5EF4-FFF2-40B4-BE49-F238E27FC236}">
                <a16:creationId xmlns:a16="http://schemas.microsoft.com/office/drawing/2014/main" id="{F45064B8-B094-88BA-7CB6-726C180229AB}"/>
              </a:ext>
            </a:extLst>
          </p:cNvPr>
          <p:cNvSpPr txBox="1"/>
          <p:nvPr/>
        </p:nvSpPr>
        <p:spPr>
          <a:xfrm>
            <a:off x="7264450" y="4314152"/>
            <a:ext cx="4134030" cy="461665"/>
          </a:xfrm>
          <a:prstGeom prst="rect">
            <a:avLst/>
          </a:prstGeom>
          <a:noFill/>
        </p:spPr>
        <p:txBody>
          <a:bodyPr wrap="square" lIns="91440" tIns="45720" rIns="91440" bIns="45720" rtlCol="0" anchor="t">
            <a:spAutoFit/>
          </a:bodyPr>
          <a:lstStyle/>
          <a:p>
            <a:r>
              <a:rPr lang="en-US" sz="1200" b="1" dirty="0"/>
              <a:t>Percentage of Islington pupils who have never drank fizzy drinks with sugar in week before survey</a:t>
            </a:r>
            <a:endParaRPr lang="en-US" sz="1200" b="1" dirty="0">
              <a:cs typeface="Arial"/>
            </a:endParaRPr>
          </a:p>
        </p:txBody>
      </p:sp>
      <p:sp>
        <p:nvSpPr>
          <p:cNvPr id="50" name="TextBox 49">
            <a:extLst>
              <a:ext uri="{FF2B5EF4-FFF2-40B4-BE49-F238E27FC236}">
                <a16:creationId xmlns:a16="http://schemas.microsoft.com/office/drawing/2014/main" id="{F742B096-DCBB-3570-607D-CE4B2A2E37B3}"/>
              </a:ext>
            </a:extLst>
          </p:cNvPr>
          <p:cNvSpPr txBox="1"/>
          <p:nvPr/>
        </p:nvSpPr>
        <p:spPr>
          <a:xfrm>
            <a:off x="7262197" y="4877181"/>
            <a:ext cx="1292087" cy="276999"/>
          </a:xfrm>
          <a:prstGeom prst="rect">
            <a:avLst/>
          </a:prstGeom>
          <a:noFill/>
        </p:spPr>
        <p:txBody>
          <a:bodyPr wrap="square" rtlCol="0">
            <a:spAutoFit/>
          </a:bodyPr>
          <a:lstStyle/>
          <a:p>
            <a:r>
              <a:rPr lang="en-GB" sz="1200" b="1"/>
              <a:t>Primary</a:t>
            </a:r>
          </a:p>
        </p:txBody>
      </p:sp>
      <p:graphicFrame>
        <p:nvGraphicFramePr>
          <p:cNvPr id="51" name="Content Placeholder 44">
            <a:extLst>
              <a:ext uri="{FF2B5EF4-FFF2-40B4-BE49-F238E27FC236}">
                <a16:creationId xmlns:a16="http://schemas.microsoft.com/office/drawing/2014/main" id="{11559CF8-E452-17A5-2474-3DAEB4F60E6F}"/>
              </a:ext>
            </a:extLst>
          </p:cNvPr>
          <p:cNvGraphicFramePr>
            <a:graphicFrameLocks/>
          </p:cNvGraphicFramePr>
          <p:nvPr>
            <p:extLst>
              <p:ext uri="{D42A27DB-BD31-4B8C-83A1-F6EECF244321}">
                <p14:modId xmlns:p14="http://schemas.microsoft.com/office/powerpoint/2010/main" val="633784936"/>
              </p:ext>
            </p:extLst>
          </p:nvPr>
        </p:nvGraphicFramePr>
        <p:xfrm>
          <a:off x="6732479" y="4939912"/>
          <a:ext cx="2638162" cy="1021201"/>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sp>
        <p:nvSpPr>
          <p:cNvPr id="49" name="TextBox 48">
            <a:extLst>
              <a:ext uri="{FF2B5EF4-FFF2-40B4-BE49-F238E27FC236}">
                <a16:creationId xmlns:a16="http://schemas.microsoft.com/office/drawing/2014/main" id="{58882454-0DBB-3A87-CD5D-033DBA286367}"/>
              </a:ext>
            </a:extLst>
          </p:cNvPr>
          <p:cNvSpPr txBox="1"/>
          <p:nvPr/>
        </p:nvSpPr>
        <p:spPr>
          <a:xfrm>
            <a:off x="9696351" y="4904890"/>
            <a:ext cx="1292087" cy="276999"/>
          </a:xfrm>
          <a:prstGeom prst="rect">
            <a:avLst/>
          </a:prstGeom>
          <a:noFill/>
        </p:spPr>
        <p:txBody>
          <a:bodyPr wrap="square" rtlCol="0">
            <a:spAutoFit/>
          </a:bodyPr>
          <a:lstStyle/>
          <a:p>
            <a:r>
              <a:rPr lang="en-GB" sz="1200" b="1"/>
              <a:t>Secondary</a:t>
            </a:r>
          </a:p>
        </p:txBody>
      </p:sp>
      <p:graphicFrame>
        <p:nvGraphicFramePr>
          <p:cNvPr id="52" name="Content Placeholder 44">
            <a:extLst>
              <a:ext uri="{FF2B5EF4-FFF2-40B4-BE49-F238E27FC236}">
                <a16:creationId xmlns:a16="http://schemas.microsoft.com/office/drawing/2014/main" id="{3E74565F-CDF5-555C-236A-414D5CEAEB62}"/>
              </a:ext>
            </a:extLst>
          </p:cNvPr>
          <p:cNvGraphicFramePr>
            <a:graphicFrameLocks/>
          </p:cNvGraphicFramePr>
          <p:nvPr>
            <p:extLst>
              <p:ext uri="{D42A27DB-BD31-4B8C-83A1-F6EECF244321}">
                <p14:modId xmlns:p14="http://schemas.microsoft.com/office/powerpoint/2010/main" val="3974312525"/>
              </p:ext>
            </p:extLst>
          </p:nvPr>
        </p:nvGraphicFramePr>
        <p:xfrm>
          <a:off x="9166564" y="4940901"/>
          <a:ext cx="2638162" cy="1021201"/>
        </p:xfrm>
        <a:graphic>
          <a:graphicData uri="http://schemas.openxmlformats.org/drawingml/2006/diagram">
            <dgm:relIds xmlns:dgm="http://schemas.openxmlformats.org/drawingml/2006/diagram" xmlns:r="http://schemas.openxmlformats.org/officeDocument/2006/relationships" r:dm="rId57" r:lo="rId58" r:qs="rId59" r:cs="rId60"/>
          </a:graphicData>
        </a:graphic>
      </p:graphicFrame>
      <p:sp>
        <p:nvSpPr>
          <p:cNvPr id="55" name="TextBox 54">
            <a:extLst>
              <a:ext uri="{FF2B5EF4-FFF2-40B4-BE49-F238E27FC236}">
                <a16:creationId xmlns:a16="http://schemas.microsoft.com/office/drawing/2014/main" id="{D83FE048-7974-D23F-FDCF-F81FC08544B0}"/>
              </a:ext>
            </a:extLst>
          </p:cNvPr>
          <p:cNvSpPr txBox="1"/>
          <p:nvPr/>
        </p:nvSpPr>
        <p:spPr>
          <a:xfrm>
            <a:off x="77103" y="6023453"/>
            <a:ext cx="5689515" cy="317923"/>
          </a:xfrm>
          <a:prstGeom prst="rect">
            <a:avLst/>
          </a:prstGeom>
          <a:noFill/>
        </p:spPr>
        <p:txBody>
          <a:bodyPr wrap="none" lIns="0" tIns="0" rIns="0" bIns="0" rtlCol="0" anchor="t">
            <a:noAutofit/>
          </a:bodyPr>
          <a:lstStyle/>
          <a:p>
            <a:r>
              <a:rPr lang="en-US" sz="1200" b="1" dirty="0">
                <a:solidFill>
                  <a:srgbClr val="FFFFFF"/>
                </a:solidFill>
              </a:rPr>
              <a:t>Source: </a:t>
            </a:r>
            <a:r>
              <a:rPr lang="en-US" sz="1200" dirty="0">
                <a:solidFill>
                  <a:srgbClr val="FFFFFF"/>
                </a:solidFill>
              </a:rPr>
              <a:t>Health Related </a:t>
            </a:r>
            <a:r>
              <a:rPr lang="en-US" sz="1200" dirty="0" err="1">
                <a:solidFill>
                  <a:srgbClr val="FFFFFF"/>
                </a:solidFill>
              </a:rPr>
              <a:t>Behaviour</a:t>
            </a:r>
            <a:r>
              <a:rPr lang="en-US" sz="1200" dirty="0">
                <a:solidFill>
                  <a:srgbClr val="FFFFFF"/>
                </a:solidFill>
              </a:rPr>
              <a:t> Questionnaire 2025</a:t>
            </a:r>
          </a:p>
        </p:txBody>
      </p:sp>
    </p:spTree>
    <p:extLst>
      <p:ext uri="{BB962C8B-B14F-4D97-AF65-F5344CB8AC3E}">
        <p14:creationId xmlns:p14="http://schemas.microsoft.com/office/powerpoint/2010/main" val="1895197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FF9BB9E-198B-166C-A8B2-269D3CC7F92F}"/>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Dietary determinants in adults </a:t>
            </a:r>
            <a:r>
              <a:rPr kumimoji="0" lang="en-GB" sz="2000" b="0" i="0" u="none" strike="noStrike" kern="1200" cap="none" spc="0" normalizeH="0" baseline="0" noProof="0">
                <a:ln>
                  <a:noFill/>
                </a:ln>
                <a:solidFill>
                  <a:schemeClr val="bg1"/>
                </a:solidFill>
                <a:effectLst/>
                <a:uLnTx/>
                <a:uFillTx/>
                <a:latin typeface="+mj-lt"/>
                <a:ea typeface="+mn-ea"/>
                <a:cs typeface="+mn-cs"/>
              </a:rPr>
              <a:t>in Islington</a:t>
            </a:r>
            <a:r>
              <a:rPr kumimoji="0" lang="en-US" sz="2000" b="0" i="0" u="none" strike="noStrike" kern="1200" cap="none" spc="0" normalizeH="0" baseline="0" noProof="0">
                <a:ln>
                  <a:noFill/>
                </a:ln>
                <a:solidFill>
                  <a:schemeClr val="bg1"/>
                </a:solidFill>
                <a:effectLst/>
                <a:uLnTx/>
                <a:uFillTx/>
                <a:latin typeface="+mj-lt"/>
                <a:ea typeface="+mn-ea"/>
                <a:cs typeface="+mn-cs"/>
              </a:rPr>
              <a:t> </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7" name="Text Placeholder 6">
            <a:extLst>
              <a:ext uri="{FF2B5EF4-FFF2-40B4-BE49-F238E27FC236}">
                <a16:creationId xmlns:a16="http://schemas.microsoft.com/office/drawing/2014/main" id="{AB640A6B-A4C8-D50A-36A3-8976B70F1A13}"/>
              </a:ext>
            </a:extLst>
          </p:cNvPr>
          <p:cNvSpPr>
            <a:spLocks noGrp="1"/>
          </p:cNvSpPr>
          <p:nvPr>
            <p:ph type="body" sz="quarter" idx="32"/>
          </p:nvPr>
        </p:nvSpPr>
        <p:spPr/>
        <p:txBody>
          <a:bodyPr/>
          <a:lstStyle/>
          <a:p>
            <a:pPr marL="0" indent="0">
              <a:buNone/>
            </a:pPr>
            <a:r>
              <a:rPr lang="en-US" sz="1400" b="1">
                <a:solidFill>
                  <a:schemeClr val="accent1"/>
                </a:solidFill>
              </a:rPr>
              <a:t>Islington context </a:t>
            </a:r>
          </a:p>
          <a:p>
            <a:r>
              <a:rPr lang="en-US" sz="1400"/>
              <a:t>In 2022/23, in Islington, 32.9% of adults reported meeting the dietary requirements of ‘5-a-day’ fruit and vegetable consumption. </a:t>
            </a:r>
          </a:p>
          <a:p>
            <a:r>
              <a:rPr lang="en-US" sz="1400"/>
              <a:t>This is similar to the England average of 32.5% of adults eating ‘5-a-day’ (Health Survey for England, 2022)</a:t>
            </a:r>
          </a:p>
          <a:p>
            <a:pPr marL="0" indent="0">
              <a:buNone/>
            </a:pPr>
            <a:r>
              <a:rPr lang="en-US" sz="1400" b="1">
                <a:solidFill>
                  <a:schemeClr val="accent1"/>
                </a:solidFill>
              </a:rPr>
              <a:t>National data on health inequalities</a:t>
            </a:r>
          </a:p>
          <a:p>
            <a:r>
              <a:rPr lang="en-US" sz="1400"/>
              <a:t>The proportion of adults in England eating the recommended 5 portions of fruit and vegetables varied by deprivation group. Only 23% of adults in the most deprived fifth of the population ate five portions of fruit and vegetables a day, compared to 34% of adults in the least deprived quintile.</a:t>
            </a:r>
          </a:p>
          <a:p>
            <a:r>
              <a:rPr lang="en-US" sz="1400"/>
              <a:t>Nationally, white British ethnic groups are most likely to eat 5 fruit and vegetables a day (34.4%), while Asian (20.7%) and black ethnic (20.1%) groups had the lowest proportion of adults who ate 5-a-day.  </a:t>
            </a:r>
          </a:p>
          <a:p>
            <a:endParaRPr lang="en-GB"/>
          </a:p>
        </p:txBody>
      </p:sp>
      <p:pic>
        <p:nvPicPr>
          <p:cNvPr id="4" name="Picture 3" descr="Bar chart showing percentage of adults aged 16+ eating 5-a-day by ethnicity. White British ethnic groups were most likely to eat 5-a-day. ">
            <a:extLst>
              <a:ext uri="{FF2B5EF4-FFF2-40B4-BE49-F238E27FC236}">
                <a16:creationId xmlns:a16="http://schemas.microsoft.com/office/drawing/2014/main" id="{06440255-B1FE-DC1D-4E37-5FA7E7E9CDAD}"/>
              </a:ext>
            </a:extLst>
          </p:cNvPr>
          <p:cNvPicPr>
            <a:picLocks noChangeAspect="1"/>
          </p:cNvPicPr>
          <p:nvPr/>
        </p:nvPicPr>
        <p:blipFill>
          <a:blip r:embed="rId2"/>
          <a:stretch>
            <a:fillRect/>
          </a:stretch>
        </p:blipFill>
        <p:spPr>
          <a:xfrm>
            <a:off x="6096001" y="1016268"/>
            <a:ext cx="6096000" cy="3864747"/>
          </a:xfrm>
          <a:prstGeom prst="rect">
            <a:avLst/>
          </a:prstGeom>
        </p:spPr>
      </p:pic>
      <p:sp>
        <p:nvSpPr>
          <p:cNvPr id="3" name="TextBox 2">
            <a:extLst>
              <a:ext uri="{FF2B5EF4-FFF2-40B4-BE49-F238E27FC236}">
                <a16:creationId xmlns:a16="http://schemas.microsoft.com/office/drawing/2014/main" id="{7154871F-2A7B-B4D5-3CB3-7E506BF41FFA}"/>
              </a:ext>
            </a:extLst>
          </p:cNvPr>
          <p:cNvSpPr txBox="1"/>
          <p:nvPr/>
        </p:nvSpPr>
        <p:spPr>
          <a:xfrm>
            <a:off x="69386" y="6052306"/>
            <a:ext cx="2839558" cy="702967"/>
          </a:xfrm>
          <a:prstGeom prst="rect">
            <a:avLst/>
          </a:prstGeom>
          <a:noFill/>
        </p:spPr>
        <p:txBody>
          <a:bodyPr wrap="none" lIns="0" tIns="0" rIns="0" bIns="0" rtlCol="0">
            <a:noAutofit/>
          </a:bodyPr>
          <a:lstStyle/>
          <a:p>
            <a:pPr marL="0" indent="0">
              <a:buNone/>
            </a:pPr>
            <a:r>
              <a:rPr lang="en-GB" sz="1200" b="1">
                <a:solidFill>
                  <a:schemeClr val="bg1"/>
                </a:solidFill>
              </a:rPr>
              <a:t>Source: </a:t>
            </a:r>
            <a:r>
              <a:rPr lang="en-US" sz="1200">
                <a:solidFill>
                  <a:schemeClr val="bg1"/>
                </a:solidFill>
                <a:hlinkClick r:id="rId3">
                  <a:extLst>
                    <a:ext uri="{A12FA001-AC4F-418D-AE19-62706E023703}">
                      <ahyp:hlinkClr xmlns:ahyp="http://schemas.microsoft.com/office/drawing/2018/hyperlinkcolor" val="tx"/>
                    </a:ext>
                  </a:extLst>
                </a:hlinkClick>
              </a:rPr>
              <a:t>Health Survey for England, </a:t>
            </a:r>
            <a:r>
              <a:rPr lang="en-US" sz="1200">
                <a:solidFill>
                  <a:schemeClr val="bg1"/>
                </a:solidFill>
              </a:rPr>
              <a:t>2022</a:t>
            </a:r>
          </a:p>
          <a:p>
            <a:pPr marL="0" indent="0">
              <a:buNone/>
            </a:pPr>
            <a:r>
              <a:rPr lang="en-US" sz="1200">
                <a:solidFill>
                  <a:schemeClr val="bg1"/>
                </a:solidFill>
              </a:rPr>
              <a:t>OHID fingertips </a:t>
            </a:r>
          </a:p>
          <a:p>
            <a:pPr algn="l"/>
            <a:endParaRPr lang="en-GB"/>
          </a:p>
        </p:txBody>
      </p:sp>
    </p:spTree>
    <p:extLst>
      <p:ext uri="{BB962C8B-B14F-4D97-AF65-F5344CB8AC3E}">
        <p14:creationId xmlns:p14="http://schemas.microsoft.com/office/powerpoint/2010/main" val="3080492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5761-E39D-3079-1217-D6B3573EF03B}"/>
              </a:ext>
            </a:extLst>
          </p:cNvPr>
          <p:cNvSpPr>
            <a:spLocks noGrp="1"/>
          </p:cNvSpPr>
          <p:nvPr>
            <p:ph type="title"/>
          </p:nvPr>
        </p:nvSpPr>
        <p:spPr>
          <a:xfrm>
            <a:off x="719667" y="2861884"/>
            <a:ext cx="10755157" cy="1719261"/>
          </a:xfrm>
        </p:spPr>
        <p:txBody>
          <a:bodyPr/>
          <a:lstStyle/>
          <a:p>
            <a:r>
              <a:rPr lang="en-GB"/>
              <a:t>Islington Food Environment: Food Insecurity </a:t>
            </a:r>
          </a:p>
        </p:txBody>
      </p:sp>
    </p:spTree>
    <p:extLst>
      <p:ext uri="{BB962C8B-B14F-4D97-AF65-F5344CB8AC3E}">
        <p14:creationId xmlns:p14="http://schemas.microsoft.com/office/powerpoint/2010/main" val="843319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D065B83-3F73-263C-8986-56D2DF1E9002}"/>
              </a:ext>
              <a:ext uri="{C183D7F6-B498-43B3-948B-1728B52AA6E4}">
                <adec:decorative xmlns:adec="http://schemas.microsoft.com/office/drawing/2017/decorative" val="1"/>
              </a:ext>
            </a:extLst>
          </p:cNvPr>
          <p:cNvSpPr/>
          <p:nvPr/>
        </p:nvSpPr>
        <p:spPr>
          <a:xfrm>
            <a:off x="3353338" y="344575"/>
            <a:ext cx="4789195" cy="180211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6B058DC5-BDA0-91EC-363E-80B39BB9E30F}"/>
              </a:ext>
            </a:extLst>
          </p:cNvPr>
          <p:cNvSpPr>
            <a:spLocks noGrp="1"/>
          </p:cNvSpPr>
          <p:nvPr>
            <p:ph type="title" idx="4294967295"/>
          </p:nvPr>
        </p:nvSpPr>
        <p:spPr>
          <a:xfrm>
            <a:off x="0" y="6350"/>
            <a:ext cx="813435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Food insecurity</a:t>
            </a:r>
          </a:p>
        </p:txBody>
      </p:sp>
      <p:sp>
        <p:nvSpPr>
          <p:cNvPr id="24" name="TextBox 23">
            <a:extLst>
              <a:ext uri="{FF2B5EF4-FFF2-40B4-BE49-F238E27FC236}">
                <a16:creationId xmlns:a16="http://schemas.microsoft.com/office/drawing/2014/main" id="{97B8178C-C295-8A27-833C-FD75E2448BFC}"/>
              </a:ext>
            </a:extLst>
          </p:cNvPr>
          <p:cNvSpPr txBox="1"/>
          <p:nvPr/>
        </p:nvSpPr>
        <p:spPr>
          <a:xfrm>
            <a:off x="0" y="359999"/>
            <a:ext cx="3353338" cy="1778401"/>
          </a:xfrm>
          <a:prstGeom prst="rect">
            <a:avLst/>
          </a:prstGeom>
          <a:solidFill>
            <a:schemeClr val="accent1">
              <a:lumMod val="20000"/>
              <a:lumOff val="80000"/>
            </a:schemeClr>
          </a:solidFill>
          <a:ln>
            <a:noFill/>
          </a:ln>
        </p:spPr>
        <p:txBody>
          <a:bodyPr wrap="square" lIns="108000" tIns="36000" rIns="0" bIns="0" rtlCol="0">
            <a:noAutofit/>
          </a:bodyPr>
          <a:lstStyle/>
          <a:p>
            <a:pPr marL="0" indent="0">
              <a:buNone/>
            </a:pPr>
            <a:r>
              <a:rPr lang="en-US" sz="1200" b="1" i="0">
                <a:effectLst/>
              </a:rPr>
              <a:t>What is food insecurity? </a:t>
            </a:r>
          </a:p>
          <a:p>
            <a:r>
              <a:rPr lang="en-US" sz="1200" b="0" i="0">
                <a:effectLst/>
              </a:rPr>
              <a:t>Food security is defined as a state in which “all individuals, always, have physical, social, and economic access to sufficient, safe, and nutritious food to meet their dietary needs and food preferences for healthy life” (FEIS)</a:t>
            </a:r>
          </a:p>
          <a:p>
            <a:r>
              <a:rPr lang="en-US" sz="1200" b="0" i="0">
                <a:effectLst/>
              </a:rPr>
              <a:t>According to Food Insecurity Experience Scale (FIES), food insecurity can be experienced at different levels of severity.</a:t>
            </a:r>
          </a:p>
          <a:p>
            <a:endParaRPr lang="en-US" sz="1000" b="0" i="0">
              <a:effectLst/>
            </a:endParaRPr>
          </a:p>
        </p:txBody>
      </p:sp>
      <p:sp>
        <p:nvSpPr>
          <p:cNvPr id="3" name="TextBox 2">
            <a:extLst>
              <a:ext uri="{FF2B5EF4-FFF2-40B4-BE49-F238E27FC236}">
                <a16:creationId xmlns:a16="http://schemas.microsoft.com/office/drawing/2014/main" id="{72D320EC-B312-860D-5983-CD5BC712AAB0}"/>
              </a:ext>
            </a:extLst>
          </p:cNvPr>
          <p:cNvSpPr txBox="1"/>
          <p:nvPr/>
        </p:nvSpPr>
        <p:spPr>
          <a:xfrm>
            <a:off x="3806100" y="344575"/>
            <a:ext cx="2416046" cy="369332"/>
          </a:xfrm>
          <a:prstGeom prst="rect">
            <a:avLst/>
          </a:prstGeom>
          <a:noFill/>
        </p:spPr>
        <p:txBody>
          <a:bodyPr wrap="none" rtlCol="0">
            <a:spAutoFit/>
          </a:bodyPr>
          <a:lstStyle/>
          <a:p>
            <a:r>
              <a:rPr lang="en-GB"/>
              <a:t>Food insecurity scale </a:t>
            </a:r>
          </a:p>
        </p:txBody>
      </p:sp>
      <p:graphicFrame>
        <p:nvGraphicFramePr>
          <p:cNvPr id="2" name="Diagram 1">
            <a:extLst>
              <a:ext uri="{FF2B5EF4-FFF2-40B4-BE49-F238E27FC236}">
                <a16:creationId xmlns:a16="http://schemas.microsoft.com/office/drawing/2014/main" id="{22698C99-5EE6-C94F-517D-0A0E2D66F39B}"/>
              </a:ext>
            </a:extLst>
          </p:cNvPr>
          <p:cNvGraphicFramePr/>
          <p:nvPr>
            <p:extLst>
              <p:ext uri="{D42A27DB-BD31-4B8C-83A1-F6EECF244321}">
                <p14:modId xmlns:p14="http://schemas.microsoft.com/office/powerpoint/2010/main" val="1385119893"/>
              </p:ext>
            </p:extLst>
          </p:nvPr>
        </p:nvGraphicFramePr>
        <p:xfrm>
          <a:off x="3879411" y="117265"/>
          <a:ext cx="4133603" cy="2042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Content Placeholder 19">
            <a:extLst>
              <a:ext uri="{FF2B5EF4-FFF2-40B4-BE49-F238E27FC236}">
                <a16:creationId xmlns:a16="http://schemas.microsoft.com/office/drawing/2014/main" id="{5DD013B3-A4FC-0C7E-0475-0CD42267FE8D}"/>
              </a:ext>
            </a:extLst>
          </p:cNvPr>
          <p:cNvSpPr>
            <a:spLocks noGrp="1"/>
          </p:cNvSpPr>
          <p:nvPr>
            <p:ph sz="quarter" idx="31"/>
          </p:nvPr>
        </p:nvSpPr>
        <p:spPr>
          <a:xfrm>
            <a:off x="129518" y="2249470"/>
            <a:ext cx="7883496" cy="3577084"/>
          </a:xfrm>
        </p:spPr>
        <p:txBody>
          <a:bodyPr>
            <a:normAutofit lnSpcReduction="10000"/>
          </a:bodyPr>
          <a:lstStyle/>
          <a:p>
            <a:r>
              <a:rPr lang="en-US" sz="1400" b="1" dirty="0">
                <a:solidFill>
                  <a:schemeClr val="accent1"/>
                </a:solidFill>
              </a:rPr>
              <a:t>How is food insecurity linked to obesity? </a:t>
            </a:r>
          </a:p>
          <a:p>
            <a:r>
              <a:rPr lang="en-US" sz="1400" dirty="0"/>
              <a:t>There are several factors that underlie the associations between food insecurity and increased obesity. For example, people who struggle to access food may rely on lower-quality diets and more calorie dense foods. They may also have reduced access to healthy foods, physical activity, or health care services. Psychological stress and disrupted eating patterns may also contribute to increased levels of obesity (Carvajal-Aldaz et al, 2022) </a:t>
            </a:r>
            <a:endParaRPr lang="en-US" sz="1400" b="1" dirty="0">
              <a:solidFill>
                <a:schemeClr val="accent1"/>
              </a:solidFill>
            </a:endParaRPr>
          </a:p>
          <a:p>
            <a:pPr marL="0" indent="0">
              <a:buNone/>
            </a:pPr>
            <a:r>
              <a:rPr lang="en-US" sz="1400" b="1" dirty="0">
                <a:solidFill>
                  <a:schemeClr val="accent1"/>
                </a:solidFill>
              </a:rPr>
              <a:t>Islington context </a:t>
            </a:r>
          </a:p>
          <a:p>
            <a:r>
              <a:rPr lang="en-US" sz="1400" dirty="0">
                <a:highlight>
                  <a:srgbClr val="FFFFFF"/>
                </a:highlight>
              </a:rPr>
              <a:t>Food insecurity in Islington is likely to be higher than national averages due to local patterns of ethnicity and deprivation. </a:t>
            </a:r>
            <a:endParaRPr lang="en-US" sz="1400" dirty="0"/>
          </a:p>
          <a:p>
            <a:pPr algn="l"/>
            <a:r>
              <a:rPr lang="en-US" sz="1400" dirty="0"/>
              <a:t>According to 2022 data from the National Food Insecurity tracking, 27,291 people in Islington were estimated to be experiencing moderate to severe food insecurity.</a:t>
            </a:r>
          </a:p>
          <a:p>
            <a:pPr algn="l"/>
            <a:r>
              <a:rPr lang="en-US" sz="1400" dirty="0"/>
              <a:t>In 2021/22, Islington Foodbank (just one of the emergency food providers in the area) supported 3,304 people with food. </a:t>
            </a:r>
          </a:p>
          <a:p>
            <a:pPr algn="l"/>
            <a:r>
              <a:rPr lang="en-US" sz="1400" dirty="0"/>
              <a:t>Across London the number of adults using food banks has increased from 150,000 in 2017/18 to over 400,000 in 2023/24. </a:t>
            </a:r>
          </a:p>
          <a:p>
            <a:endParaRPr lang="en-GB" sz="1400" dirty="0"/>
          </a:p>
        </p:txBody>
      </p:sp>
      <p:sp>
        <p:nvSpPr>
          <p:cNvPr id="9" name="Text Placeholder 8">
            <a:extLst>
              <a:ext uri="{FF2B5EF4-FFF2-40B4-BE49-F238E27FC236}">
                <a16:creationId xmlns:a16="http://schemas.microsoft.com/office/drawing/2014/main" id="{7F3D9B0D-3AAD-35FD-DF3B-567D857A66E2}"/>
              </a:ext>
            </a:extLst>
          </p:cNvPr>
          <p:cNvSpPr>
            <a:spLocks noGrp="1"/>
          </p:cNvSpPr>
          <p:nvPr>
            <p:ph type="body" sz="quarter" idx="19"/>
          </p:nvPr>
        </p:nvSpPr>
        <p:spPr>
          <a:xfrm>
            <a:off x="8142533" y="-1"/>
            <a:ext cx="4065600" cy="360000"/>
          </a:xfrm>
        </p:spPr>
        <p:txBody>
          <a:bodyPr/>
          <a:lstStyle/>
          <a:p>
            <a:r>
              <a:rPr lang="en-GB"/>
              <a:t>Drivers of food insecurity</a:t>
            </a:r>
          </a:p>
        </p:txBody>
      </p:sp>
      <p:sp>
        <p:nvSpPr>
          <p:cNvPr id="18" name="Text Placeholder 17">
            <a:extLst>
              <a:ext uri="{FF2B5EF4-FFF2-40B4-BE49-F238E27FC236}">
                <a16:creationId xmlns:a16="http://schemas.microsoft.com/office/drawing/2014/main" id="{53365314-9FDE-4872-4BED-3E0FBC966203}"/>
              </a:ext>
            </a:extLst>
          </p:cNvPr>
          <p:cNvSpPr>
            <a:spLocks noGrp="1"/>
          </p:cNvSpPr>
          <p:nvPr>
            <p:ph type="body" sz="quarter" idx="27"/>
          </p:nvPr>
        </p:nvSpPr>
        <p:spPr>
          <a:xfrm>
            <a:off x="8188611" y="462116"/>
            <a:ext cx="4003389" cy="5475508"/>
          </a:xfrm>
        </p:spPr>
        <p:txBody>
          <a:bodyPr>
            <a:normAutofit fontScale="85000" lnSpcReduction="20000"/>
          </a:bodyPr>
          <a:lstStyle/>
          <a:p>
            <a:pPr marL="0" indent="0">
              <a:buNone/>
            </a:pPr>
            <a:r>
              <a:rPr lang="en-US" sz="1400"/>
              <a:t>National data from the Family Resources Survey indicates that households most likely to be experiencing food insecurity include those:</a:t>
            </a:r>
          </a:p>
          <a:p>
            <a:pPr lvl="1"/>
            <a:r>
              <a:rPr lang="en-US" sz="1400"/>
              <a:t>With children (especially single parent households with multiple children)</a:t>
            </a:r>
          </a:p>
          <a:p>
            <a:pPr lvl="1"/>
            <a:r>
              <a:rPr lang="en-US" sz="1400"/>
              <a:t>Where the head of the household is aged 16-24 years</a:t>
            </a:r>
          </a:p>
          <a:p>
            <a:pPr lvl="1"/>
            <a:r>
              <a:rPr lang="en-US" sz="1400"/>
              <a:t>With a disabled adult</a:t>
            </a:r>
          </a:p>
          <a:p>
            <a:pPr lvl="1"/>
            <a:r>
              <a:rPr lang="en-US" sz="1400"/>
              <a:t>With a Black head of household</a:t>
            </a:r>
          </a:p>
          <a:p>
            <a:pPr lvl="1"/>
            <a:r>
              <a:rPr lang="en-US" sz="1400"/>
              <a:t>On any income-related benefit, especially universal credit and Low-income households</a:t>
            </a:r>
          </a:p>
          <a:p>
            <a:pPr lvl="1"/>
            <a:r>
              <a:rPr lang="en-US" sz="1400"/>
              <a:t>Living in social housing</a:t>
            </a:r>
          </a:p>
          <a:p>
            <a:pPr marL="0" indent="0">
              <a:buNone/>
            </a:pPr>
            <a:r>
              <a:rPr lang="en-US" sz="1600" b="1">
                <a:solidFill>
                  <a:schemeClr val="accent1"/>
                </a:solidFill>
              </a:rPr>
              <a:t>Local context </a:t>
            </a:r>
          </a:p>
          <a:p>
            <a:pPr marL="0" lvl="0" indent="0">
              <a:buNone/>
            </a:pPr>
            <a:r>
              <a:rPr lang="en-US" sz="1400"/>
              <a:t>Between July and August 2022, 19 interviews were conducted with VCS </a:t>
            </a:r>
            <a:r>
              <a:rPr lang="en-US" sz="1400" err="1"/>
              <a:t>organisations</a:t>
            </a:r>
            <a:r>
              <a:rPr lang="en-US" sz="1400"/>
              <a:t> from Camden and Islington to discuss the drivers of food insecurity in the boroughs. These interviews identified the following factors as the most common drivers of food insecurity:</a:t>
            </a:r>
          </a:p>
          <a:p>
            <a:pPr lvl="1"/>
            <a:r>
              <a:rPr lang="en-US" sz="1400"/>
              <a:t>Low income – income is not sufficient to meet their outgoings</a:t>
            </a:r>
          </a:p>
          <a:p>
            <a:pPr lvl="1"/>
            <a:r>
              <a:rPr lang="en-US" sz="1400"/>
              <a:t>Difficulty accessing benefits </a:t>
            </a:r>
          </a:p>
          <a:p>
            <a:pPr lvl="1"/>
            <a:r>
              <a:rPr lang="en-US" sz="1400"/>
              <a:t>Debt </a:t>
            </a:r>
          </a:p>
          <a:p>
            <a:pPr lvl="1"/>
            <a:r>
              <a:rPr lang="en-US" sz="1400"/>
              <a:t>Lack of knowledge around cooking </a:t>
            </a:r>
          </a:p>
          <a:p>
            <a:pPr lvl="1"/>
            <a:r>
              <a:rPr lang="en-US" sz="1400"/>
              <a:t>Lack of local food choices</a:t>
            </a:r>
          </a:p>
          <a:p>
            <a:pPr lvl="1"/>
            <a:r>
              <a:rPr lang="en-US" sz="1400"/>
              <a:t>Issues with health or mental health </a:t>
            </a:r>
          </a:p>
          <a:p>
            <a:pPr lvl="1"/>
            <a:r>
              <a:rPr lang="en-US" sz="1400"/>
              <a:t>Lack of facilities to store and cook food </a:t>
            </a:r>
          </a:p>
          <a:p>
            <a:pPr lvl="1"/>
            <a:r>
              <a:rPr lang="en-US" sz="1400"/>
              <a:t>Barriers to accessing services: shame, stigma, physical accessibility</a:t>
            </a:r>
          </a:p>
          <a:p>
            <a:pPr lvl="1"/>
            <a:r>
              <a:rPr lang="en-US" sz="1400"/>
              <a:t>Lack of awareness about what is healthy food</a:t>
            </a:r>
          </a:p>
          <a:p>
            <a:pPr lvl="1"/>
            <a:r>
              <a:rPr lang="en-US" sz="1400"/>
              <a:t>People with no recourse to public funds.</a:t>
            </a:r>
            <a:endParaRPr lang="en-GB" sz="2400"/>
          </a:p>
        </p:txBody>
      </p:sp>
      <p:sp>
        <p:nvSpPr>
          <p:cNvPr id="31" name="TextBox 30">
            <a:extLst>
              <a:ext uri="{FF2B5EF4-FFF2-40B4-BE49-F238E27FC236}">
                <a16:creationId xmlns:a16="http://schemas.microsoft.com/office/drawing/2014/main" id="{13C047D5-B444-A479-E899-16EB0D1E3FE3}"/>
              </a:ext>
            </a:extLst>
          </p:cNvPr>
          <p:cNvSpPr txBox="1"/>
          <p:nvPr/>
        </p:nvSpPr>
        <p:spPr>
          <a:xfrm>
            <a:off x="0" y="5956674"/>
            <a:ext cx="9686514" cy="914400"/>
          </a:xfrm>
          <a:prstGeom prst="rect">
            <a:avLst/>
          </a:prstGeom>
          <a:noFill/>
        </p:spPr>
        <p:txBody>
          <a:bodyPr wrap="none" lIns="0" tIns="0" rIns="0" bIns="0" rtlCol="0">
            <a:noAutofit/>
          </a:bodyPr>
          <a:lstStyle/>
          <a:p>
            <a:pPr marL="0" indent="0">
              <a:buNone/>
            </a:pPr>
            <a:r>
              <a:rPr lang="en-US" sz="1000" b="1" i="0">
                <a:solidFill>
                  <a:schemeClr val="bg1"/>
                </a:solidFill>
                <a:effectLst/>
              </a:rPr>
              <a:t>Source: </a:t>
            </a:r>
            <a:r>
              <a:rPr lang="en-US" sz="1000">
                <a:solidFill>
                  <a:schemeClr val="bg1"/>
                </a:solidFill>
              </a:rPr>
              <a:t>Carvajal-Aldaz et al (2022) </a:t>
            </a:r>
            <a:r>
              <a:rPr lang="en-US" sz="1000" i="0">
                <a:solidFill>
                  <a:schemeClr val="bg1"/>
                </a:solidFill>
                <a:effectLst/>
                <a:hlinkClick r:id="rId7">
                  <a:extLst>
                    <a:ext uri="{A12FA001-AC4F-418D-AE19-62706E023703}">
                      <ahyp:hlinkClr xmlns:ahyp="http://schemas.microsoft.com/office/drawing/2018/hyperlinkcolor" val="tx"/>
                    </a:ext>
                  </a:extLst>
                </a:hlinkClick>
              </a:rPr>
              <a:t>Food insecurity as a risk factor for obesity: A review </a:t>
            </a:r>
            <a:r>
              <a:rPr lang="en-US" sz="1000" i="0">
                <a:solidFill>
                  <a:schemeClr val="bg1"/>
                </a:solidFill>
                <a:effectLst/>
              </a:rPr>
              <a:t> </a:t>
            </a:r>
          </a:p>
          <a:p>
            <a:pPr marL="0" indent="0">
              <a:buNone/>
            </a:pPr>
            <a:r>
              <a:rPr lang="en-US" sz="1000" i="0">
                <a:solidFill>
                  <a:schemeClr val="bg1"/>
                </a:solidFill>
                <a:effectLst/>
                <a:hlinkClick r:id="rId8">
                  <a:extLst>
                    <a:ext uri="{A12FA001-AC4F-418D-AE19-62706E023703}">
                      <ahyp:hlinkClr xmlns:ahyp="http://schemas.microsoft.com/office/drawing/2018/hyperlinkcolor" val="tx"/>
                    </a:ext>
                  </a:extLst>
                </a:hlinkClick>
              </a:rPr>
              <a:t>Food and Agriculture </a:t>
            </a:r>
            <a:r>
              <a:rPr lang="en-US" sz="1000" i="0" err="1">
                <a:solidFill>
                  <a:schemeClr val="bg1"/>
                </a:solidFill>
                <a:effectLst/>
                <a:hlinkClick r:id="rId8">
                  <a:extLst>
                    <a:ext uri="{A12FA001-AC4F-418D-AE19-62706E023703}">
                      <ahyp:hlinkClr xmlns:ahyp="http://schemas.microsoft.com/office/drawing/2018/hyperlinkcolor" val="tx"/>
                    </a:ext>
                  </a:extLst>
                </a:hlinkClick>
              </a:rPr>
              <a:t>Organisation</a:t>
            </a:r>
            <a:r>
              <a:rPr lang="en-US" sz="1000" i="0">
                <a:solidFill>
                  <a:schemeClr val="bg1"/>
                </a:solidFill>
                <a:effectLst/>
                <a:hlinkClick r:id="rId8">
                  <a:extLst>
                    <a:ext uri="{A12FA001-AC4F-418D-AE19-62706E023703}">
                      <ahyp:hlinkClr xmlns:ahyp="http://schemas.microsoft.com/office/drawing/2018/hyperlinkcolor" val="tx"/>
                    </a:ext>
                  </a:extLst>
                </a:hlinkClick>
              </a:rPr>
              <a:t>:  The Food Insecurity Experience Scale</a:t>
            </a:r>
            <a:endParaRPr lang="en-US" sz="1000" i="0">
              <a:solidFill>
                <a:schemeClr val="bg1"/>
              </a:solidFill>
              <a:effectLst/>
            </a:endParaRPr>
          </a:p>
          <a:p>
            <a:pPr marL="0" indent="0">
              <a:buNone/>
            </a:pPr>
            <a:r>
              <a:rPr lang="en-US" sz="1000">
                <a:solidFill>
                  <a:schemeClr val="bg1"/>
                </a:solidFill>
              </a:rPr>
              <a:t>Statista (2024) </a:t>
            </a:r>
            <a:r>
              <a:rPr lang="en-US" sz="1000">
                <a:solidFill>
                  <a:schemeClr val="bg1"/>
                </a:solidFill>
                <a:hlinkClick r:id="rId9">
                  <a:extLst>
                    <a:ext uri="{A12FA001-AC4F-418D-AE19-62706E023703}">
                      <ahyp:hlinkClr xmlns:ahyp="http://schemas.microsoft.com/office/drawing/2018/hyperlinkcolor" val="tx"/>
                    </a:ext>
                  </a:extLst>
                </a:hlinkClick>
              </a:rPr>
              <a:t>London Food Bank users </a:t>
            </a:r>
            <a:endParaRPr lang="en-US" sz="1000">
              <a:solidFill>
                <a:schemeClr val="bg1"/>
              </a:solidFill>
            </a:endParaRPr>
          </a:p>
          <a:p>
            <a:pPr algn="l"/>
            <a:r>
              <a:rPr lang="en-GB" sz="1000">
                <a:solidFill>
                  <a:schemeClr val="bg1"/>
                </a:solidFill>
              </a:rPr>
              <a:t>The Food Foundation (2023) National Food insecurity tracking </a:t>
            </a:r>
          </a:p>
          <a:p>
            <a:r>
              <a:rPr lang="en-US" sz="1000">
                <a:solidFill>
                  <a:schemeClr val="bg1"/>
                </a:solidFill>
                <a:hlinkClick r:id="rId10">
                  <a:extLst>
                    <a:ext uri="{A12FA001-AC4F-418D-AE19-62706E023703}">
                      <ahyp:hlinkClr xmlns:ahyp="http://schemas.microsoft.com/office/drawing/2018/hyperlinkcolor" val="tx"/>
                    </a:ext>
                  </a:extLst>
                </a:hlinkClick>
              </a:rPr>
              <a:t>Camden and Islington (2022) Food insecurity Needs Assessment</a:t>
            </a:r>
            <a:br>
              <a:rPr lang="en-US" sz="1000">
                <a:solidFill>
                  <a:schemeClr val="bg1"/>
                </a:solidFill>
              </a:rPr>
            </a:br>
            <a:r>
              <a:rPr lang="en-US" sz="1000">
                <a:solidFill>
                  <a:schemeClr val="bg1"/>
                </a:solidFill>
              </a:rPr>
              <a:t>Department for Work and Pensions (2024) </a:t>
            </a:r>
            <a:r>
              <a:rPr lang="en-US" sz="1000">
                <a:solidFill>
                  <a:schemeClr val="bg1"/>
                </a:solidFill>
                <a:hlinkClick r:id="rId11">
                  <a:extLst>
                    <a:ext uri="{A12FA001-AC4F-418D-AE19-62706E023703}">
                      <ahyp:hlinkClr xmlns:ahyp="http://schemas.microsoft.com/office/drawing/2018/hyperlinkcolor" val="tx"/>
                    </a:ext>
                  </a:extLst>
                </a:hlinkClick>
              </a:rPr>
              <a:t>Family Resources Survey </a:t>
            </a:r>
            <a:endParaRPr lang="en-US" sz="1000">
              <a:solidFill>
                <a:schemeClr val="bg1"/>
              </a:solidFill>
            </a:endParaRPr>
          </a:p>
          <a:p>
            <a:pPr algn="l"/>
            <a:endParaRPr lang="en-GB" sz="1000">
              <a:solidFill>
                <a:schemeClr val="bg1"/>
              </a:solidFill>
            </a:endParaRPr>
          </a:p>
        </p:txBody>
      </p:sp>
    </p:spTree>
    <p:extLst>
      <p:ext uri="{BB962C8B-B14F-4D97-AF65-F5344CB8AC3E}">
        <p14:creationId xmlns:p14="http://schemas.microsoft.com/office/powerpoint/2010/main" val="86203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2082D-F602-A8A8-B424-82385F2E8C17}"/>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CDEDB5DD-AE4E-B24A-AF13-1309D60ADAF5}"/>
              </a:ext>
            </a:extLst>
          </p:cNvPr>
          <p:cNvSpPr>
            <a:spLocks noGrp="1"/>
          </p:cNvSpPr>
          <p:nvPr>
            <p:ph type="title" idx="4294967295"/>
          </p:nvPr>
        </p:nvSpPr>
        <p:spPr>
          <a:xfrm>
            <a:off x="7938" y="6350"/>
            <a:ext cx="12184062"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Food Deserts</a:t>
            </a:r>
          </a:p>
        </p:txBody>
      </p:sp>
      <p:sp>
        <p:nvSpPr>
          <p:cNvPr id="24" name="TextBox 23">
            <a:extLst>
              <a:ext uri="{FF2B5EF4-FFF2-40B4-BE49-F238E27FC236}">
                <a16:creationId xmlns:a16="http://schemas.microsoft.com/office/drawing/2014/main" id="{934524C9-0BE1-2F75-C2CB-FAB7FF1D10C5}"/>
              </a:ext>
            </a:extLst>
          </p:cNvPr>
          <p:cNvSpPr txBox="1"/>
          <p:nvPr/>
        </p:nvSpPr>
        <p:spPr>
          <a:xfrm>
            <a:off x="-1" y="365976"/>
            <a:ext cx="12192000" cy="1267421"/>
          </a:xfrm>
          <a:prstGeom prst="rect">
            <a:avLst/>
          </a:prstGeom>
          <a:solidFill>
            <a:schemeClr val="accent1">
              <a:lumMod val="20000"/>
              <a:lumOff val="80000"/>
            </a:schemeClr>
          </a:solidFill>
        </p:spPr>
        <p:txBody>
          <a:bodyPr wrap="square" lIns="108000" tIns="36000" rIns="0" bIns="0" rtlCol="0">
            <a:noAutofit/>
          </a:bodyPr>
          <a:lstStyle/>
          <a:p>
            <a:r>
              <a:rPr lang="en-GB" sz="1100"/>
              <a:t>Food Deserts are</a:t>
            </a:r>
            <a:r>
              <a:rPr lang="en-GB" sz="1100" b="0" i="0">
                <a:effectLst/>
              </a:rPr>
              <a:t> areas that are most vulnerable to increases in the cost of living and have a lack of access to cheap, healthy, and sustainable sources of food. </a:t>
            </a:r>
          </a:p>
          <a:p>
            <a:r>
              <a:rPr lang="en-GB" sz="1100">
                <a:solidFill>
                  <a:srgbClr val="212529"/>
                </a:solidFill>
              </a:rPr>
              <a:t>The E-Food Desert Index identifies ‘food deserts’ by looking at the following characteristics:</a:t>
            </a:r>
          </a:p>
          <a:p>
            <a:pPr marL="742950" lvl="1" indent="-285750">
              <a:buFont typeface="Arial" panose="020B0604020202020204" pitchFamily="34" charset="0"/>
              <a:buChar char="•"/>
            </a:pPr>
            <a:r>
              <a:rPr lang="en-GB" sz="1100"/>
              <a:t>Proximity and density of grocery retail facilities</a:t>
            </a:r>
          </a:p>
          <a:p>
            <a:pPr marL="742950" lvl="1" indent="-285750">
              <a:buFont typeface="Arial" panose="020B0604020202020204" pitchFamily="34" charset="0"/>
              <a:buChar char="•"/>
            </a:pPr>
            <a:r>
              <a:rPr lang="en-GB" sz="1100"/>
              <a:t>Transport and accessibility</a:t>
            </a:r>
          </a:p>
          <a:p>
            <a:pPr marL="742950" lvl="1" indent="-285750">
              <a:buFont typeface="Arial" panose="020B0604020202020204" pitchFamily="34" charset="0"/>
              <a:buChar char="•"/>
            </a:pPr>
            <a:r>
              <a:rPr lang="en-GB" sz="1100"/>
              <a:t>Neighbourhood socio-economic and demographic characteristics</a:t>
            </a:r>
          </a:p>
          <a:p>
            <a:pPr marL="742950" lvl="1" indent="-285750">
              <a:buFont typeface="Arial" panose="020B0604020202020204" pitchFamily="34" charset="0"/>
              <a:buChar char="•"/>
            </a:pPr>
            <a:r>
              <a:rPr lang="en-GB" sz="1100"/>
              <a:t>E-commerce availability and propensity. </a:t>
            </a:r>
          </a:p>
          <a:p>
            <a:r>
              <a:rPr lang="en-GB" sz="1100"/>
              <a:t>Food deserts can contribute to food insecurity and increase populations’ risks of obesity.</a:t>
            </a:r>
          </a:p>
        </p:txBody>
      </p:sp>
      <p:sp>
        <p:nvSpPr>
          <p:cNvPr id="27" name="Text Placeholder 26">
            <a:extLst>
              <a:ext uri="{FF2B5EF4-FFF2-40B4-BE49-F238E27FC236}">
                <a16:creationId xmlns:a16="http://schemas.microsoft.com/office/drawing/2014/main" id="{B1D69760-0EBF-E528-CC7B-1A0BC2411A88}"/>
              </a:ext>
            </a:extLst>
          </p:cNvPr>
          <p:cNvSpPr>
            <a:spLocks noGrp="1"/>
          </p:cNvSpPr>
          <p:nvPr>
            <p:ph type="body" sz="quarter" idx="14"/>
          </p:nvPr>
        </p:nvSpPr>
        <p:spPr>
          <a:xfrm>
            <a:off x="-1" y="1633397"/>
            <a:ext cx="6086400" cy="360000"/>
          </a:xfrm>
        </p:spPr>
        <p:txBody>
          <a:bodyPr/>
          <a:lstStyle/>
          <a:p>
            <a:r>
              <a:rPr lang="en-GB"/>
              <a:t>Food deserts in Islington</a:t>
            </a:r>
          </a:p>
        </p:txBody>
      </p:sp>
      <p:sp>
        <p:nvSpPr>
          <p:cNvPr id="12" name="TextBox 11">
            <a:extLst>
              <a:ext uri="{FF2B5EF4-FFF2-40B4-BE49-F238E27FC236}">
                <a16:creationId xmlns:a16="http://schemas.microsoft.com/office/drawing/2014/main" id="{A99020C9-EB4C-7F6C-2A2A-81380CEBCDB3}"/>
              </a:ext>
            </a:extLst>
          </p:cNvPr>
          <p:cNvSpPr txBox="1"/>
          <p:nvPr/>
        </p:nvSpPr>
        <p:spPr>
          <a:xfrm>
            <a:off x="-1" y="2090971"/>
            <a:ext cx="2933702" cy="3893374"/>
          </a:xfrm>
          <a:prstGeom prst="rect">
            <a:avLst/>
          </a:prstGeom>
          <a:noFill/>
        </p:spPr>
        <p:txBody>
          <a:bodyPr wrap="square">
            <a:spAutoFit/>
          </a:bodyPr>
          <a:lstStyle/>
          <a:p>
            <a:r>
              <a:rPr lang="en-GB" sz="1300"/>
              <a:t>Many people in Islington have poor access to supermarkets, with around 15,000 people living in areas that meet the definition of a ‘food desert’. However, this figure does not account for local markets or independent or small chain food retailers, including cultural supermarkets. Some new supermarkets have also opened since the food desert index was last calculated.</a:t>
            </a:r>
          </a:p>
          <a:p>
            <a:r>
              <a:rPr lang="en-US" sz="1300">
                <a:solidFill>
                  <a:srgbClr val="212529"/>
                </a:solidFill>
              </a:rPr>
              <a:t>The areas in Islington with the highest food desert Index scores in 2020 are Junction, </a:t>
            </a:r>
            <a:r>
              <a:rPr lang="en-US" sz="1300" err="1">
                <a:solidFill>
                  <a:srgbClr val="212529"/>
                </a:solidFill>
              </a:rPr>
              <a:t>Barnsbury</a:t>
            </a:r>
            <a:r>
              <a:rPr lang="en-US" sz="1300">
                <a:solidFill>
                  <a:srgbClr val="212529"/>
                </a:solidFill>
              </a:rPr>
              <a:t>, and Bunhill. However new supermarkets have opened in Junction since 2020, likely reducing scores around Archway. </a:t>
            </a:r>
            <a:endParaRPr lang="en-GB" sz="1300"/>
          </a:p>
        </p:txBody>
      </p:sp>
      <p:pic>
        <p:nvPicPr>
          <p:cNvPr id="10" name="Picture 9" descr="Map showing distribution of food deserts in Islington. The areas in Islington with the highest food desert Index scores in 2020 are Junction, Barnsbury, and Bunhill. However new  supermarkets have opened in Junction since 2020, likely reducing scores around Archway.  &#10;">
            <a:extLst>
              <a:ext uri="{FF2B5EF4-FFF2-40B4-BE49-F238E27FC236}">
                <a16:creationId xmlns:a16="http://schemas.microsoft.com/office/drawing/2014/main" id="{DC5CC33D-9E97-B050-306B-24999C53BFE6}"/>
              </a:ext>
            </a:extLst>
          </p:cNvPr>
          <p:cNvPicPr>
            <a:picLocks noChangeAspect="1"/>
          </p:cNvPicPr>
          <p:nvPr/>
        </p:nvPicPr>
        <p:blipFill>
          <a:blip r:embed="rId3"/>
          <a:stretch>
            <a:fillRect/>
          </a:stretch>
        </p:blipFill>
        <p:spPr>
          <a:xfrm>
            <a:off x="2933701" y="2019299"/>
            <a:ext cx="3086094" cy="3867065"/>
          </a:xfrm>
          <a:prstGeom prst="rect">
            <a:avLst/>
          </a:prstGeom>
        </p:spPr>
      </p:pic>
      <p:sp>
        <p:nvSpPr>
          <p:cNvPr id="6" name="Text Placeholder 26">
            <a:extLst>
              <a:ext uri="{FF2B5EF4-FFF2-40B4-BE49-F238E27FC236}">
                <a16:creationId xmlns:a16="http://schemas.microsoft.com/office/drawing/2014/main" id="{85D29BB8-A737-7301-7BDA-CD9A441E44C3}"/>
              </a:ext>
            </a:extLst>
          </p:cNvPr>
          <p:cNvSpPr txBox="1">
            <a:spLocks/>
          </p:cNvSpPr>
          <p:nvPr/>
        </p:nvSpPr>
        <p:spPr>
          <a:xfrm>
            <a:off x="6095999" y="1638440"/>
            <a:ext cx="6086400" cy="360000"/>
          </a:xfrm>
          <a:prstGeom prst="rect">
            <a:avLst/>
          </a:prstGeom>
          <a:solidFill>
            <a:schemeClr val="accent1"/>
          </a:solidFill>
          <a:ln w="19050">
            <a:solidFill>
              <a:srgbClr val="49AC33"/>
            </a:solidFill>
          </a:ln>
        </p:spPr>
        <p:txBody>
          <a:bodyPr vert="horz" lIns="0" tIns="0" rIns="0" bIns="0" rtlCol="0" anchor="ctr" anchorCtr="0">
            <a:normAutofit fontScale="77500" lnSpcReduction="20000"/>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Food deserts and the availability of culturally appropriate foods</a:t>
            </a:r>
          </a:p>
        </p:txBody>
      </p:sp>
      <p:sp>
        <p:nvSpPr>
          <p:cNvPr id="36" name="Text Placeholder 35">
            <a:extLst>
              <a:ext uri="{FF2B5EF4-FFF2-40B4-BE49-F238E27FC236}">
                <a16:creationId xmlns:a16="http://schemas.microsoft.com/office/drawing/2014/main" id="{CCCD8481-1A02-3969-51BD-1D3C01D5DC19}"/>
              </a:ext>
            </a:extLst>
          </p:cNvPr>
          <p:cNvSpPr>
            <a:spLocks noGrp="1"/>
          </p:cNvSpPr>
          <p:nvPr>
            <p:ph type="body" sz="quarter" idx="30"/>
          </p:nvPr>
        </p:nvSpPr>
        <p:spPr>
          <a:xfrm>
            <a:off x="6172207" y="2047875"/>
            <a:ext cx="5961438" cy="3916990"/>
          </a:xfrm>
        </p:spPr>
        <p:txBody>
          <a:bodyPr>
            <a:noAutofit/>
          </a:bodyPr>
          <a:lstStyle/>
          <a:p>
            <a:pPr marL="0" lvl="0" indent="0">
              <a:lnSpc>
                <a:spcPct val="100000"/>
              </a:lnSpc>
              <a:buNone/>
            </a:pPr>
            <a:r>
              <a:rPr lang="en-GB" sz="1050"/>
              <a:t>The lack of availability of affordable, healthy and culturally appropriate foods can make certain groups more vulnerable to food insecurity and exacerbate food deserts for certain cultural groups. </a:t>
            </a:r>
          </a:p>
          <a:p>
            <a:pPr marL="0" lvl="0" indent="0">
              <a:lnSpc>
                <a:spcPct val="100000"/>
              </a:lnSpc>
              <a:buNone/>
            </a:pPr>
            <a:r>
              <a:rPr lang="en-GB" sz="1050"/>
              <a:t>In 2023, a food basket analysis was conducted to assess the cost and availability of different foods for healthy diets in four areas of Islington: </a:t>
            </a:r>
            <a:r>
              <a:rPr lang="en-US" sz="1050"/>
              <a:t>Highcroft; Holly Park; Copenhagen Street; Tollington Road. They also included an online shop for comparison. The availability and cost of culturally appropriate food items for three ethnic groups (white British, Bangladeshi, and black African) was assessed.</a:t>
            </a:r>
            <a:endParaRPr lang="en-US" sz="1050" b="1">
              <a:solidFill>
                <a:schemeClr val="accent1"/>
              </a:solidFill>
            </a:endParaRPr>
          </a:p>
          <a:p>
            <a:pPr lvl="0">
              <a:lnSpc>
                <a:spcPct val="100000"/>
              </a:lnSpc>
            </a:pPr>
            <a:r>
              <a:rPr lang="en-GB" sz="1050"/>
              <a:t>The study revealed that Highcroft and Holly Park area had the highest prices and Tollington Road had the lowest prices for food items from all cultures. </a:t>
            </a:r>
            <a:endParaRPr lang="en-US" sz="1050"/>
          </a:p>
          <a:p>
            <a:pPr lvl="0">
              <a:lnSpc>
                <a:spcPct val="100000"/>
              </a:lnSpc>
            </a:pPr>
            <a:r>
              <a:rPr lang="en-GB" sz="1050"/>
              <a:t>Across all areas, including the online shop, the White British food items had the highest prices, while the cheapest prices can be observed for the Black African/Caribbean basket.</a:t>
            </a:r>
            <a:r>
              <a:rPr lang="en-US" sz="1050"/>
              <a:t> </a:t>
            </a:r>
            <a:r>
              <a:rPr lang="en-GB" sz="1050"/>
              <a:t>The highest prices per 100g of protein were noted for the White British basket while the lowest prices were seen for Bangladeshi.</a:t>
            </a:r>
            <a:endParaRPr lang="en-US" sz="1050"/>
          </a:p>
          <a:p>
            <a:pPr lvl="0">
              <a:lnSpc>
                <a:spcPct val="100000"/>
              </a:lnSpc>
            </a:pPr>
            <a:r>
              <a:rPr lang="en-GB" sz="1050"/>
              <a:t>From all shops the highest % availability was for the White British basket. Copenhagen Street and in the Highcroft and Holly Park area had better availability of products from the Black African/Caribbean and Bangladeshi baskets.</a:t>
            </a:r>
            <a:r>
              <a:rPr lang="en-US" sz="1050"/>
              <a:t> </a:t>
            </a:r>
            <a:r>
              <a:rPr lang="en-GB" sz="1050"/>
              <a:t>The percentage of products available for the Black African Basket has increased from 36% to 64% between this study and the one preceding in 2022.</a:t>
            </a:r>
            <a:endParaRPr lang="en-US" sz="1050"/>
          </a:p>
          <a:p>
            <a:pPr lvl="0">
              <a:lnSpc>
                <a:spcPct val="100000"/>
              </a:lnSpc>
            </a:pPr>
            <a:r>
              <a:rPr lang="en-GB" sz="1050"/>
              <a:t>There was a dearth of fruit and vegetables in convenience stores, which tend to be closer to communities, and the cost of these items were more expensive compared to the large supermarkets. </a:t>
            </a:r>
            <a:endParaRPr lang="en-GB" sz="1800"/>
          </a:p>
        </p:txBody>
      </p:sp>
      <p:sp>
        <p:nvSpPr>
          <p:cNvPr id="42" name="TextBox 41">
            <a:extLst>
              <a:ext uri="{FF2B5EF4-FFF2-40B4-BE49-F238E27FC236}">
                <a16:creationId xmlns:a16="http://schemas.microsoft.com/office/drawing/2014/main" id="{36044977-6BE1-A06D-7853-B23F601B0C94}"/>
              </a:ext>
            </a:extLst>
          </p:cNvPr>
          <p:cNvSpPr txBox="1"/>
          <p:nvPr/>
        </p:nvSpPr>
        <p:spPr>
          <a:xfrm>
            <a:off x="29176" y="5987156"/>
            <a:ext cx="12133645" cy="1267421"/>
          </a:xfrm>
          <a:prstGeom prst="rect">
            <a:avLst/>
          </a:prstGeom>
          <a:noFill/>
        </p:spPr>
        <p:txBody>
          <a:bodyPr wrap="none" lIns="0" tIns="0" rIns="0" bIns="0" rtlCol="0">
            <a:noAutofit/>
          </a:bodyPr>
          <a:lstStyle/>
          <a:p>
            <a:pPr defTabSz="914400">
              <a:lnSpc>
                <a:spcPct val="90000"/>
              </a:lnSpc>
              <a:spcBef>
                <a:spcPts val="1000"/>
              </a:spcBef>
              <a:buClr>
                <a:srgbClr val="8960C3"/>
              </a:buClr>
            </a:pPr>
            <a:r>
              <a:rPr lang="en-US" sz="1100" b="1">
                <a:solidFill>
                  <a:schemeClr val="bg1"/>
                </a:solidFill>
              </a:rPr>
              <a:t>Source: </a:t>
            </a:r>
            <a:r>
              <a:rPr lang="en-GB" sz="1100">
                <a:solidFill>
                  <a:schemeClr val="bg1"/>
                </a:solidFill>
                <a:hlinkClick r:id="rId4">
                  <a:extLst>
                    <a:ext uri="{A12FA001-AC4F-418D-AE19-62706E023703}">
                      <ahyp:hlinkClr xmlns:ahyp="http://schemas.microsoft.com/office/drawing/2018/hyperlinkcolor" val="tx"/>
                    </a:ext>
                  </a:extLst>
                </a:hlinkClick>
              </a:rPr>
              <a:t>Consumer Data Research Centre: E-Food Desert Index (EFDI)</a:t>
            </a:r>
            <a:endParaRPr lang="en-GB" sz="1100">
              <a:solidFill>
                <a:schemeClr val="bg1"/>
              </a:solidFill>
            </a:endParaRPr>
          </a:p>
          <a:p>
            <a:pPr defTabSz="914400">
              <a:lnSpc>
                <a:spcPct val="90000"/>
              </a:lnSpc>
              <a:spcBef>
                <a:spcPts val="1000"/>
              </a:spcBef>
              <a:buClr>
                <a:srgbClr val="8960C3"/>
              </a:buClr>
            </a:pPr>
            <a:r>
              <a:rPr lang="en-US" sz="1100">
                <a:solidFill>
                  <a:schemeClr val="bg1"/>
                </a:solidFill>
              </a:rPr>
              <a:t>Food cost and availability report 2023.docx</a:t>
            </a:r>
          </a:p>
        </p:txBody>
      </p:sp>
    </p:spTree>
    <p:extLst>
      <p:ext uri="{BB962C8B-B14F-4D97-AF65-F5344CB8AC3E}">
        <p14:creationId xmlns:p14="http://schemas.microsoft.com/office/powerpoint/2010/main" val="364930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8CB83-1C15-E04C-13E0-1B402D70D90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C955763-9BCD-1B9E-DC99-745D0D82686D}"/>
              </a:ext>
            </a:extLst>
          </p:cNvPr>
          <p:cNvSpPr>
            <a:spLocks noGrp="1"/>
          </p:cNvSpPr>
          <p:nvPr>
            <p:ph type="title" idx="4294967295"/>
          </p:nvPr>
        </p:nvSpPr>
        <p:spPr>
          <a:xfrm>
            <a:off x="0" y="-5556"/>
            <a:ext cx="12192000" cy="443706"/>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j-lt"/>
                <a:ea typeface="+mn-ea"/>
                <a:cs typeface="+mn-cs"/>
              </a:rPr>
              <a:t>Notes on key data sources – adults</a:t>
            </a:r>
            <a:endParaRPr lang="en-US" sz="2400">
              <a:solidFill>
                <a:schemeClr val="bg1"/>
              </a:solidFill>
              <a:ea typeface="+mn-ea"/>
              <a:cs typeface="+mn-cs"/>
            </a:endParaRPr>
          </a:p>
        </p:txBody>
      </p:sp>
      <p:graphicFrame>
        <p:nvGraphicFramePr>
          <p:cNvPr id="4" name="Content Placeholder 3">
            <a:extLst>
              <a:ext uri="{FF2B5EF4-FFF2-40B4-BE49-F238E27FC236}">
                <a16:creationId xmlns:a16="http://schemas.microsoft.com/office/drawing/2014/main" id="{B10B2535-B72A-A5B0-88B0-705DE047118E}"/>
              </a:ext>
            </a:extLst>
          </p:cNvPr>
          <p:cNvGraphicFramePr>
            <a:graphicFrameLocks noGrp="1"/>
          </p:cNvGraphicFramePr>
          <p:nvPr>
            <p:ph sz="quarter" idx="31"/>
            <p:extLst>
              <p:ext uri="{D42A27DB-BD31-4B8C-83A1-F6EECF244321}">
                <p14:modId xmlns:p14="http://schemas.microsoft.com/office/powerpoint/2010/main" val="3484963802"/>
              </p:ext>
            </p:extLst>
          </p:nvPr>
        </p:nvGraphicFramePr>
        <p:xfrm>
          <a:off x="159025" y="609600"/>
          <a:ext cx="11761305" cy="3821312"/>
        </p:xfrm>
        <a:graphic>
          <a:graphicData uri="http://schemas.openxmlformats.org/drawingml/2006/table">
            <a:tbl>
              <a:tblPr firstRow="1" firstCol="1" bandRow="1">
                <a:tableStyleId>{5C22544A-7EE6-4342-B048-85BDC9FD1C3A}</a:tableStyleId>
              </a:tblPr>
              <a:tblGrid>
                <a:gridCol w="1470162">
                  <a:extLst>
                    <a:ext uri="{9D8B030D-6E8A-4147-A177-3AD203B41FA5}">
                      <a16:colId xmlns:a16="http://schemas.microsoft.com/office/drawing/2014/main" val="3189138338"/>
                    </a:ext>
                  </a:extLst>
                </a:gridCol>
                <a:gridCol w="6070136">
                  <a:extLst>
                    <a:ext uri="{9D8B030D-6E8A-4147-A177-3AD203B41FA5}">
                      <a16:colId xmlns:a16="http://schemas.microsoft.com/office/drawing/2014/main" val="3227263814"/>
                    </a:ext>
                  </a:extLst>
                </a:gridCol>
                <a:gridCol w="4221007">
                  <a:extLst>
                    <a:ext uri="{9D8B030D-6E8A-4147-A177-3AD203B41FA5}">
                      <a16:colId xmlns:a16="http://schemas.microsoft.com/office/drawing/2014/main" val="3277991700"/>
                    </a:ext>
                  </a:extLst>
                </a:gridCol>
              </a:tblGrid>
              <a:tr h="341602">
                <a:tc>
                  <a:txBody>
                    <a:bodyPr/>
                    <a:lstStyle/>
                    <a:p>
                      <a:r>
                        <a:rPr lang="en-GB" sz="1200" b="1">
                          <a:solidFill>
                            <a:schemeClr val="bg1"/>
                          </a:solidFill>
                          <a:latin typeface="+mn-lt"/>
                        </a:rPr>
                        <a:t>Source</a:t>
                      </a:r>
                    </a:p>
                  </a:txBody>
                  <a:tcPr>
                    <a:solidFill>
                      <a:schemeClr val="accent1"/>
                    </a:solidFill>
                  </a:tcPr>
                </a:tc>
                <a:tc>
                  <a:txBody>
                    <a:bodyPr/>
                    <a:lstStyle/>
                    <a:p>
                      <a:r>
                        <a:rPr lang="en-GB" sz="1200" b="1">
                          <a:solidFill>
                            <a:schemeClr val="bg1"/>
                          </a:solidFill>
                          <a:latin typeface="+mn-lt"/>
                        </a:rPr>
                        <a:t>Notes on how the data is collected</a:t>
                      </a:r>
                    </a:p>
                  </a:txBody>
                  <a:tcPr>
                    <a:solidFill>
                      <a:schemeClr val="accent1"/>
                    </a:solidFill>
                  </a:tcPr>
                </a:tc>
                <a:tc>
                  <a:txBody>
                    <a:bodyPr/>
                    <a:lstStyle/>
                    <a:p>
                      <a:r>
                        <a:rPr lang="en-GB" sz="1200" b="1">
                          <a:solidFill>
                            <a:schemeClr val="bg1"/>
                          </a:solidFill>
                          <a:latin typeface="+mn-lt"/>
                        </a:rPr>
                        <a:t>Issues and caveats </a:t>
                      </a:r>
                    </a:p>
                  </a:txBody>
                  <a:tcPr>
                    <a:solidFill>
                      <a:schemeClr val="accent1"/>
                    </a:solidFill>
                  </a:tcPr>
                </a:tc>
                <a:extLst>
                  <a:ext uri="{0D108BD9-81ED-4DB2-BD59-A6C34878D82A}">
                    <a16:rowId xmlns:a16="http://schemas.microsoft.com/office/drawing/2014/main" val="1130054505"/>
                  </a:ext>
                </a:extLst>
              </a:tr>
              <a:tr h="1152206">
                <a:tc>
                  <a:txBody>
                    <a:bodyPr/>
                    <a:lstStyle/>
                    <a:p>
                      <a:r>
                        <a:rPr lang="en-GB" sz="1100">
                          <a:latin typeface="+mn-lt"/>
                        </a:rPr>
                        <a:t>Health Survey England </a:t>
                      </a:r>
                    </a:p>
                  </a:txBody>
                  <a:tcPr/>
                </a:tc>
                <a:tc>
                  <a:txBody>
                    <a:bodyPr/>
                    <a:lstStyle/>
                    <a:p>
                      <a:r>
                        <a:rPr lang="en-US" sz="1100" b="0" i="0" kern="1200">
                          <a:solidFill>
                            <a:schemeClr val="dk1"/>
                          </a:solidFill>
                          <a:effectLst/>
                          <a:latin typeface="+mn-lt"/>
                          <a:ea typeface="+mn-ea"/>
                          <a:cs typeface="+mn-cs"/>
                        </a:rPr>
                        <a:t>The Health Survey for England are annual surveys which monitors trends in the nation’s health and care, providing information about adults aged 16 and over, and children aged 0 to 15, living in private households in England. They use a stratified random probability sample of households. HSE data are available at regional level but do not allow for local authority estimates to be produced.</a:t>
                      </a:r>
                      <a:endParaRPr lang="en-GB" sz="1100">
                        <a:latin typeface="+mn-lt"/>
                      </a:endParaRPr>
                    </a:p>
                  </a:txBody>
                  <a:tcPr/>
                </a:tc>
                <a:tc>
                  <a:txBody>
                    <a:bodyPr/>
                    <a:lstStyle/>
                    <a:p>
                      <a:r>
                        <a:rPr lang="en-GB" sz="1100">
                          <a:latin typeface="+mn-lt"/>
                        </a:rPr>
                        <a:t>National estimates of obesity prevalence are given however sample size (n=7,717) is not sufficient for robust estimates at local level. Adults living in institutions are not included. </a:t>
                      </a:r>
                    </a:p>
                  </a:txBody>
                  <a:tcPr/>
                </a:tc>
                <a:extLst>
                  <a:ext uri="{0D108BD9-81ED-4DB2-BD59-A6C34878D82A}">
                    <a16:rowId xmlns:a16="http://schemas.microsoft.com/office/drawing/2014/main" val="2148766528"/>
                  </a:ext>
                </a:extLst>
              </a:tr>
              <a:tr h="967524">
                <a:tc>
                  <a:txBody>
                    <a:bodyPr/>
                    <a:lstStyle/>
                    <a:p>
                      <a:r>
                        <a:rPr lang="en-GB" sz="1100">
                          <a:latin typeface="+mn-lt"/>
                        </a:rPr>
                        <a:t>Active Lives Adult Survey (ALAS). Sport England</a:t>
                      </a:r>
                    </a:p>
                    <a:p>
                      <a:endParaRPr lang="en-GB" sz="1100">
                        <a:latin typeface="+mn-lt"/>
                      </a:endParaRPr>
                    </a:p>
                  </a:txBody>
                  <a:tcPr/>
                </a:tc>
                <a:tc>
                  <a:txBody>
                    <a:bodyPr/>
                    <a:lstStyle/>
                    <a:p>
                      <a:r>
                        <a:rPr lang="en-US" sz="1100" b="0" i="0" kern="1200">
                          <a:solidFill>
                            <a:schemeClr val="dk1"/>
                          </a:solidFill>
                          <a:effectLst/>
                          <a:latin typeface="+mn-lt"/>
                          <a:ea typeface="+mn-ea"/>
                          <a:cs typeface="+mn-cs"/>
                        </a:rPr>
                        <a:t>The survey is sent out to a randomly selected sample of households across England. Two adults (aged 16+) are invited to take part by logging online. There's also an option to complete a paper questionnaire which is supplied with the second of three reminders.</a:t>
                      </a:r>
                    </a:p>
                  </a:txBody>
                  <a:tcPr/>
                </a:tc>
                <a:tc>
                  <a:txBody>
                    <a:bodyPr/>
                    <a:lstStyle/>
                    <a:p>
                      <a:r>
                        <a:rPr lang="en-US" sz="1100">
                          <a:effectLst/>
                          <a:latin typeface="+mn-lt"/>
                        </a:rPr>
                        <a:t>Height, weight and physical activity are self-reported which may introduce bias. In 2022/2023, 507 adults responded to the ALAS. </a:t>
                      </a:r>
                      <a:endParaRPr lang="en-GB" sz="1100">
                        <a:highlight>
                          <a:srgbClr val="FFFF00"/>
                        </a:highlight>
                        <a:latin typeface="+mn-lt"/>
                      </a:endParaRPr>
                    </a:p>
                  </a:txBody>
                  <a:tcPr/>
                </a:tc>
                <a:extLst>
                  <a:ext uri="{0D108BD9-81ED-4DB2-BD59-A6C34878D82A}">
                    <a16:rowId xmlns:a16="http://schemas.microsoft.com/office/drawing/2014/main" val="134833713"/>
                  </a:ext>
                </a:extLst>
              </a:tr>
              <a:tr h="1359980">
                <a:tc>
                  <a:txBody>
                    <a:bodyPr/>
                    <a:lstStyle/>
                    <a:p>
                      <a:r>
                        <a:rPr lang="en-GB" sz="1100" err="1">
                          <a:latin typeface="+mn-lt"/>
                        </a:rPr>
                        <a:t>HealtheIntent</a:t>
                      </a:r>
                      <a:r>
                        <a:rPr lang="en-GB" sz="1100">
                          <a:latin typeface="+mn-lt"/>
                        </a:rPr>
                        <a:t> </a:t>
                      </a:r>
                    </a:p>
                  </a:txBody>
                  <a:tcPr/>
                </a:tc>
                <a:tc>
                  <a:txBody>
                    <a:bodyPr/>
                    <a:lstStyle/>
                    <a:p>
                      <a:r>
                        <a:rPr lang="en-GB" sz="1100">
                          <a:latin typeface="+mn-lt"/>
                        </a:rPr>
                        <a:t>Clinical data from across the NCL ICS. Data entered by acute or community providers. </a:t>
                      </a:r>
                    </a:p>
                  </a:txBody>
                  <a:tcPr/>
                </a:tc>
                <a:tc>
                  <a:txBody>
                    <a:bodyPr/>
                    <a:lstStyle/>
                    <a:p>
                      <a:r>
                        <a:rPr lang="en-GB" sz="1100">
                          <a:latin typeface="+mn-lt"/>
                        </a:rPr>
                        <a:t>Only captures people registered with a GP or accessing acute care. Relies on data collection and accurate coding by GPs. For obesity rates will only include people in the count if they have also been tested for smoking and alcohol dependency, most people will not have been tested for all three so is likely to be an underestimate. </a:t>
                      </a:r>
                    </a:p>
                  </a:txBody>
                  <a:tcPr/>
                </a:tc>
                <a:extLst>
                  <a:ext uri="{0D108BD9-81ED-4DB2-BD59-A6C34878D82A}">
                    <a16:rowId xmlns:a16="http://schemas.microsoft.com/office/drawing/2014/main" val="1346813307"/>
                  </a:ext>
                </a:extLst>
              </a:tr>
            </a:tbl>
          </a:graphicData>
        </a:graphic>
      </p:graphicFrame>
    </p:spTree>
    <p:extLst>
      <p:ext uri="{BB962C8B-B14F-4D97-AF65-F5344CB8AC3E}">
        <p14:creationId xmlns:p14="http://schemas.microsoft.com/office/powerpoint/2010/main" val="2413307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69DCC9-D7AB-6E49-419A-AB06BFF2AAD4}"/>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How is Islington addressing food insecurity?</a:t>
            </a:r>
          </a:p>
        </p:txBody>
      </p:sp>
      <p:sp>
        <p:nvSpPr>
          <p:cNvPr id="6" name="Text Placeholder 5">
            <a:extLst>
              <a:ext uri="{FF2B5EF4-FFF2-40B4-BE49-F238E27FC236}">
                <a16:creationId xmlns:a16="http://schemas.microsoft.com/office/drawing/2014/main" id="{C6D4A900-504D-1AC7-54F7-694E7EB9926B}"/>
              </a:ext>
            </a:extLst>
          </p:cNvPr>
          <p:cNvSpPr>
            <a:spLocks noGrp="1"/>
          </p:cNvSpPr>
          <p:nvPr>
            <p:ph type="body" sz="quarter" idx="32"/>
          </p:nvPr>
        </p:nvSpPr>
        <p:spPr>
          <a:xfrm>
            <a:off x="149321" y="454210"/>
            <a:ext cx="6642004" cy="5414400"/>
          </a:xfrm>
        </p:spPr>
        <p:txBody>
          <a:bodyPr>
            <a:normAutofit/>
          </a:bodyPr>
          <a:lstStyle/>
          <a:p>
            <a:pPr marL="0" indent="0">
              <a:buNone/>
            </a:pPr>
            <a:r>
              <a:rPr lang="en-US" sz="1400" b="1">
                <a:solidFill>
                  <a:schemeClr val="accent1"/>
                </a:solidFill>
                <a:latin typeface="+mj-lt"/>
              </a:rPr>
              <a:t>What is the Islington Food Partnership (IFP)?</a:t>
            </a:r>
          </a:p>
          <a:p>
            <a:r>
              <a:rPr lang="en-US" sz="1400"/>
              <a:t>The Islington Food Partnership (IFP) was originally established to address food poverty in the borough. The partnership co-ordinates action to ensure residents have information about food services, including emergency support. It also works towards creating a </a:t>
            </a:r>
            <a:r>
              <a:rPr lang="en-US" sz="1400">
                <a:solidFill>
                  <a:srgbClr val="000000"/>
                </a:solidFill>
              </a:rPr>
              <a:t>healthy and sustainable local food system. </a:t>
            </a:r>
          </a:p>
          <a:p>
            <a:r>
              <a:rPr lang="en-US" sz="1400"/>
              <a:t>Islington council supports the work of the IFP, and the Islington Food Strategy created by the partnership. </a:t>
            </a:r>
            <a:r>
              <a:rPr lang="en-US" sz="1400">
                <a:solidFill>
                  <a:srgbClr val="000000"/>
                </a:solidFill>
              </a:rPr>
              <a:t>In 2024 the council allocated £200,000 to four voluntary sector </a:t>
            </a:r>
            <a:r>
              <a:rPr lang="en-US" sz="1400" err="1">
                <a:solidFill>
                  <a:srgbClr val="000000"/>
                </a:solidFill>
              </a:rPr>
              <a:t>organisations</a:t>
            </a:r>
            <a:r>
              <a:rPr lang="en-US" sz="1400">
                <a:solidFill>
                  <a:srgbClr val="000000"/>
                </a:solidFill>
              </a:rPr>
              <a:t> (including Manor Gardens who coordinate the IFP) to deliver a capacity-building project in food aid settings.</a:t>
            </a:r>
            <a:endParaRPr lang="en-US" sz="1400">
              <a:solidFill>
                <a:srgbClr val="000000"/>
              </a:solidFill>
              <a:highlight>
                <a:srgbClr val="FFFF00"/>
              </a:highlight>
            </a:endParaRPr>
          </a:p>
          <a:p>
            <a:pPr marL="0" indent="0">
              <a:buNone/>
            </a:pPr>
            <a:r>
              <a:rPr lang="en-US" sz="1400" b="1">
                <a:solidFill>
                  <a:schemeClr val="accent1"/>
                </a:solidFill>
                <a:latin typeface="+mj-lt"/>
              </a:rPr>
              <a:t>How can the IFP support efforts to address obesity? </a:t>
            </a:r>
          </a:p>
          <a:p>
            <a:r>
              <a:rPr lang="en-US" sz="1400">
                <a:solidFill>
                  <a:srgbClr val="000000"/>
                </a:solidFill>
              </a:rPr>
              <a:t>Food partnerships are one way of applying systems thinking to addressing obesity and healthy weight. </a:t>
            </a:r>
          </a:p>
          <a:p>
            <a:r>
              <a:rPr lang="en-GB" sz="1400">
                <a:cs typeface="Arial"/>
              </a:rPr>
              <a:t>The IFP is currently supporting food-aid providers to explore options for collective buying. This involves collectively purchasing food from wholesalers to enable emergency food services to acquire provisions according to need, cultural appropriateness and healthiness. It is hoped that this will help increase the availability of healthy food in food aid. There may be opportunities for the council to support this endeavour (e.g. providing storage locations or funding equipment such as fridges).</a:t>
            </a:r>
          </a:p>
          <a:p>
            <a:pPr marL="0" indent="0">
              <a:buNone/>
            </a:pPr>
            <a:endParaRPr lang="en-US" sz="1400">
              <a:solidFill>
                <a:srgbClr val="000000"/>
              </a:solidFill>
              <a:highlight>
                <a:srgbClr val="FFFF00"/>
              </a:highlight>
              <a:latin typeface="+mj-lt"/>
            </a:endParaRPr>
          </a:p>
          <a:p>
            <a:pPr marL="0" indent="0">
              <a:buNone/>
            </a:pPr>
            <a:endParaRPr lang="en-GB" sz="1400">
              <a:highlight>
                <a:srgbClr val="FFFF00"/>
              </a:highlight>
              <a:latin typeface="+mj-lt"/>
            </a:endParaRPr>
          </a:p>
          <a:p>
            <a:endParaRPr lang="en-GB" sz="1400">
              <a:highlight>
                <a:srgbClr val="FFFF00"/>
              </a:highlight>
              <a:latin typeface="+mj-lt"/>
            </a:endParaRPr>
          </a:p>
          <a:p>
            <a:endParaRPr lang="en-GB" sz="1400">
              <a:latin typeface="+mj-lt"/>
            </a:endParaRPr>
          </a:p>
          <a:p>
            <a:endParaRPr lang="en-GB" sz="1400"/>
          </a:p>
        </p:txBody>
      </p:sp>
      <p:pic>
        <p:nvPicPr>
          <p:cNvPr id="5" name="Picture 4" descr="Figure showing the key priorities of the Islington Food Strategy, including: Healthy affordable food for all; Sustainable local economy; People-powered change; climate and nature emergency.">
            <a:extLst>
              <a:ext uri="{FF2B5EF4-FFF2-40B4-BE49-F238E27FC236}">
                <a16:creationId xmlns:a16="http://schemas.microsoft.com/office/drawing/2014/main" id="{F340CCAB-2C3E-2481-82A5-716A82275770}"/>
              </a:ext>
            </a:extLst>
          </p:cNvPr>
          <p:cNvPicPr>
            <a:picLocks noChangeAspect="1"/>
          </p:cNvPicPr>
          <p:nvPr/>
        </p:nvPicPr>
        <p:blipFill>
          <a:blip r:embed="rId3"/>
          <a:srcRect l="4778" r="4161"/>
          <a:stretch/>
        </p:blipFill>
        <p:spPr>
          <a:xfrm>
            <a:off x="7050578" y="768644"/>
            <a:ext cx="4445269" cy="4258325"/>
          </a:xfrm>
          <a:prstGeom prst="rect">
            <a:avLst/>
          </a:prstGeom>
        </p:spPr>
      </p:pic>
      <p:sp>
        <p:nvSpPr>
          <p:cNvPr id="7" name="TextBox 6">
            <a:extLst>
              <a:ext uri="{FF2B5EF4-FFF2-40B4-BE49-F238E27FC236}">
                <a16:creationId xmlns:a16="http://schemas.microsoft.com/office/drawing/2014/main" id="{01B414CC-0CB3-C225-CC31-F7186D421F3B}"/>
              </a:ext>
            </a:extLst>
          </p:cNvPr>
          <p:cNvSpPr txBox="1"/>
          <p:nvPr/>
        </p:nvSpPr>
        <p:spPr>
          <a:xfrm>
            <a:off x="66675" y="5967576"/>
            <a:ext cx="7439652" cy="469726"/>
          </a:xfrm>
          <a:prstGeom prst="rect">
            <a:avLst/>
          </a:prstGeom>
          <a:noFill/>
        </p:spPr>
        <p:txBody>
          <a:bodyPr wrap="square" lIns="0" tIns="0" rIns="0" bIns="0" rtlCol="0">
            <a:noAutofit/>
          </a:bodyPr>
          <a:lstStyle/>
          <a:p>
            <a:r>
              <a:rPr lang="en-US" sz="1200" b="1">
                <a:solidFill>
                  <a:schemeClr val="bg1"/>
                </a:solidFill>
              </a:rPr>
              <a:t>Source: </a:t>
            </a:r>
            <a:r>
              <a:rPr lang="en-GB" sz="1200">
                <a:solidFill>
                  <a:schemeClr val="bg1"/>
                </a:solidFill>
                <a:hlinkClick r:id="rId4">
                  <a:extLst>
                    <a:ext uri="{A12FA001-AC4F-418D-AE19-62706E023703}">
                      <ahyp:hlinkClr xmlns:ahyp="http://schemas.microsoft.com/office/drawing/2018/hyperlinkcolor" val="tx"/>
                    </a:ext>
                  </a:extLst>
                </a:hlinkClick>
              </a:rPr>
              <a:t>IFP (2023) Food Strategy 2023-2028</a:t>
            </a:r>
            <a:endParaRPr lang="en-GB" sz="1200">
              <a:solidFill>
                <a:schemeClr val="bg1"/>
              </a:solidFill>
            </a:endParaRPr>
          </a:p>
          <a:p>
            <a:r>
              <a:rPr lang="en-US" sz="1200">
                <a:solidFill>
                  <a:schemeClr val="bg1"/>
                </a:solidFill>
              </a:rPr>
              <a:t>Taheem (2023) </a:t>
            </a:r>
            <a:r>
              <a:rPr lang="en-US" sz="1200">
                <a:solidFill>
                  <a:schemeClr val="bg1"/>
                </a:solidFill>
                <a:hlinkClick r:id="rId5">
                  <a:extLst>
                    <a:ext uri="{A12FA001-AC4F-418D-AE19-62706E023703}">
                      <ahyp:hlinkClr xmlns:ahyp="http://schemas.microsoft.com/office/drawing/2018/hyperlinkcolor" val="tx"/>
                    </a:ext>
                  </a:extLst>
                </a:hlinkClick>
              </a:rPr>
              <a:t>How do local authority plans to tackle obesity reflect systems thinking?</a:t>
            </a:r>
            <a:endParaRPr lang="en-US" sz="1200">
              <a:solidFill>
                <a:schemeClr val="bg1"/>
              </a:solidFill>
            </a:endParaRPr>
          </a:p>
          <a:p>
            <a:pPr algn="l"/>
            <a:r>
              <a:rPr lang="en-US" sz="1200">
                <a:solidFill>
                  <a:schemeClr val="bg1"/>
                </a:solidFill>
              </a:rPr>
              <a:t>Jackson (2024) Values-based food systems: the role of local food partnerships in England </a:t>
            </a:r>
            <a:endParaRPr lang="en-GB" sz="1200">
              <a:solidFill>
                <a:schemeClr val="bg1"/>
              </a:solidFill>
            </a:endParaRPr>
          </a:p>
        </p:txBody>
      </p:sp>
    </p:spTree>
    <p:extLst>
      <p:ext uri="{BB962C8B-B14F-4D97-AF65-F5344CB8AC3E}">
        <p14:creationId xmlns:p14="http://schemas.microsoft.com/office/powerpoint/2010/main" val="3011620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242351-D813-50CE-9B9F-FF398BE74979}"/>
              </a:ext>
            </a:extLst>
          </p:cNvPr>
          <p:cNvSpPr>
            <a:spLocks noGrp="1"/>
          </p:cNvSpPr>
          <p:nvPr>
            <p:ph type="title" idx="4294967295"/>
          </p:nvPr>
        </p:nvSpPr>
        <p:spPr>
          <a:xfrm>
            <a:off x="0" y="6350"/>
            <a:ext cx="8142288"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Community growing</a:t>
            </a:r>
          </a:p>
        </p:txBody>
      </p:sp>
      <p:sp>
        <p:nvSpPr>
          <p:cNvPr id="10" name="Text Placeholder 9">
            <a:extLst>
              <a:ext uri="{FF2B5EF4-FFF2-40B4-BE49-F238E27FC236}">
                <a16:creationId xmlns:a16="http://schemas.microsoft.com/office/drawing/2014/main" id="{849CD0DF-A614-9199-0451-7FABC5ABE2D4}"/>
              </a:ext>
            </a:extLst>
          </p:cNvPr>
          <p:cNvSpPr>
            <a:spLocks noGrp="1"/>
          </p:cNvSpPr>
          <p:nvPr>
            <p:ph type="body" sz="quarter" idx="30"/>
          </p:nvPr>
        </p:nvSpPr>
        <p:spPr>
          <a:xfrm>
            <a:off x="141343" y="480065"/>
            <a:ext cx="7883496" cy="5311135"/>
          </a:xfrm>
        </p:spPr>
        <p:txBody>
          <a:bodyPr>
            <a:noAutofit/>
          </a:bodyPr>
          <a:lstStyle/>
          <a:p>
            <a:pPr marL="0" indent="0">
              <a:buNone/>
            </a:pPr>
            <a:r>
              <a:rPr lang="en-US" sz="1400" b="1">
                <a:solidFill>
                  <a:schemeClr val="accent1"/>
                </a:solidFill>
                <a:latin typeface="+mj-lt"/>
              </a:rPr>
              <a:t>How is community growing linked to obesity and health? </a:t>
            </a:r>
          </a:p>
          <a:p>
            <a:r>
              <a:rPr lang="en-US" sz="1400"/>
              <a:t>Community growing opportunities can increase access to affordable fruit and vegetables.</a:t>
            </a:r>
          </a:p>
          <a:p>
            <a:r>
              <a:rPr lang="en-US" sz="1400"/>
              <a:t>Growing also provides opportunity for physical activity and community connection. </a:t>
            </a:r>
          </a:p>
          <a:p>
            <a:r>
              <a:rPr lang="en-US" sz="1400"/>
              <a:t>Community gardens can also provide Sustainable Urban Drainage Systems (</a:t>
            </a:r>
            <a:r>
              <a:rPr lang="en-US" sz="1400" err="1"/>
              <a:t>SuDS</a:t>
            </a:r>
            <a:r>
              <a:rPr lang="en-US" sz="1400"/>
              <a:t>) to prevent flooding and increase the greening of a local area. </a:t>
            </a:r>
          </a:p>
          <a:p>
            <a:pPr marL="0" indent="0">
              <a:buNone/>
            </a:pPr>
            <a:r>
              <a:rPr lang="en-US" sz="1400" b="1">
                <a:solidFill>
                  <a:schemeClr val="accent1"/>
                </a:solidFill>
                <a:latin typeface="+mj-lt"/>
              </a:rPr>
              <a:t>Islington context </a:t>
            </a:r>
          </a:p>
          <a:p>
            <a:r>
              <a:rPr lang="en-US" sz="1400"/>
              <a:t>Islington is a densely populated borough, with the second lowest proportion of public green space of any local authority in the country.</a:t>
            </a:r>
          </a:p>
          <a:p>
            <a:r>
              <a:rPr lang="en-US" sz="1400" b="0" i="0">
                <a:solidFill>
                  <a:srgbClr val="000000"/>
                </a:solidFill>
                <a:effectLst/>
              </a:rPr>
              <a:t>Islington maps and tracks the amount of land available to grow food and sets targets  to increase availability. </a:t>
            </a:r>
            <a:r>
              <a:rPr lang="en-US" sz="1400"/>
              <a:t>There is currently more demand than supply of land for community growing, including allotments.</a:t>
            </a:r>
          </a:p>
          <a:p>
            <a:r>
              <a:rPr lang="en-US" sz="1400"/>
              <a:t>Islington’s local plan supports community growing opportunities, including working with developers to ensure that accessible community gardens and food growing are part of the design of new developments.  </a:t>
            </a:r>
          </a:p>
          <a:p>
            <a:pPr algn="l">
              <a:buFont typeface="Arial" panose="020B0604020202020204" pitchFamily="34" charset="0"/>
              <a:buChar char="•"/>
            </a:pPr>
            <a:r>
              <a:rPr lang="en-US" sz="1400" b="0" i="0">
                <a:solidFill>
                  <a:srgbClr val="000000"/>
                </a:solidFill>
                <a:effectLst/>
              </a:rPr>
              <a:t>Islington </a:t>
            </a:r>
            <a:r>
              <a:rPr lang="en-US" sz="1400">
                <a:solidFill>
                  <a:srgbClr val="000000"/>
                </a:solidFill>
              </a:rPr>
              <a:t>has put aside space in parks to support community growing activity</a:t>
            </a:r>
            <a:r>
              <a:rPr lang="en-US" sz="1400" b="0" i="0">
                <a:solidFill>
                  <a:srgbClr val="000000"/>
                </a:solidFill>
                <a:effectLst/>
              </a:rPr>
              <a:t>.</a:t>
            </a:r>
          </a:p>
          <a:p>
            <a:pPr algn="l">
              <a:buFont typeface="Arial" panose="020B0604020202020204" pitchFamily="34" charset="0"/>
              <a:buChar char="•"/>
            </a:pPr>
            <a:r>
              <a:rPr lang="en-US" sz="1400" b="0" i="0">
                <a:solidFill>
                  <a:srgbClr val="000000"/>
                </a:solidFill>
                <a:effectLst/>
              </a:rPr>
              <a:t>Islington provides support and has a lead contact in the council for food growing.</a:t>
            </a:r>
          </a:p>
          <a:p>
            <a:r>
              <a:rPr lang="en-US" sz="1400"/>
              <a:t>Octopus Community network has secured funding to support further urban growing </a:t>
            </a:r>
            <a:r>
              <a:rPr lang="en-US" sz="1400" err="1"/>
              <a:t>programmes</a:t>
            </a:r>
            <a:r>
              <a:rPr lang="en-US" sz="1400"/>
              <a:t> and is a member of Islington’s food partnership and strategy.</a:t>
            </a:r>
            <a:endParaRPr lang="en-GB" sz="1400"/>
          </a:p>
          <a:p>
            <a:endParaRPr lang="en-GB" sz="1000">
              <a:latin typeface="+mj-lt"/>
            </a:endParaRPr>
          </a:p>
          <a:p>
            <a:endParaRPr lang="en-GB" sz="1000"/>
          </a:p>
        </p:txBody>
      </p:sp>
      <p:sp>
        <p:nvSpPr>
          <p:cNvPr id="8" name="Text Placeholder 7">
            <a:extLst>
              <a:ext uri="{FF2B5EF4-FFF2-40B4-BE49-F238E27FC236}">
                <a16:creationId xmlns:a16="http://schemas.microsoft.com/office/drawing/2014/main" id="{919125AE-176F-2E96-47B8-FC05270ACFB7}"/>
              </a:ext>
            </a:extLst>
          </p:cNvPr>
          <p:cNvSpPr>
            <a:spLocks noGrp="1"/>
          </p:cNvSpPr>
          <p:nvPr>
            <p:ph type="body" sz="quarter" idx="19"/>
          </p:nvPr>
        </p:nvSpPr>
        <p:spPr/>
        <p:txBody>
          <a:bodyPr/>
          <a:lstStyle/>
          <a:p>
            <a:r>
              <a:rPr lang="en-GB"/>
              <a:t>Opportunities</a:t>
            </a:r>
          </a:p>
        </p:txBody>
      </p:sp>
      <p:sp>
        <p:nvSpPr>
          <p:cNvPr id="9" name="Text Placeholder 8">
            <a:extLst>
              <a:ext uri="{FF2B5EF4-FFF2-40B4-BE49-F238E27FC236}">
                <a16:creationId xmlns:a16="http://schemas.microsoft.com/office/drawing/2014/main" id="{915A1EC5-D5CB-D6A6-0823-43477660D1B0}"/>
              </a:ext>
            </a:extLst>
          </p:cNvPr>
          <p:cNvSpPr>
            <a:spLocks noGrp="1"/>
          </p:cNvSpPr>
          <p:nvPr>
            <p:ph type="body" sz="quarter" idx="27"/>
          </p:nvPr>
        </p:nvSpPr>
        <p:spPr>
          <a:xfrm>
            <a:off x="8238734" y="461598"/>
            <a:ext cx="3788879" cy="5396277"/>
          </a:xfrm>
        </p:spPr>
        <p:txBody>
          <a:bodyPr>
            <a:normAutofit/>
          </a:bodyPr>
          <a:lstStyle/>
          <a:p>
            <a:pPr marL="285750" indent="-285750" algn="l">
              <a:buFont typeface="Arial" panose="020B0604020202020204" pitchFamily="34" charset="0"/>
              <a:buChar char="•"/>
            </a:pPr>
            <a:r>
              <a:rPr lang="en-US" sz="1400">
                <a:solidFill>
                  <a:schemeClr val="tx1"/>
                </a:solidFill>
              </a:rPr>
              <a:t>Using SUDs for community growing.</a:t>
            </a:r>
          </a:p>
          <a:p>
            <a:pPr marL="285750" indent="-285750" algn="l">
              <a:buFont typeface="Arial" panose="020B0604020202020204" pitchFamily="34" charset="0"/>
              <a:buChar char="•"/>
            </a:pPr>
            <a:r>
              <a:rPr lang="en-GB" sz="1400">
                <a:solidFill>
                  <a:schemeClr val="tx1"/>
                </a:solidFill>
                <a:effectLst/>
                <a:ea typeface="Calibri"/>
                <a:cs typeface="Arial"/>
              </a:rPr>
              <a:t>Support community food growing and composting by ensuring planning for new developments must include provision for this.</a:t>
            </a:r>
            <a:endParaRPr lang="en-GB" sz="1400">
              <a:solidFill>
                <a:schemeClr val="tx1"/>
              </a:solidFill>
              <a:ea typeface="Calibri"/>
              <a:cs typeface="Arial"/>
            </a:endParaRPr>
          </a:p>
          <a:p>
            <a:pPr marL="285750" indent="-285750" algn="l">
              <a:buFont typeface="Arial" panose="020B0604020202020204" pitchFamily="34" charset="0"/>
              <a:buChar char="•"/>
            </a:pPr>
            <a:r>
              <a:rPr lang="en-GB" sz="1400">
                <a:solidFill>
                  <a:schemeClr val="tx1"/>
                </a:solidFill>
                <a:effectLst/>
                <a:ea typeface="Calibri"/>
                <a:cs typeface="Arial"/>
              </a:rPr>
              <a:t>Encourage street tree planting and more public edible trees.</a:t>
            </a:r>
          </a:p>
          <a:p>
            <a:pPr marL="285750" indent="-285750" algn="l">
              <a:buFont typeface="Arial" panose="020B0604020202020204" pitchFamily="34" charset="0"/>
              <a:buChar char="•"/>
            </a:pPr>
            <a:r>
              <a:rPr lang="en-GB" sz="1400">
                <a:solidFill>
                  <a:schemeClr val="tx1"/>
                </a:solidFill>
                <a:effectLst/>
                <a:ea typeface="Calibri"/>
                <a:cs typeface="Arial"/>
              </a:rPr>
              <a:t>Create a pathway for residents to request the creation of a food growing area on their street or estate.</a:t>
            </a:r>
          </a:p>
          <a:p>
            <a:pPr marL="285750" indent="-285750" algn="l">
              <a:buFont typeface="Arial" panose="020B0604020202020204" pitchFamily="34" charset="0"/>
              <a:buChar char="•"/>
            </a:pPr>
            <a:r>
              <a:rPr lang="en-GB" sz="1400">
                <a:solidFill>
                  <a:schemeClr val="tx1"/>
                </a:solidFill>
                <a:effectLst/>
                <a:ea typeface="Calibri"/>
                <a:cs typeface="Arial"/>
              </a:rPr>
              <a:t>Land map for suitable places to grow food or set aside plots for green food production.</a:t>
            </a:r>
          </a:p>
          <a:p>
            <a:pPr marL="285750" indent="-285750" algn="l">
              <a:buFont typeface="Arial" panose="020B0604020202020204" pitchFamily="34" charset="0"/>
              <a:buChar char="•"/>
            </a:pPr>
            <a:r>
              <a:rPr lang="en-GB" sz="1400">
                <a:solidFill>
                  <a:schemeClr val="tx1"/>
                </a:solidFill>
                <a:effectLst/>
                <a:ea typeface="Calibri"/>
                <a:cs typeface="Arial"/>
              </a:rPr>
              <a:t>Implement innovative models to enable community-led food growing, composting and vending, for example Urban Cultivate. </a:t>
            </a:r>
          </a:p>
          <a:p>
            <a:endParaRPr lang="en-GB"/>
          </a:p>
        </p:txBody>
      </p:sp>
      <p:sp>
        <p:nvSpPr>
          <p:cNvPr id="6" name="TextBox 5">
            <a:extLst>
              <a:ext uri="{FF2B5EF4-FFF2-40B4-BE49-F238E27FC236}">
                <a16:creationId xmlns:a16="http://schemas.microsoft.com/office/drawing/2014/main" id="{CCDCF604-2E06-B49B-4733-6D6B61E5A4C7}"/>
              </a:ext>
            </a:extLst>
          </p:cNvPr>
          <p:cNvSpPr txBox="1"/>
          <p:nvPr/>
        </p:nvSpPr>
        <p:spPr>
          <a:xfrm>
            <a:off x="68998" y="5943600"/>
            <a:ext cx="5467428" cy="914400"/>
          </a:xfrm>
          <a:prstGeom prst="rect">
            <a:avLst/>
          </a:prstGeom>
          <a:noFill/>
        </p:spPr>
        <p:txBody>
          <a:bodyPr wrap="none" lIns="0" tIns="0" rIns="0" bIns="0" rtlCol="0" anchor="t">
            <a:noAutofit/>
          </a:bodyPr>
          <a:lstStyle/>
          <a:p>
            <a:pPr algn="l"/>
            <a:r>
              <a:rPr lang="en-US" sz="1200" b="1">
                <a:solidFill>
                  <a:schemeClr val="bg1"/>
                </a:solidFill>
              </a:rPr>
              <a:t>Source: </a:t>
            </a:r>
            <a:r>
              <a:rPr lang="en-US" sz="1200">
                <a:solidFill>
                  <a:schemeClr val="bg1"/>
                </a:solidFill>
              </a:rPr>
              <a:t>Sustain Reporting – Islington Council </a:t>
            </a:r>
          </a:p>
          <a:p>
            <a:r>
              <a:rPr lang="en-US" sz="1200">
                <a:solidFill>
                  <a:schemeClr val="bg1"/>
                </a:solidFill>
              </a:rPr>
              <a:t>Mayor of London (2019) Re</a:t>
            </a:r>
            <a:r>
              <a:rPr lang="en-GB" sz="1200">
                <a:solidFill>
                  <a:schemeClr val="bg1"/>
                </a:solidFill>
              </a:rPr>
              <a:t>imagining rainwater in schools</a:t>
            </a:r>
          </a:p>
          <a:p>
            <a:r>
              <a:rPr lang="en-US" sz="1200">
                <a:solidFill>
                  <a:schemeClr val="bg1"/>
                </a:solidFill>
                <a:cs typeface="Arial"/>
              </a:rPr>
              <a:t>Fields in Trust. (2024) Green Space Index 2024. Available from: </a:t>
            </a:r>
            <a:r>
              <a:rPr lang="en-US" sz="1200">
                <a:solidFill>
                  <a:schemeClr val="bg1"/>
                </a:solidFill>
                <a:cs typeface="Arial"/>
                <a:hlinkClick r:id="rId3">
                  <a:extLst>
                    <a:ext uri="{A12FA001-AC4F-418D-AE19-62706E023703}">
                      <ahyp:hlinkClr xmlns:ahyp="http://schemas.microsoft.com/office/drawing/2018/hyperlinkcolor" val="tx"/>
                    </a:ext>
                  </a:extLst>
                </a:hlinkClick>
              </a:rPr>
              <a:t>Green Space Index 2024 (arcgis.com)</a:t>
            </a:r>
            <a:r>
              <a:rPr lang="en-GB" sz="1200">
                <a:solidFill>
                  <a:schemeClr val="bg1"/>
                </a:solidFill>
                <a:cs typeface="Arial"/>
              </a:rPr>
              <a:t> </a:t>
            </a:r>
            <a:endParaRPr lang="en-GB" sz="1200">
              <a:solidFill>
                <a:schemeClr val="bg1"/>
              </a:solidFill>
            </a:endParaRPr>
          </a:p>
          <a:p>
            <a:endParaRPr lang="en-GB"/>
          </a:p>
        </p:txBody>
      </p:sp>
    </p:spTree>
    <p:extLst>
      <p:ext uri="{BB962C8B-B14F-4D97-AF65-F5344CB8AC3E}">
        <p14:creationId xmlns:p14="http://schemas.microsoft.com/office/powerpoint/2010/main" val="3446070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A3490-E0E9-5662-8C2C-A5712420F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8A724-D0FB-46DD-2012-3D95C1B054BF}"/>
              </a:ext>
            </a:extLst>
          </p:cNvPr>
          <p:cNvSpPr>
            <a:spLocks noGrp="1"/>
          </p:cNvSpPr>
          <p:nvPr>
            <p:ph type="title"/>
          </p:nvPr>
        </p:nvSpPr>
        <p:spPr>
          <a:xfrm>
            <a:off x="616035" y="2989900"/>
            <a:ext cx="10755157" cy="1719261"/>
          </a:xfrm>
        </p:spPr>
        <p:txBody>
          <a:bodyPr/>
          <a:lstStyle/>
          <a:p>
            <a:r>
              <a:rPr lang="en-GB"/>
              <a:t>Islington Food Environment: School Settings and Interventions </a:t>
            </a:r>
          </a:p>
        </p:txBody>
      </p:sp>
    </p:spTree>
    <p:extLst>
      <p:ext uri="{BB962C8B-B14F-4D97-AF65-F5344CB8AC3E}">
        <p14:creationId xmlns:p14="http://schemas.microsoft.com/office/powerpoint/2010/main" val="2077232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BD6DF8-C9F6-B672-8B10-3F3895E4C88E}"/>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Free school meals (FSM) in Islington</a:t>
            </a:r>
          </a:p>
        </p:txBody>
      </p:sp>
      <p:sp>
        <p:nvSpPr>
          <p:cNvPr id="8" name="TextBox 7">
            <a:extLst>
              <a:ext uri="{FF2B5EF4-FFF2-40B4-BE49-F238E27FC236}">
                <a16:creationId xmlns:a16="http://schemas.microsoft.com/office/drawing/2014/main" id="{B71D2EC0-9E28-BAD5-7805-C2E4B30AC8C2}"/>
              </a:ext>
            </a:extLst>
          </p:cNvPr>
          <p:cNvSpPr txBox="1"/>
          <p:nvPr/>
        </p:nvSpPr>
        <p:spPr>
          <a:xfrm>
            <a:off x="-1" y="369082"/>
            <a:ext cx="12192000" cy="748449"/>
          </a:xfrm>
          <a:prstGeom prst="rect">
            <a:avLst/>
          </a:prstGeom>
          <a:solidFill>
            <a:schemeClr val="accent1">
              <a:lumMod val="20000"/>
              <a:lumOff val="80000"/>
            </a:schemeClr>
          </a:solidFill>
        </p:spPr>
        <p:txBody>
          <a:bodyPr wrap="square" lIns="108000" tIns="36000" rIns="0" bIns="0" rtlCol="0">
            <a:noAutofit/>
          </a:bodyPr>
          <a:lstStyle/>
          <a:p>
            <a:pPr marL="0" indent="0">
              <a:buNone/>
            </a:pPr>
            <a:r>
              <a:rPr lang="en-US" sz="1400" b="1">
                <a:latin typeface="Arial" panose="020B0604020202020204" pitchFamily="34" charset="0"/>
                <a:cs typeface="Arial" panose="020B0604020202020204" pitchFamily="34" charset="0"/>
              </a:rPr>
              <a:t>How are free school meals linked to obesity?</a:t>
            </a:r>
          </a:p>
          <a:p>
            <a:r>
              <a:rPr lang="en-US" sz="1400">
                <a:latin typeface="Arial" panose="020B0604020202020204" pitchFamily="34" charset="0"/>
                <a:cs typeface="Arial" panose="020B0604020202020204" pitchFamily="34" charset="0"/>
              </a:rPr>
              <a:t>School settings provide an opportunity to introduce a positive food culture and good eating habits for the whole school community. FSMs ensure all primary school children receive at least one hot, healthy meal each day.</a:t>
            </a:r>
          </a:p>
        </p:txBody>
      </p:sp>
      <p:sp>
        <p:nvSpPr>
          <p:cNvPr id="4" name="Text Placeholder 3">
            <a:extLst>
              <a:ext uri="{FF2B5EF4-FFF2-40B4-BE49-F238E27FC236}">
                <a16:creationId xmlns:a16="http://schemas.microsoft.com/office/drawing/2014/main" id="{D58CC88A-6E46-6844-4B38-B5ADA7FBD561}"/>
              </a:ext>
            </a:extLst>
          </p:cNvPr>
          <p:cNvSpPr>
            <a:spLocks noGrp="1"/>
          </p:cNvSpPr>
          <p:nvPr>
            <p:ph type="body" sz="quarter" idx="32"/>
          </p:nvPr>
        </p:nvSpPr>
        <p:spPr>
          <a:xfrm>
            <a:off x="122348" y="1310642"/>
            <a:ext cx="6225984" cy="4686092"/>
          </a:xfrm>
        </p:spPr>
        <p:txBody>
          <a:bodyPr vert="horz" lIns="0" tIns="0" rIns="0" bIns="0" rtlCol="0" anchor="t">
            <a:normAutofit/>
          </a:bodyPr>
          <a:lstStyle/>
          <a:p>
            <a:r>
              <a:rPr lang="en-US" dirty="0">
                <a:solidFill>
                  <a:srgbClr val="000000"/>
                </a:solidFill>
                <a:latin typeface="Arial"/>
                <a:cs typeface="Arial"/>
              </a:rPr>
              <a:t>Islington</a:t>
            </a:r>
            <a:r>
              <a:rPr lang="en-US" dirty="0">
                <a:latin typeface="Arial"/>
                <a:cs typeface="Arial"/>
              </a:rPr>
              <a:t> has the second highest proportion of pupils in mainstream schools known to be eligible for FSM in the country, after Manchester.</a:t>
            </a:r>
          </a:p>
          <a:p>
            <a:pPr algn="l"/>
            <a:r>
              <a:rPr lang="en-US" dirty="0">
                <a:latin typeface="Arial"/>
                <a:cs typeface="Arial"/>
              </a:rPr>
              <a:t>In 2023/24, 43% of primary pupils and 46% of secondary pupils were eligible for FSM. This is significantly higher than the London averages (primary=25%, secondary =28%). </a:t>
            </a:r>
          </a:p>
          <a:p>
            <a:pPr algn="l"/>
            <a:r>
              <a:rPr lang="en-US" dirty="0">
                <a:latin typeface="Arial"/>
                <a:cs typeface="Arial"/>
              </a:rPr>
              <a:t>Of these, 87% of students eligible for FSM took up the lunch offered. Similarly, 88% of students not eligible for FSM also had a school provided lunch.</a:t>
            </a:r>
          </a:p>
          <a:p>
            <a:pPr algn="l"/>
            <a:r>
              <a:rPr lang="en-US" dirty="0">
                <a:latin typeface="Arial"/>
                <a:cs typeface="Arial"/>
              </a:rPr>
              <a:t>FSM eligibility in Islington has significantly increased from 2019/20, when 30% of primary and 34% of secondary school pupils were eligible for FSM. This reflects growing levels of poverty in the borough, as eligibility criteria are tight. </a:t>
            </a:r>
          </a:p>
          <a:p>
            <a:pPr algn="l"/>
            <a:r>
              <a:rPr lang="en-GB" dirty="0">
                <a:effectLst/>
                <a:latin typeface="Arial"/>
                <a:ea typeface="Times New Roman" panose="02020603050405020304" pitchFamily="18" charset="0"/>
                <a:cs typeface="Arial"/>
              </a:rPr>
              <a:t>However, once a pupils is known to be eligible, they remain eligible for Free School Meals up to the end of their current phase of school, even if the household’s circumstances change. Therefore, the true number of pupils living in household in receipt of the relevant benefits will be lower than these rates suggest.</a:t>
            </a:r>
            <a:endParaRPr lang="en-GB" dirty="0">
              <a:latin typeface="Arial"/>
              <a:cs typeface="Arial"/>
            </a:endParaRPr>
          </a:p>
          <a:p>
            <a:endParaRPr lang="en-GB" dirty="0"/>
          </a:p>
          <a:p>
            <a:endParaRPr lang="en-GB" dirty="0">
              <a:cs typeface="Arial" panose="020B0604020202020204"/>
            </a:endParaRPr>
          </a:p>
        </p:txBody>
      </p:sp>
      <p:grpSp>
        <p:nvGrpSpPr>
          <p:cNvPr id="11" name="Group 10">
            <a:extLst>
              <a:ext uri="{FF2B5EF4-FFF2-40B4-BE49-F238E27FC236}">
                <a16:creationId xmlns:a16="http://schemas.microsoft.com/office/drawing/2014/main" id="{FFC4FCC6-6280-0CD4-7BCE-C6629C3F1FE0}"/>
              </a:ext>
            </a:extLst>
          </p:cNvPr>
          <p:cNvGrpSpPr/>
          <p:nvPr/>
        </p:nvGrpSpPr>
        <p:grpSpPr>
          <a:xfrm>
            <a:off x="207036" y="4243362"/>
            <a:ext cx="5891719" cy="1952433"/>
            <a:chOff x="6300281" y="415399"/>
            <a:chExt cx="5891719" cy="1952433"/>
          </a:xfrm>
        </p:grpSpPr>
        <p:sp>
          <p:nvSpPr>
            <p:cNvPr id="16" name="TextBox 15">
              <a:extLst>
                <a:ext uri="{FF2B5EF4-FFF2-40B4-BE49-F238E27FC236}">
                  <a16:creationId xmlns:a16="http://schemas.microsoft.com/office/drawing/2014/main" id="{DDA3E86C-C12F-21DB-643F-684E3EA0675F}"/>
                </a:ext>
              </a:extLst>
            </p:cNvPr>
            <p:cNvSpPr txBox="1"/>
            <p:nvPr/>
          </p:nvSpPr>
          <p:spPr>
            <a:xfrm>
              <a:off x="10196735" y="834601"/>
              <a:ext cx="1133476" cy="42758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Secondary</a:t>
              </a:r>
            </a:p>
          </p:txBody>
        </p:sp>
        <p:sp>
          <p:nvSpPr>
            <p:cNvPr id="18" name="TextBox 17">
              <a:extLst>
                <a:ext uri="{FF2B5EF4-FFF2-40B4-BE49-F238E27FC236}">
                  <a16:creationId xmlns:a16="http://schemas.microsoft.com/office/drawing/2014/main" id="{EFEFC360-4E8A-D1F4-4A08-0F5313EB76B3}"/>
                </a:ext>
              </a:extLst>
            </p:cNvPr>
            <p:cNvSpPr txBox="1"/>
            <p:nvPr/>
          </p:nvSpPr>
          <p:spPr>
            <a:xfrm>
              <a:off x="7175377" y="853335"/>
              <a:ext cx="1027122" cy="42758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Primary</a:t>
              </a:r>
            </a:p>
          </p:txBody>
        </p:sp>
        <p:sp>
          <p:nvSpPr>
            <p:cNvPr id="19" name="TextBox 18">
              <a:extLst>
                <a:ext uri="{FF2B5EF4-FFF2-40B4-BE49-F238E27FC236}">
                  <a16:creationId xmlns:a16="http://schemas.microsoft.com/office/drawing/2014/main" id="{34106E0A-826E-6A90-89F2-85D634D0DA97}"/>
                </a:ext>
              </a:extLst>
            </p:cNvPr>
            <p:cNvSpPr txBox="1"/>
            <p:nvPr/>
          </p:nvSpPr>
          <p:spPr>
            <a:xfrm>
              <a:off x="6300281" y="415399"/>
              <a:ext cx="5891719" cy="427582"/>
            </a:xfrm>
            <a:prstGeom prst="rect">
              <a:avLst/>
            </a:prstGeom>
            <a:noFill/>
          </p:spPr>
          <p:txBody>
            <a:bodyPr wrap="square" lIns="0" tIns="0" rIns="0" bIns="0" rtlCol="0">
              <a:noAutofit/>
            </a:bodyPr>
            <a:lstStyle/>
            <a:p>
              <a:pPr algn="ctr"/>
              <a:r>
                <a:rPr lang="en-US" sz="1400" b="1">
                  <a:latin typeface="Arial" panose="020B0604020202020204" pitchFamily="34" charset="0"/>
                  <a:cs typeface="Arial" panose="020B0604020202020204" pitchFamily="34" charset="0"/>
                </a:rPr>
                <a:t>Free School meal eligibility in Islington by school phase, 2019/20 – 2023/24 </a:t>
              </a:r>
              <a:endParaRPr lang="en-GB" sz="1400" b="1">
                <a:latin typeface="Arial" panose="020B0604020202020204" pitchFamily="34" charset="0"/>
                <a:cs typeface="Arial" panose="020B0604020202020204" pitchFamily="34" charset="0"/>
              </a:endParaRPr>
            </a:p>
          </p:txBody>
        </p:sp>
        <p:graphicFrame>
          <p:nvGraphicFramePr>
            <p:cNvPr id="20" name="Diagram 19">
              <a:extLst>
                <a:ext uri="{FF2B5EF4-FFF2-40B4-BE49-F238E27FC236}">
                  <a16:creationId xmlns:a16="http://schemas.microsoft.com/office/drawing/2014/main" id="{E8A12D92-61DE-AD51-D7FB-2F7D9E322934}"/>
                </a:ext>
              </a:extLst>
            </p:cNvPr>
            <p:cNvGraphicFramePr/>
            <p:nvPr>
              <p:extLst>
                <p:ext uri="{D42A27DB-BD31-4B8C-83A1-F6EECF244321}">
                  <p14:modId xmlns:p14="http://schemas.microsoft.com/office/powerpoint/2010/main" val="4288725353"/>
                </p:ext>
              </p:extLst>
            </p:nvPr>
          </p:nvGraphicFramePr>
          <p:xfrm>
            <a:off x="9067949" y="868741"/>
            <a:ext cx="2855771" cy="1499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a:extLst>
                <a:ext uri="{FF2B5EF4-FFF2-40B4-BE49-F238E27FC236}">
                  <a16:creationId xmlns:a16="http://schemas.microsoft.com/office/drawing/2014/main" id="{3D87A078-0F88-3658-139C-EF3EB80A2E88}"/>
                </a:ext>
              </a:extLst>
            </p:cNvPr>
            <p:cNvGraphicFramePr/>
            <p:nvPr>
              <p:extLst>
                <p:ext uri="{D42A27DB-BD31-4B8C-83A1-F6EECF244321}">
                  <p14:modId xmlns:p14="http://schemas.microsoft.com/office/powerpoint/2010/main" val="1854796220"/>
                </p:ext>
              </p:extLst>
            </p:nvPr>
          </p:nvGraphicFramePr>
          <p:xfrm>
            <a:off x="6300281" y="832628"/>
            <a:ext cx="2787310" cy="14990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7" name="TextBox 16">
            <a:extLst>
              <a:ext uri="{FF2B5EF4-FFF2-40B4-BE49-F238E27FC236}">
                <a16:creationId xmlns:a16="http://schemas.microsoft.com/office/drawing/2014/main" id="{0618C540-228B-6A87-043A-EC1F28AC628E}"/>
              </a:ext>
            </a:extLst>
          </p:cNvPr>
          <p:cNvSpPr txBox="1"/>
          <p:nvPr/>
        </p:nvSpPr>
        <p:spPr>
          <a:xfrm>
            <a:off x="68886" y="6002922"/>
            <a:ext cx="7354941" cy="353802"/>
          </a:xfrm>
          <a:prstGeom prst="rect">
            <a:avLst/>
          </a:prstGeom>
          <a:noFill/>
        </p:spPr>
        <p:txBody>
          <a:bodyPr wrap="square" lIns="0" tIns="0" rIns="0" bIns="0" rtlCol="0" anchor="t">
            <a:noAutofit/>
          </a:bodyPr>
          <a:lstStyle/>
          <a:p>
            <a:r>
              <a:rPr lang="en-US" sz="1200" b="1" i="0">
                <a:solidFill>
                  <a:schemeClr val="bg1"/>
                </a:solidFill>
                <a:effectLst/>
                <a:latin typeface="Arial"/>
                <a:cs typeface="Arial"/>
              </a:rPr>
              <a:t>Source: </a:t>
            </a:r>
            <a:r>
              <a:rPr lang="en-US" sz="1200" b="0" i="0">
                <a:solidFill>
                  <a:schemeClr val="bg1"/>
                </a:solidFill>
                <a:effectLst/>
                <a:latin typeface="Arial"/>
                <a:cs typeface="Arial"/>
                <a:hlinkClick r:id="rId13">
                  <a:extLst>
                    <a:ext uri="{A12FA001-AC4F-418D-AE19-62706E023703}">
                      <ahyp:hlinkClr xmlns:ahyp="http://schemas.microsoft.com/office/drawing/2018/hyperlinkcolor" val="tx"/>
                    </a:ext>
                  </a:extLst>
                </a:hlinkClick>
              </a:rPr>
              <a:t>Schools, pupils and their characteristics, Pupil characteristics - number of pupils by FSM eligibility</a:t>
            </a:r>
            <a:endParaRPr lang="en-US" sz="1200">
              <a:solidFill>
                <a:schemeClr val="bg1"/>
              </a:solidFill>
              <a:latin typeface="Arial"/>
              <a:cs typeface="Arial"/>
            </a:endParaRPr>
          </a:p>
          <a:p>
            <a:r>
              <a:rPr lang="en-US" sz="1000">
                <a:solidFill>
                  <a:schemeClr val="bg1"/>
                </a:solidFill>
                <a:latin typeface="Arial"/>
                <a:cs typeface="Arial"/>
              </a:rPr>
              <a:t>Petersen, J., Bryant, M., Concha, N., </a:t>
            </a:r>
            <a:r>
              <a:rPr lang="en-US" sz="1000" err="1">
                <a:solidFill>
                  <a:schemeClr val="bg1"/>
                </a:solidFill>
                <a:latin typeface="Arial"/>
                <a:cs typeface="Arial"/>
              </a:rPr>
              <a:t>Firman</a:t>
            </a:r>
            <a:r>
              <a:rPr lang="en-US" sz="1000">
                <a:solidFill>
                  <a:schemeClr val="bg1"/>
                </a:solidFill>
                <a:latin typeface="Arial"/>
                <a:cs typeface="Arial"/>
              </a:rPr>
              <a:t>, N., Hawking, M. K., Jama, S., ... &amp; </a:t>
            </a:r>
            <a:r>
              <a:rPr lang="en-US" sz="1000" err="1">
                <a:solidFill>
                  <a:schemeClr val="bg1"/>
                </a:solidFill>
                <a:latin typeface="Arial"/>
                <a:cs typeface="Arial"/>
              </a:rPr>
              <a:t>Dezateux</a:t>
            </a:r>
            <a:r>
              <a:rPr lang="en-US" sz="1000">
                <a:solidFill>
                  <a:schemeClr val="bg1"/>
                </a:solidFill>
                <a:latin typeface="Arial"/>
                <a:cs typeface="Arial"/>
              </a:rPr>
              <a:t>, C. (2025). </a:t>
            </a:r>
            <a:r>
              <a:rPr lang="en-US" sz="1000">
                <a:solidFill>
                  <a:srgbClr val="FFFFFF"/>
                </a:solidFill>
                <a:latin typeface="Arial"/>
                <a:cs typeface="Arial"/>
                <a:hlinkClick r:id="rId14">
                  <a:extLst>
                    <a:ext uri="{A12FA001-AC4F-418D-AE19-62706E023703}">
                      <ahyp:hlinkClr xmlns:ahyp="http://schemas.microsoft.com/office/drawing/2018/hyperlinkcolor" val="tx"/>
                    </a:ext>
                  </a:extLst>
                </a:hlinkClick>
              </a:rPr>
              <a:t>Impacts of discretionary universal free school meal schemes on primary school children’s education attainment and school absence: A natural experiment study in England</a:t>
            </a:r>
            <a:r>
              <a:rPr lang="en-US" sz="1000">
                <a:solidFill>
                  <a:schemeClr val="bg1"/>
                </a:solidFill>
                <a:latin typeface="Arial"/>
                <a:cs typeface="Arial"/>
              </a:rPr>
              <a:t>. </a:t>
            </a:r>
            <a:r>
              <a:rPr lang="en-US" sz="1000" i="1">
                <a:solidFill>
                  <a:schemeClr val="bg1"/>
                </a:solidFill>
                <a:latin typeface="Arial"/>
                <a:cs typeface="Arial"/>
              </a:rPr>
              <a:t>International Journal of Educational Research</a:t>
            </a:r>
            <a:r>
              <a:rPr lang="en-US" sz="1000">
                <a:solidFill>
                  <a:schemeClr val="bg1"/>
                </a:solidFill>
                <a:latin typeface="Arial"/>
                <a:cs typeface="Arial"/>
              </a:rPr>
              <a:t>, 102713.</a:t>
            </a:r>
            <a:endParaRPr lang="en-GB">
              <a:solidFill>
                <a:schemeClr val="bg1"/>
              </a:solidFill>
              <a:latin typeface="Arial"/>
              <a:cs typeface="Arial"/>
            </a:endParaRPr>
          </a:p>
        </p:txBody>
      </p:sp>
      <p:pic>
        <p:nvPicPr>
          <p:cNvPr id="27" name="Picture 26" descr="A graph of a number of school meals&#10;&#10;AI-generated content may be incorrect.">
            <a:extLst>
              <a:ext uri="{FF2B5EF4-FFF2-40B4-BE49-F238E27FC236}">
                <a16:creationId xmlns:a16="http://schemas.microsoft.com/office/drawing/2014/main" id="{F0D5B907-BA01-D101-F5DF-DDAEB2B689A2}"/>
              </a:ext>
            </a:extLst>
          </p:cNvPr>
          <p:cNvPicPr>
            <a:picLocks noChangeAspect="1"/>
          </p:cNvPicPr>
          <p:nvPr/>
        </p:nvPicPr>
        <p:blipFill>
          <a:blip r:embed="rId15"/>
          <a:stretch>
            <a:fillRect/>
          </a:stretch>
        </p:blipFill>
        <p:spPr>
          <a:xfrm>
            <a:off x="6300424" y="1416050"/>
            <a:ext cx="5820502" cy="3803650"/>
          </a:xfrm>
          <a:prstGeom prst="rect">
            <a:avLst/>
          </a:prstGeom>
        </p:spPr>
      </p:pic>
    </p:spTree>
    <p:extLst>
      <p:ext uri="{BB962C8B-B14F-4D97-AF65-F5344CB8AC3E}">
        <p14:creationId xmlns:p14="http://schemas.microsoft.com/office/powerpoint/2010/main" val="2339798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632B86-319E-0616-AF35-F5D7DFF2746A}"/>
              </a:ext>
            </a:extLst>
          </p:cNvPr>
          <p:cNvSpPr>
            <a:spLocks noGrp="1"/>
          </p:cNvSpPr>
          <p:nvPr>
            <p:ph type="title" idx="4294967295"/>
          </p:nvPr>
        </p:nvSpPr>
        <p:spPr>
          <a:xfrm>
            <a:off x="0" y="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Food provision in schools </a:t>
            </a:r>
            <a:r>
              <a:rPr kumimoji="0" lang="en-GB" sz="2000" b="0" i="0" u="none" strike="noStrike" kern="1200" cap="none" spc="0" normalizeH="0" baseline="0" noProof="0">
                <a:ln>
                  <a:noFill/>
                </a:ln>
                <a:solidFill>
                  <a:schemeClr val="bg1"/>
                </a:solidFill>
                <a:effectLst/>
                <a:uLnTx/>
                <a:uFillTx/>
                <a:latin typeface="+mj-lt"/>
                <a:ea typeface="+mn-ea"/>
                <a:cs typeface="+mn-cs"/>
              </a:rPr>
              <a:t>in Islington</a:t>
            </a:r>
            <a:r>
              <a:rPr kumimoji="0" lang="en-US" sz="2000" b="0" i="0" u="none" strike="noStrike" kern="1200" cap="none" spc="0" normalizeH="0" baseline="0" noProof="0">
                <a:ln>
                  <a:noFill/>
                </a:ln>
                <a:solidFill>
                  <a:schemeClr val="bg1"/>
                </a:solidFill>
                <a:effectLst/>
                <a:uLnTx/>
                <a:uFillTx/>
                <a:latin typeface="+mj-lt"/>
                <a:ea typeface="+mn-ea"/>
                <a:cs typeface="+mn-cs"/>
              </a:rPr>
              <a:t> </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6" name="Text Placeholder 5">
            <a:extLst>
              <a:ext uri="{FF2B5EF4-FFF2-40B4-BE49-F238E27FC236}">
                <a16:creationId xmlns:a16="http://schemas.microsoft.com/office/drawing/2014/main" id="{AE9D0715-88BE-82AA-003C-B9BE4F405B55}"/>
              </a:ext>
            </a:extLst>
          </p:cNvPr>
          <p:cNvSpPr>
            <a:spLocks noGrp="1"/>
          </p:cNvSpPr>
          <p:nvPr>
            <p:ph type="body" sz="quarter" idx="27"/>
          </p:nvPr>
        </p:nvSpPr>
        <p:spPr>
          <a:xfrm>
            <a:off x="133607" y="539732"/>
            <a:ext cx="6190840" cy="2448340"/>
          </a:xfrm>
        </p:spPr>
        <p:txBody>
          <a:bodyPr vert="horz" lIns="0" tIns="0" rIns="0" bIns="0" rtlCol="0" anchor="t">
            <a:normAutofit/>
          </a:bodyPr>
          <a:lstStyle/>
          <a:p>
            <a:r>
              <a:rPr lang="en-US" b="0" i="0">
                <a:effectLst/>
              </a:rPr>
              <a:t>Islington has provided universal free school meals to primary age children since 2014. </a:t>
            </a:r>
            <a:endParaRPr lang="en-US" b="0" i="0">
              <a:effectLst/>
              <a:cs typeface="Arial"/>
            </a:endParaRPr>
          </a:p>
          <a:p>
            <a:r>
              <a:rPr lang="en-US"/>
              <a:t>Islington has enhanced school specifications to ensure high nutritional standards in school meals. View </a:t>
            </a:r>
            <a:r>
              <a:rPr lang="en-US">
                <a:hlinkClick r:id="rId2"/>
              </a:rPr>
              <a:t>details of these food specifications</a:t>
            </a:r>
            <a:r>
              <a:rPr lang="en-US"/>
              <a:t>. In Islington, a school meal is supposed to provide a third of the nutrient requirement of the day.</a:t>
            </a:r>
            <a:endParaRPr lang="en-US">
              <a:cs typeface="Arial"/>
            </a:endParaRPr>
          </a:p>
          <a:p>
            <a:r>
              <a:rPr lang="en-US"/>
              <a:t>Caterlink supply about 11,500 healthy and nutritious meals a day to over 60 schools and children’s </a:t>
            </a:r>
            <a:r>
              <a:rPr lang="en-US" err="1"/>
              <a:t>centres</a:t>
            </a:r>
            <a:r>
              <a:rPr lang="en-US"/>
              <a:t> across Islington. They’ve committed to buy from local food suppliers that are small and medium sized enterprises. They also provide guidance on healthy eating, taster sessions and cookery lessons for pupils, parents and guardians. They support school events, fund farm visits and help with the growing of fruit and veg in school kitchen gardens.</a:t>
            </a:r>
            <a:endParaRPr lang="en-GB" b="0" i="0">
              <a:effectLst/>
              <a:cs typeface="Arial"/>
            </a:endParaRPr>
          </a:p>
          <a:p>
            <a:r>
              <a:rPr lang="en-GB">
                <a:cs typeface="Arial"/>
              </a:rPr>
              <a:t>The provision of u</a:t>
            </a:r>
            <a:r>
              <a:rPr lang="en-US" err="1">
                <a:cs typeface="Arial"/>
              </a:rPr>
              <a:t>niversal</a:t>
            </a:r>
            <a:r>
              <a:rPr lang="en-US">
                <a:cs typeface="Arial"/>
              </a:rPr>
              <a:t> FSM has also been shown to have positive effects on </a:t>
            </a:r>
            <a:r>
              <a:rPr lang="en-US" err="1">
                <a:cs typeface="Arial"/>
              </a:rPr>
              <a:t>maths</a:t>
            </a:r>
            <a:r>
              <a:rPr lang="en-US">
                <a:cs typeface="Arial"/>
              </a:rPr>
              <a:t> and reading for Islington pupils.</a:t>
            </a:r>
            <a:endParaRPr lang="en-US"/>
          </a:p>
        </p:txBody>
      </p:sp>
      <p:sp>
        <p:nvSpPr>
          <p:cNvPr id="8" name="TextBox 7">
            <a:extLst>
              <a:ext uri="{FF2B5EF4-FFF2-40B4-BE49-F238E27FC236}">
                <a16:creationId xmlns:a16="http://schemas.microsoft.com/office/drawing/2014/main" id="{D7786EE4-2594-1A15-A031-57460CCC290F}"/>
              </a:ext>
            </a:extLst>
          </p:cNvPr>
          <p:cNvSpPr txBox="1"/>
          <p:nvPr/>
        </p:nvSpPr>
        <p:spPr>
          <a:xfrm>
            <a:off x="6657358" y="698713"/>
            <a:ext cx="6080092" cy="343443"/>
          </a:xfrm>
          <a:prstGeom prst="rect">
            <a:avLst/>
          </a:prstGeom>
          <a:noFill/>
        </p:spPr>
        <p:txBody>
          <a:bodyPr wrap="none" lIns="0" tIns="0" rIns="0" bIns="0" rtlCol="0">
            <a:noAutofit/>
          </a:bodyPr>
          <a:lstStyle/>
          <a:p>
            <a:pPr marL="0" indent="0" algn="l">
              <a:lnSpc>
                <a:spcPct val="100000"/>
              </a:lnSpc>
              <a:buNone/>
            </a:pPr>
            <a:r>
              <a:rPr lang="en-GB" sz="1400" b="1">
                <a:cs typeface="Arial"/>
              </a:rPr>
              <a:t>Children who report having nothing to eat before school</a:t>
            </a:r>
          </a:p>
        </p:txBody>
      </p:sp>
      <p:sp>
        <p:nvSpPr>
          <p:cNvPr id="10" name="TextBox 9">
            <a:extLst>
              <a:ext uri="{FF2B5EF4-FFF2-40B4-BE49-F238E27FC236}">
                <a16:creationId xmlns:a16="http://schemas.microsoft.com/office/drawing/2014/main" id="{46FA3282-2BB1-1F74-17B8-D1DC0BF43A2D}"/>
              </a:ext>
            </a:extLst>
          </p:cNvPr>
          <p:cNvSpPr txBox="1"/>
          <p:nvPr/>
        </p:nvSpPr>
        <p:spPr>
          <a:xfrm>
            <a:off x="6607288" y="1055881"/>
            <a:ext cx="2006221" cy="276999"/>
          </a:xfrm>
          <a:prstGeom prst="rect">
            <a:avLst/>
          </a:prstGeom>
          <a:noFill/>
        </p:spPr>
        <p:txBody>
          <a:bodyPr wrap="square" rtlCol="0">
            <a:spAutoFit/>
          </a:bodyPr>
          <a:lstStyle/>
          <a:p>
            <a:r>
              <a:rPr lang="en-GB" sz="1200"/>
              <a:t>Primary </a:t>
            </a:r>
          </a:p>
        </p:txBody>
      </p:sp>
      <p:graphicFrame>
        <p:nvGraphicFramePr>
          <p:cNvPr id="9" name="Diagram 8">
            <a:extLst>
              <a:ext uri="{FF2B5EF4-FFF2-40B4-BE49-F238E27FC236}">
                <a16:creationId xmlns:a16="http://schemas.microsoft.com/office/drawing/2014/main" id="{3685A6E2-2103-91EF-D704-D8CF8941C76E}"/>
              </a:ext>
            </a:extLst>
          </p:cNvPr>
          <p:cNvGraphicFramePr/>
          <p:nvPr>
            <p:extLst>
              <p:ext uri="{D42A27DB-BD31-4B8C-83A1-F6EECF244321}">
                <p14:modId xmlns:p14="http://schemas.microsoft.com/office/powerpoint/2010/main" val="57323468"/>
              </p:ext>
            </p:extLst>
          </p:nvPr>
        </p:nvGraphicFramePr>
        <p:xfrm>
          <a:off x="6424589" y="1045069"/>
          <a:ext cx="2471761" cy="1429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BA35C803-20F6-1A85-5D26-A16AE3693A7C}"/>
              </a:ext>
            </a:extLst>
          </p:cNvPr>
          <p:cNvSpPr txBox="1"/>
          <p:nvPr/>
        </p:nvSpPr>
        <p:spPr>
          <a:xfrm>
            <a:off x="9438178" y="1077287"/>
            <a:ext cx="2006221" cy="276999"/>
          </a:xfrm>
          <a:prstGeom prst="rect">
            <a:avLst/>
          </a:prstGeom>
          <a:noFill/>
        </p:spPr>
        <p:txBody>
          <a:bodyPr wrap="square" rtlCol="0">
            <a:spAutoFit/>
          </a:bodyPr>
          <a:lstStyle/>
          <a:p>
            <a:r>
              <a:rPr lang="en-GB" sz="1200"/>
              <a:t>Secondary </a:t>
            </a:r>
          </a:p>
        </p:txBody>
      </p:sp>
      <p:graphicFrame>
        <p:nvGraphicFramePr>
          <p:cNvPr id="11" name="Diagram 10">
            <a:extLst>
              <a:ext uri="{FF2B5EF4-FFF2-40B4-BE49-F238E27FC236}">
                <a16:creationId xmlns:a16="http://schemas.microsoft.com/office/drawing/2014/main" id="{4FB447A3-5FF5-A42A-D841-3537CFC7F752}"/>
              </a:ext>
            </a:extLst>
          </p:cNvPr>
          <p:cNvGraphicFramePr/>
          <p:nvPr>
            <p:extLst>
              <p:ext uri="{D42A27DB-BD31-4B8C-83A1-F6EECF244321}">
                <p14:modId xmlns:p14="http://schemas.microsoft.com/office/powerpoint/2010/main" val="3307785157"/>
              </p:ext>
            </p:extLst>
          </p:nvPr>
        </p:nvGraphicFramePr>
        <p:xfrm>
          <a:off x="9167789" y="1045068"/>
          <a:ext cx="2471761" cy="14298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 Placeholder 2">
            <a:extLst>
              <a:ext uri="{FF2B5EF4-FFF2-40B4-BE49-F238E27FC236}">
                <a16:creationId xmlns:a16="http://schemas.microsoft.com/office/drawing/2014/main" id="{474E5CE8-F33B-2657-1940-290B94021B2C}"/>
              </a:ext>
            </a:extLst>
          </p:cNvPr>
          <p:cNvSpPr>
            <a:spLocks noGrp="1"/>
          </p:cNvSpPr>
          <p:nvPr>
            <p:ph type="body" sz="quarter" idx="18"/>
          </p:nvPr>
        </p:nvSpPr>
        <p:spPr/>
        <p:txBody>
          <a:bodyPr/>
          <a:lstStyle/>
          <a:p>
            <a:r>
              <a:rPr lang="en-US" sz="2000"/>
              <a:t>Breakfast clubs</a:t>
            </a:r>
          </a:p>
        </p:txBody>
      </p:sp>
      <p:sp>
        <p:nvSpPr>
          <p:cNvPr id="7" name="Text Placeholder 6">
            <a:extLst>
              <a:ext uri="{FF2B5EF4-FFF2-40B4-BE49-F238E27FC236}">
                <a16:creationId xmlns:a16="http://schemas.microsoft.com/office/drawing/2014/main" id="{FC646501-6A7B-C3DF-AF25-5F0B6D20B733}"/>
              </a:ext>
            </a:extLst>
          </p:cNvPr>
          <p:cNvSpPr>
            <a:spLocks noGrp="1"/>
          </p:cNvSpPr>
          <p:nvPr>
            <p:ph type="body" sz="quarter" idx="30"/>
          </p:nvPr>
        </p:nvSpPr>
        <p:spPr>
          <a:xfrm>
            <a:off x="133607" y="3431838"/>
            <a:ext cx="5813315" cy="2541026"/>
          </a:xfrm>
        </p:spPr>
        <p:txBody>
          <a:bodyPr>
            <a:normAutofit lnSpcReduction="10000"/>
          </a:bodyPr>
          <a:lstStyle/>
          <a:p>
            <a:pPr marL="0" indent="0">
              <a:buNone/>
            </a:pPr>
            <a:r>
              <a:rPr lang="en-US" dirty="0"/>
              <a:t>9</a:t>
            </a:r>
            <a:r>
              <a:rPr lang="en-US" sz="1200" dirty="0"/>
              <a:t>% of primary and </a:t>
            </a:r>
            <a:r>
              <a:rPr lang="en-US" dirty="0"/>
              <a:t>34</a:t>
            </a:r>
            <a:r>
              <a:rPr lang="en-US" sz="1200" dirty="0"/>
              <a:t>% of secondary pupils said they had nothing to eat or drink before lessons on the day of the survey. This is a consistent and significant increase for secondary pupils since 2015 (16</a:t>
            </a:r>
            <a:r>
              <a:rPr lang="en-US" dirty="0"/>
              <a:t>%</a:t>
            </a:r>
            <a:r>
              <a:rPr lang="en-US" sz="1200" dirty="0"/>
              <a:t>). For primary this is a decrease from 2021 (12%) but remains above 2017 (8%) and 2015 (3%) levels.</a:t>
            </a:r>
          </a:p>
          <a:p>
            <a:pPr marL="0" indent="0">
              <a:buNone/>
            </a:pPr>
            <a:r>
              <a:rPr lang="en-GB" sz="1200" kern="100" dirty="0">
                <a:ea typeface="Arial" panose="020B0604020202020204" pitchFamily="34" charset="0"/>
                <a:cs typeface="Arial"/>
              </a:rPr>
              <a:t>A</a:t>
            </a:r>
            <a:r>
              <a:rPr lang="en-GB" sz="1200" kern="100" dirty="0">
                <a:effectLst/>
                <a:ea typeface="Arial" panose="020B0604020202020204" pitchFamily="34" charset="0"/>
                <a:cs typeface="Arial"/>
              </a:rPr>
              <a:t>ll </a:t>
            </a:r>
            <a:r>
              <a:rPr lang="en-GB" sz="1200" kern="100" dirty="0">
                <a:ea typeface="Arial" panose="020B0604020202020204" pitchFamily="34" charset="0"/>
                <a:cs typeface="Arial"/>
              </a:rPr>
              <a:t>secondary schools (except </a:t>
            </a:r>
            <a:r>
              <a:rPr lang="en-GB" sz="1200" dirty="0"/>
              <a:t>New River College, the Bridge and St. Mary Magdalene) have breakfast clubs in Islington. However, at least 46% of primary schools don’t have a breakfast club provision in Islington, (note this is based on 2022 data). </a:t>
            </a:r>
          </a:p>
          <a:p>
            <a:pPr marL="0" indent="0">
              <a:buNone/>
            </a:pPr>
            <a:r>
              <a:rPr lang="en-US" sz="1200" dirty="0"/>
              <a:t>Different schools work with different providers for breakfast clubs, as such menus and availability of healthy options vary across schools. For example, Magic Breakfast mainly provides bagels and cereal but are introducing milk and eggs in some schools across England. </a:t>
            </a:r>
            <a:endParaRPr lang="en-US" sz="1200" kern="100" dirty="0">
              <a:ea typeface="Arial" panose="020B0604020202020204" pitchFamily="34" charset="0"/>
              <a:cs typeface="Arial"/>
            </a:endParaRPr>
          </a:p>
          <a:p>
            <a:pPr marL="0" indent="0">
              <a:buNone/>
            </a:pPr>
            <a:r>
              <a:rPr lang="en-GB" sz="1200" kern="100" dirty="0">
                <a:ea typeface="Arial" panose="020B0604020202020204" pitchFamily="34" charset="0"/>
                <a:cs typeface="Arial"/>
              </a:rPr>
              <a:t>Schools access different funding sources for breakfast clubs and there is concern that additional funding to upscale their offer could create an unlevel playing field. </a:t>
            </a:r>
          </a:p>
          <a:p>
            <a:endParaRPr lang="en-GB" dirty="0"/>
          </a:p>
          <a:p>
            <a:endParaRPr lang="en-GB" dirty="0"/>
          </a:p>
        </p:txBody>
      </p:sp>
      <p:sp>
        <p:nvSpPr>
          <p:cNvPr id="4" name="Text Placeholder 3">
            <a:extLst>
              <a:ext uri="{FF2B5EF4-FFF2-40B4-BE49-F238E27FC236}">
                <a16:creationId xmlns:a16="http://schemas.microsoft.com/office/drawing/2014/main" id="{9D593099-D47D-5974-0A36-CE621BBDF943}"/>
              </a:ext>
            </a:extLst>
          </p:cNvPr>
          <p:cNvSpPr>
            <a:spLocks noGrp="1"/>
          </p:cNvSpPr>
          <p:nvPr>
            <p:ph type="body" sz="quarter" idx="19"/>
          </p:nvPr>
        </p:nvSpPr>
        <p:spPr/>
        <p:txBody>
          <a:bodyPr>
            <a:normAutofit/>
          </a:bodyPr>
          <a:lstStyle/>
          <a:p>
            <a:pPr marL="0" indent="0">
              <a:buNone/>
            </a:pPr>
            <a:r>
              <a:rPr lang="en-GB" sz="2400" err="1"/>
              <a:t>TastEd</a:t>
            </a:r>
            <a:endParaRPr lang="en-GB" sz="4000"/>
          </a:p>
        </p:txBody>
      </p:sp>
      <p:sp>
        <p:nvSpPr>
          <p:cNvPr id="15" name="Text Placeholder 14">
            <a:extLst>
              <a:ext uri="{FF2B5EF4-FFF2-40B4-BE49-F238E27FC236}">
                <a16:creationId xmlns:a16="http://schemas.microsoft.com/office/drawing/2014/main" id="{FBA7DE5C-921B-098B-839B-E8EB02DB7587}"/>
              </a:ext>
            </a:extLst>
          </p:cNvPr>
          <p:cNvSpPr>
            <a:spLocks noGrp="1"/>
          </p:cNvSpPr>
          <p:nvPr>
            <p:ph type="body" sz="quarter" idx="32"/>
          </p:nvPr>
        </p:nvSpPr>
        <p:spPr>
          <a:xfrm>
            <a:off x="6156730" y="3430494"/>
            <a:ext cx="5901663" cy="2455596"/>
          </a:xfrm>
        </p:spPr>
        <p:txBody>
          <a:bodyPr>
            <a:normAutofit/>
          </a:bodyPr>
          <a:lstStyle/>
          <a:p>
            <a:pPr marL="0" indent="0">
              <a:buNone/>
            </a:pPr>
            <a:r>
              <a:rPr lang="en-US" sz="1200">
                <a:effectLst/>
                <a:ea typeface="Aptos" panose="020B0004020202020204" pitchFamily="34" charset="0"/>
                <a:cs typeface="Arial"/>
              </a:rPr>
              <a:t>Islington has recently rolled out a </a:t>
            </a:r>
            <a:r>
              <a:rPr lang="en-GB" sz="1200" u="sng" kern="0">
                <a:solidFill>
                  <a:srgbClr val="0563C1"/>
                </a:solidFill>
                <a:effectLst/>
                <a:ea typeface="Times New Roman" panose="02020603050405020304" pitchFamily="18" charset="0"/>
                <a:cs typeface="Arial"/>
                <a:hlinkClick r:id="rId13"/>
              </a:rPr>
              <a:t>TASTE education</a:t>
            </a:r>
            <a:r>
              <a:rPr lang="en-GB" sz="1200" kern="0">
                <a:effectLst/>
                <a:ea typeface="Times New Roman" panose="02020603050405020304" pitchFamily="18" charset="0"/>
                <a:cs typeface="Arial"/>
              </a:rPr>
              <a:t> programme with schools, which uses sensory food education to help increase children’s receptiveness to new food, especially fruit and vegetables. </a:t>
            </a:r>
            <a:endParaRPr lang="en-GB">
              <a:cs typeface="Arial"/>
            </a:endParaRPr>
          </a:p>
          <a:p>
            <a:pPr marL="0" indent="0">
              <a:buNone/>
            </a:pPr>
            <a:r>
              <a:rPr lang="en-US" sz="1200">
                <a:solidFill>
                  <a:srgbClr val="000000"/>
                </a:solidFill>
              </a:rPr>
              <a:t>M</a:t>
            </a:r>
            <a:r>
              <a:rPr lang="en-US" sz="1200" b="0" i="0">
                <a:solidFill>
                  <a:srgbClr val="000000"/>
                </a:solidFill>
                <a:effectLst/>
              </a:rPr>
              <a:t>ore than 40 teachers and early years professionals have been trained by the </a:t>
            </a:r>
            <a:r>
              <a:rPr lang="en-US" sz="1200" b="0" i="0" u="sng" strike="noStrike">
                <a:solidFill>
                  <a:srgbClr val="0563C1"/>
                </a:solidFill>
                <a:effectLst/>
                <a:hlinkClick r:id="rId14"/>
              </a:rPr>
              <a:t>‘</a:t>
            </a:r>
            <a:r>
              <a:rPr lang="en-US" sz="1200" b="0" i="0" u="sng" strike="noStrike" err="1">
                <a:solidFill>
                  <a:srgbClr val="0563C1"/>
                </a:solidFill>
                <a:effectLst/>
                <a:hlinkClick r:id="rId14"/>
              </a:rPr>
              <a:t>TastEd</a:t>
            </a:r>
            <a:r>
              <a:rPr lang="en-US" sz="1200" b="0" i="0" u="sng" strike="noStrike">
                <a:solidFill>
                  <a:srgbClr val="0563C1"/>
                </a:solidFill>
                <a:effectLst/>
                <a:hlinkClick r:id="rId14"/>
              </a:rPr>
              <a:t>’</a:t>
            </a:r>
            <a:r>
              <a:rPr lang="en-US" sz="1200" b="0" i="0">
                <a:solidFill>
                  <a:srgbClr val="000000"/>
                </a:solidFill>
                <a:effectLst/>
              </a:rPr>
              <a:t> team in Islington</a:t>
            </a:r>
          </a:p>
          <a:p>
            <a:pPr marL="0" indent="0">
              <a:buNone/>
            </a:pPr>
            <a:r>
              <a:rPr lang="en-US" sz="1200" b="1">
                <a:solidFill>
                  <a:schemeClr val="accent1"/>
                </a:solidFill>
              </a:rPr>
              <a:t>How is </a:t>
            </a:r>
            <a:r>
              <a:rPr lang="en-US" sz="1200" b="1" err="1">
                <a:solidFill>
                  <a:schemeClr val="accent1"/>
                </a:solidFill>
              </a:rPr>
              <a:t>TastEd</a:t>
            </a:r>
            <a:r>
              <a:rPr lang="en-US" sz="1200" b="1">
                <a:solidFill>
                  <a:schemeClr val="accent1"/>
                </a:solidFill>
              </a:rPr>
              <a:t> linked to Obesity?</a:t>
            </a:r>
          </a:p>
          <a:p>
            <a:r>
              <a:rPr lang="en-US" sz="1200"/>
              <a:t>An </a:t>
            </a:r>
            <a:r>
              <a:rPr lang="en-US" sz="1200" err="1"/>
              <a:t>Randomised</a:t>
            </a:r>
            <a:r>
              <a:rPr lang="en-US" sz="1200"/>
              <a:t> Control Trial from 2021 showed that </a:t>
            </a:r>
            <a:r>
              <a:rPr lang="en-US" sz="1200" err="1"/>
              <a:t>TasteEd</a:t>
            </a:r>
            <a:r>
              <a:rPr lang="en-US" sz="1200"/>
              <a:t> intervention has significant impact on food fussiness compared to waitlist controls (Thorsteinsdottir et al 2021)</a:t>
            </a:r>
          </a:p>
          <a:p>
            <a:r>
              <a:rPr lang="en-US" sz="1200"/>
              <a:t>Evidence from Finland suggests that children who have received taste education are more likely to taste and enjoy new vegetables, fruits and berries </a:t>
            </a:r>
            <a:r>
              <a:rPr lang="en-US" sz="1200">
                <a:hlinkClick r:id="rId15"/>
              </a:rPr>
              <a:t>(</a:t>
            </a:r>
            <a:r>
              <a:rPr lang="en-US" sz="1200" err="1">
                <a:hlinkClick r:id="rId15"/>
              </a:rPr>
              <a:t>TastEd</a:t>
            </a:r>
            <a:r>
              <a:rPr lang="en-US" sz="1200">
                <a:hlinkClick r:id="rId15"/>
              </a:rPr>
              <a:t>)</a:t>
            </a:r>
            <a:endParaRPr lang="en-GB"/>
          </a:p>
        </p:txBody>
      </p:sp>
      <p:sp>
        <p:nvSpPr>
          <p:cNvPr id="13" name="TextBox 12">
            <a:extLst>
              <a:ext uri="{FF2B5EF4-FFF2-40B4-BE49-F238E27FC236}">
                <a16:creationId xmlns:a16="http://schemas.microsoft.com/office/drawing/2014/main" id="{2577037E-EACB-B72B-4B50-A9ECF9AC2619}"/>
              </a:ext>
            </a:extLst>
          </p:cNvPr>
          <p:cNvSpPr txBox="1"/>
          <p:nvPr/>
        </p:nvSpPr>
        <p:spPr>
          <a:xfrm>
            <a:off x="-82944" y="5918136"/>
            <a:ext cx="9996948" cy="1317733"/>
          </a:xfrm>
          <a:prstGeom prst="rect">
            <a:avLst/>
          </a:prstGeom>
          <a:noFill/>
        </p:spPr>
        <p:txBody>
          <a:bodyPr wrap="square" lIns="91440" tIns="45720" rIns="91440" bIns="45720" anchor="t">
            <a:spAutoFit/>
          </a:bodyPr>
          <a:lstStyle/>
          <a:p>
            <a:pPr marL="0" indent="0">
              <a:buNone/>
            </a:pPr>
            <a:r>
              <a:rPr lang="en-GB" sz="700" b="1">
                <a:solidFill>
                  <a:schemeClr val="bg1"/>
                </a:solidFill>
              </a:rPr>
              <a:t>Source</a:t>
            </a:r>
            <a:r>
              <a:rPr lang="en-GB" sz="700">
                <a:solidFill>
                  <a:schemeClr val="bg1"/>
                </a:solidFill>
              </a:rPr>
              <a:t>: </a:t>
            </a:r>
            <a:r>
              <a:rPr lang="en-US" sz="700">
                <a:solidFill>
                  <a:schemeClr val="bg1"/>
                </a:solidFill>
                <a:hlinkClick r:id="rId2">
                  <a:extLst>
                    <a:ext uri="{A12FA001-AC4F-418D-AE19-62706E023703}">
                      <ahyp:hlinkClr xmlns:ahyp="http://schemas.microsoft.com/office/drawing/2018/hyperlinkcolor" val="tx"/>
                    </a:ext>
                  </a:extLst>
                </a:hlinkClick>
              </a:rPr>
              <a:t>The effectiveness of Islington’s Free School Meals policy</a:t>
            </a:r>
            <a:endParaRPr lang="en-US" sz="700">
              <a:solidFill>
                <a:schemeClr val="bg1"/>
              </a:solidFill>
              <a:cs typeface="Arial"/>
            </a:endParaRPr>
          </a:p>
          <a:p>
            <a:r>
              <a:rPr lang="en-US" sz="700">
                <a:solidFill>
                  <a:schemeClr val="bg1"/>
                </a:solidFill>
                <a:cs typeface="Arial"/>
              </a:rPr>
              <a:t>Petersen, J., Bryant, M., Concha, N., </a:t>
            </a:r>
            <a:r>
              <a:rPr lang="en-US" sz="700" err="1">
                <a:solidFill>
                  <a:schemeClr val="bg1"/>
                </a:solidFill>
                <a:cs typeface="Arial"/>
              </a:rPr>
              <a:t>Firman</a:t>
            </a:r>
            <a:r>
              <a:rPr lang="en-US" sz="700">
                <a:solidFill>
                  <a:schemeClr val="bg1"/>
                </a:solidFill>
                <a:cs typeface="Arial"/>
              </a:rPr>
              <a:t>, N., Hawking, M. K., Jama, S., ... &amp; </a:t>
            </a:r>
            <a:r>
              <a:rPr lang="en-US" sz="700" err="1">
                <a:solidFill>
                  <a:schemeClr val="bg1"/>
                </a:solidFill>
                <a:cs typeface="Arial"/>
              </a:rPr>
              <a:t>Dezateux</a:t>
            </a:r>
            <a:r>
              <a:rPr lang="en-US" sz="700">
                <a:solidFill>
                  <a:schemeClr val="bg1"/>
                </a:solidFill>
                <a:cs typeface="Arial"/>
              </a:rPr>
              <a:t>, C. (2025). </a:t>
            </a:r>
            <a:r>
              <a:rPr lang="en-US" sz="700">
                <a:solidFill>
                  <a:schemeClr val="bg1"/>
                </a:solidFill>
                <a:cs typeface="Arial"/>
                <a:hlinkClick r:id="rId16">
                  <a:extLst>
                    <a:ext uri="{A12FA001-AC4F-418D-AE19-62706E023703}">
                      <ahyp:hlinkClr xmlns:ahyp="http://schemas.microsoft.com/office/drawing/2018/hyperlinkcolor" val="tx"/>
                    </a:ext>
                  </a:extLst>
                </a:hlinkClick>
              </a:rPr>
              <a:t>Impacts of discretionary universal free school meal schemes on primary school children’s education attainment and school absence: A natural experiment study in England</a:t>
            </a:r>
            <a:r>
              <a:rPr lang="en-US" sz="700">
                <a:solidFill>
                  <a:schemeClr val="bg1"/>
                </a:solidFill>
                <a:cs typeface="Arial"/>
              </a:rPr>
              <a:t>. </a:t>
            </a:r>
            <a:r>
              <a:rPr lang="en-US" sz="700" i="1">
                <a:solidFill>
                  <a:schemeClr val="bg1"/>
                </a:solidFill>
                <a:cs typeface="Arial"/>
              </a:rPr>
              <a:t>International Journal of Educational Research</a:t>
            </a:r>
            <a:r>
              <a:rPr lang="en-US" sz="700">
                <a:solidFill>
                  <a:schemeClr val="bg1"/>
                </a:solidFill>
                <a:cs typeface="Arial"/>
              </a:rPr>
              <a:t>, 102713.</a:t>
            </a:r>
          </a:p>
          <a:p>
            <a:pPr marL="0" indent="0">
              <a:buNone/>
            </a:pPr>
            <a:r>
              <a:rPr lang="en-GB" sz="700">
                <a:solidFill>
                  <a:schemeClr val="bg1"/>
                </a:solidFill>
                <a:hlinkClick r:id="rId17">
                  <a:extLst>
                    <a:ext uri="{A12FA001-AC4F-418D-AE19-62706E023703}">
                      <ahyp:hlinkClr xmlns:ahyp="http://schemas.microsoft.com/office/drawing/2018/hyperlinkcolor" val="tx"/>
                    </a:ext>
                  </a:extLst>
                </a:hlinkClick>
              </a:rPr>
              <a:t>Islington Local Plan </a:t>
            </a:r>
            <a:endParaRPr lang="en-GB" sz="700">
              <a:solidFill>
                <a:schemeClr val="bg1"/>
              </a:solidFill>
              <a:cs typeface="Arial"/>
            </a:endParaRPr>
          </a:p>
          <a:p>
            <a:pPr marL="0" indent="0">
              <a:buNone/>
            </a:pPr>
            <a:r>
              <a:rPr lang="en-GB" sz="700" b="0" i="0">
                <a:solidFill>
                  <a:schemeClr val="bg1"/>
                </a:solidFill>
                <a:effectLst/>
                <a:hlinkClick r:id="rId14">
                  <a:extLst>
                    <a:ext uri="{A12FA001-AC4F-418D-AE19-62706E023703}">
                      <ahyp:hlinkClr xmlns:ahyp="http://schemas.microsoft.com/office/drawing/2018/hyperlinkcolor" val="tx"/>
                    </a:ext>
                  </a:extLst>
                </a:hlinkClick>
              </a:rPr>
              <a:t>https://www.tasteeducation.com/tasted-comes-to-islington/</a:t>
            </a:r>
            <a:endParaRPr lang="en-GB" sz="700" b="0" i="0">
              <a:solidFill>
                <a:schemeClr val="bg1"/>
              </a:solidFill>
              <a:effectLst/>
              <a:cs typeface="Arial"/>
            </a:endParaRPr>
          </a:p>
          <a:p>
            <a:r>
              <a:rPr lang="en-US" sz="700">
                <a:solidFill>
                  <a:schemeClr val="bg1"/>
                </a:solidFill>
              </a:rPr>
              <a:t>Health Related </a:t>
            </a:r>
            <a:r>
              <a:rPr lang="en-US" sz="700" err="1">
                <a:solidFill>
                  <a:schemeClr val="bg1"/>
                </a:solidFill>
              </a:rPr>
              <a:t>Behaviour</a:t>
            </a:r>
            <a:r>
              <a:rPr lang="en-US" sz="700">
                <a:solidFill>
                  <a:schemeClr val="bg1"/>
                </a:solidFill>
              </a:rPr>
              <a:t> Questionnaire 2021</a:t>
            </a:r>
            <a:endParaRPr lang="en-US" sz="700">
              <a:solidFill>
                <a:schemeClr val="bg1"/>
              </a:solidFill>
              <a:cs typeface="Arial"/>
            </a:endParaRPr>
          </a:p>
          <a:p>
            <a:r>
              <a:rPr lang="en-US" sz="700">
                <a:solidFill>
                  <a:schemeClr val="bg1"/>
                </a:solidFill>
                <a:hlinkClick r:id="rId18">
                  <a:extLst>
                    <a:ext uri="{A12FA001-AC4F-418D-AE19-62706E023703}">
                      <ahyp:hlinkClr xmlns:ahyp="http://schemas.microsoft.com/office/drawing/2018/hyperlinkcolor" val="tx"/>
                    </a:ext>
                  </a:extLst>
                </a:hlinkClick>
              </a:rPr>
              <a:t>Wilson (2024) SUPPLEMENTARY EVIDENCE FROM TASTED: GENERATING A PREFERENCE FOR VEGETABLES AND FRUITS IN CHILDREN</a:t>
            </a:r>
            <a:endParaRPr lang="en-US" sz="700">
              <a:solidFill>
                <a:schemeClr val="bg1"/>
              </a:solidFill>
              <a:cs typeface="Arial"/>
            </a:endParaRPr>
          </a:p>
          <a:p>
            <a:r>
              <a:rPr lang="en-GB" sz="700">
                <a:solidFill>
                  <a:schemeClr val="bg1"/>
                </a:solidFill>
              </a:rPr>
              <a:t>Thorsteinsdottir, S., et al. (2021). Taste education–a food-based intervention in a school setting, focusing on children with and without neurodevelopmental disorders and their families. A randomized controlled trial. Appetite, 167, 105623.</a:t>
            </a:r>
            <a:endParaRPr lang="en-GB" sz="700">
              <a:solidFill>
                <a:schemeClr val="bg1"/>
              </a:solidFill>
              <a:cs typeface="Arial"/>
            </a:endParaRPr>
          </a:p>
          <a:p>
            <a:endParaRPr lang="en-GB" sz="700">
              <a:solidFill>
                <a:schemeClr val="bg1"/>
              </a:solidFill>
              <a:cs typeface="Arial"/>
            </a:endParaRPr>
          </a:p>
          <a:p>
            <a:endParaRPr lang="en-US" sz="700">
              <a:solidFill>
                <a:schemeClr val="bg1"/>
              </a:solidFill>
              <a:cs typeface="Arial"/>
            </a:endParaRPr>
          </a:p>
          <a:p>
            <a:endParaRPr lang="en-GB" sz="700" kern="100">
              <a:solidFill>
                <a:schemeClr val="bg1"/>
              </a:solidFill>
              <a:effectLst/>
              <a:latin typeface="Arial"/>
              <a:ea typeface="Arial" panose="020B0604020202020204" pitchFamily="34" charset="0"/>
              <a:cs typeface="Arial"/>
            </a:endParaRPr>
          </a:p>
        </p:txBody>
      </p:sp>
    </p:spTree>
    <p:extLst>
      <p:ext uri="{BB962C8B-B14F-4D97-AF65-F5344CB8AC3E}">
        <p14:creationId xmlns:p14="http://schemas.microsoft.com/office/powerpoint/2010/main" val="3011733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49515-BE07-3BD7-4794-7D0FE72C7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4EE08-21C9-AA72-28D0-7D3362F44844}"/>
              </a:ext>
            </a:extLst>
          </p:cNvPr>
          <p:cNvSpPr>
            <a:spLocks noGrp="1"/>
          </p:cNvSpPr>
          <p:nvPr>
            <p:ph type="title"/>
          </p:nvPr>
        </p:nvSpPr>
        <p:spPr>
          <a:xfrm>
            <a:off x="719667" y="2831404"/>
            <a:ext cx="10755157" cy="1719261"/>
          </a:xfrm>
        </p:spPr>
        <p:txBody>
          <a:bodyPr>
            <a:normAutofit/>
          </a:bodyPr>
          <a:lstStyle/>
          <a:p>
            <a:r>
              <a:rPr lang="en-GB"/>
              <a:t>Islington Food Environment: Access to and Promotion of Unhealthy Foods</a:t>
            </a:r>
          </a:p>
        </p:txBody>
      </p:sp>
    </p:spTree>
    <p:extLst>
      <p:ext uri="{BB962C8B-B14F-4D97-AF65-F5344CB8AC3E}">
        <p14:creationId xmlns:p14="http://schemas.microsoft.com/office/powerpoint/2010/main" val="3062497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1EF3D1-A526-852C-DDFD-CBF0C607B106}"/>
              </a:ext>
            </a:extLst>
          </p:cNvPr>
          <p:cNvSpPr>
            <a:spLocks noGrp="1"/>
          </p:cNvSpPr>
          <p:nvPr>
            <p:ph type="title" idx="4294967295"/>
          </p:nvPr>
        </p:nvSpPr>
        <p:spPr>
          <a:xfrm>
            <a:off x="0" y="6350"/>
            <a:ext cx="8142288"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Advertising of food high in fat, sugar or salt (HFSS)</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9" name="Text Placeholder 8">
            <a:extLst>
              <a:ext uri="{FF2B5EF4-FFF2-40B4-BE49-F238E27FC236}">
                <a16:creationId xmlns:a16="http://schemas.microsoft.com/office/drawing/2014/main" id="{03B1A97D-FF0F-45E4-14B0-FEB7F49D0D6D}"/>
              </a:ext>
            </a:extLst>
          </p:cNvPr>
          <p:cNvSpPr>
            <a:spLocks noGrp="1"/>
          </p:cNvSpPr>
          <p:nvPr>
            <p:ph type="body" sz="quarter" idx="30"/>
          </p:nvPr>
        </p:nvSpPr>
        <p:spPr>
          <a:xfrm>
            <a:off x="141343" y="480065"/>
            <a:ext cx="7883496" cy="5301610"/>
          </a:xfrm>
        </p:spPr>
        <p:txBody>
          <a:bodyPr>
            <a:normAutofit/>
          </a:bodyPr>
          <a:lstStyle/>
          <a:p>
            <a:pPr marL="0" indent="0">
              <a:buNone/>
            </a:pPr>
            <a:r>
              <a:rPr lang="en-GB" sz="1400" b="1" dirty="0">
                <a:solidFill>
                  <a:schemeClr val="accent1"/>
                </a:solidFill>
              </a:rPr>
              <a:t>How is HFSS advertising linked to obesity? </a:t>
            </a:r>
          </a:p>
          <a:p>
            <a:r>
              <a:rPr lang="en-GB" sz="1400" dirty="0">
                <a:effectLst/>
              </a:rPr>
              <a:t>Evidence suggests that exposure to HFSS advertising can influence food behaviours (Yau, 2022).</a:t>
            </a:r>
          </a:p>
          <a:p>
            <a:r>
              <a:rPr lang="en-GB" sz="1400" dirty="0">
                <a:effectLst/>
              </a:rPr>
              <a:t>People in areas of greater deprivation are exposed to more HFSS advertising  (Yau, 2022).</a:t>
            </a:r>
          </a:p>
          <a:p>
            <a:pPr marL="0" indent="0">
              <a:buNone/>
            </a:pPr>
            <a:r>
              <a:rPr lang="en-GB" sz="1400" b="1" dirty="0">
                <a:solidFill>
                  <a:schemeClr val="accent1"/>
                </a:solidFill>
              </a:rPr>
              <a:t>What restrictions are in place on HFSS advertising in Islington?</a:t>
            </a:r>
          </a:p>
          <a:p>
            <a:r>
              <a:rPr lang="en-GB" sz="1400" dirty="0"/>
              <a:t>In 2019 Transport for London (TfL) introduced restrictions on HFSS advertising on London transportation. A 2022 study indicated that this resulted in a </a:t>
            </a:r>
            <a:r>
              <a:rPr lang="en-US" sz="1400" dirty="0">
                <a:effectLst/>
              </a:rPr>
              <a:t>20% decrease in sugary purchases, with no loss of advertising revenue. Researchers m</a:t>
            </a:r>
            <a:r>
              <a:rPr lang="en-US" sz="1400" dirty="0"/>
              <a:t>odelled the health impacts and predicted that these restrictions would lead to a 5% reduction in the number of people living with obesity in Greater London and would save £218 million for the NHS and social services. </a:t>
            </a:r>
          </a:p>
          <a:p>
            <a:r>
              <a:rPr lang="en-US" sz="1400" dirty="0">
                <a:effectLst/>
              </a:rPr>
              <a:t>In addition to public transport restrictions, Islington council similarly restricts HFSS advertising</a:t>
            </a:r>
            <a:r>
              <a:rPr lang="en-US" sz="1400" dirty="0"/>
              <a:t> on council owned advertising real estate. However, council-owned advertising real estate is limited.</a:t>
            </a:r>
          </a:p>
          <a:p>
            <a:r>
              <a:rPr lang="en-US" sz="1400" dirty="0">
                <a:solidFill>
                  <a:schemeClr val="tx1"/>
                </a:solidFill>
              </a:rPr>
              <a:t>The local plan includes provisions to revoke planning permission for phone boxes being used for  advertising purposes. This is one mechanism through which the council can restrict th</a:t>
            </a:r>
            <a:r>
              <a:rPr lang="en-US" sz="1400" dirty="0"/>
              <a:t>e advertisement of HFSS products</a:t>
            </a:r>
            <a:r>
              <a:rPr lang="en-US" sz="1400" dirty="0">
                <a:solidFill>
                  <a:schemeClr val="tx1"/>
                </a:solidFill>
              </a:rPr>
              <a:t>. </a:t>
            </a:r>
          </a:p>
          <a:p>
            <a:r>
              <a:rPr lang="en-US" sz="1400" dirty="0"/>
              <a:t>A new national law was passed to restrict paid digital advertising of HFSS products and introduce a 9pm watershed on TV advertising (banning adverts from 5.30am -9pm). This legislation is set to take effect in October 2025.</a:t>
            </a:r>
          </a:p>
          <a:p>
            <a:endParaRPr lang="en-GB" dirty="0"/>
          </a:p>
        </p:txBody>
      </p:sp>
      <p:sp>
        <p:nvSpPr>
          <p:cNvPr id="7" name="Text Placeholder 6">
            <a:extLst>
              <a:ext uri="{FF2B5EF4-FFF2-40B4-BE49-F238E27FC236}">
                <a16:creationId xmlns:a16="http://schemas.microsoft.com/office/drawing/2014/main" id="{7F8663FD-2C35-5284-1CEC-27E5D77A0BE6}"/>
              </a:ext>
            </a:extLst>
          </p:cNvPr>
          <p:cNvSpPr>
            <a:spLocks noGrp="1"/>
          </p:cNvSpPr>
          <p:nvPr>
            <p:ph type="body" sz="quarter" idx="19"/>
          </p:nvPr>
        </p:nvSpPr>
        <p:spPr/>
        <p:txBody>
          <a:bodyPr/>
          <a:lstStyle/>
          <a:p>
            <a:r>
              <a:rPr lang="en-GB"/>
              <a:t>Opportunities</a:t>
            </a:r>
          </a:p>
        </p:txBody>
      </p:sp>
      <p:sp>
        <p:nvSpPr>
          <p:cNvPr id="8" name="Text Placeholder 7">
            <a:extLst>
              <a:ext uri="{FF2B5EF4-FFF2-40B4-BE49-F238E27FC236}">
                <a16:creationId xmlns:a16="http://schemas.microsoft.com/office/drawing/2014/main" id="{047313D2-9C03-31C2-BFEB-A21C34783435}"/>
              </a:ext>
            </a:extLst>
          </p:cNvPr>
          <p:cNvSpPr>
            <a:spLocks noGrp="1"/>
          </p:cNvSpPr>
          <p:nvPr>
            <p:ph type="body" sz="quarter" idx="27"/>
          </p:nvPr>
        </p:nvSpPr>
        <p:spPr/>
        <p:txBody>
          <a:bodyPr/>
          <a:lstStyle/>
          <a:p>
            <a:pPr marL="285750" indent="-285750">
              <a:buFont typeface="Arial" panose="020B0604020202020204" pitchFamily="34" charset="0"/>
              <a:buChar char="•"/>
            </a:pPr>
            <a:r>
              <a:rPr lang="en-US" sz="1400">
                <a:solidFill>
                  <a:schemeClr val="tx1"/>
                </a:solidFill>
              </a:rPr>
              <a:t>Greater monitoring of how advertising real estate in Islington is being used to promote HFSS products, including privately owned billboards. </a:t>
            </a:r>
          </a:p>
          <a:p>
            <a:pPr marL="285750" indent="-285750" rtl="0" fontAlgn="ctr">
              <a:spcBef>
                <a:spcPts val="0"/>
              </a:spcBef>
              <a:spcAft>
                <a:spcPts val="0"/>
              </a:spcAft>
              <a:buFont typeface="Arial" panose="020B0604020202020204" pitchFamily="34" charset="0"/>
              <a:buChar char="•"/>
            </a:pPr>
            <a:endParaRPr lang="en-US" sz="1400">
              <a:solidFill>
                <a:schemeClr val="tx1"/>
              </a:solidFill>
            </a:endParaRPr>
          </a:p>
          <a:p>
            <a:pPr marL="285750" indent="-285750" rtl="0" fontAlgn="ctr">
              <a:spcBef>
                <a:spcPts val="0"/>
              </a:spcBef>
              <a:spcAft>
                <a:spcPts val="0"/>
              </a:spcAft>
              <a:buFont typeface="Arial" panose="020B0604020202020204" pitchFamily="34" charset="0"/>
              <a:buChar char="•"/>
            </a:pPr>
            <a:r>
              <a:rPr lang="en-US" sz="1400">
                <a:solidFill>
                  <a:schemeClr val="tx1"/>
                </a:solidFill>
              </a:rPr>
              <a:t>Expand HFSS advertising prohibition zones around schools to 400 meters or apply HFSS advertising restrictions to areas with higher levels of childhood obesity.</a:t>
            </a:r>
          </a:p>
          <a:p>
            <a:endParaRPr lang="en-GB"/>
          </a:p>
        </p:txBody>
      </p:sp>
      <p:sp>
        <p:nvSpPr>
          <p:cNvPr id="4" name="TextBox 3">
            <a:extLst>
              <a:ext uri="{FF2B5EF4-FFF2-40B4-BE49-F238E27FC236}">
                <a16:creationId xmlns:a16="http://schemas.microsoft.com/office/drawing/2014/main" id="{D973F22A-04E2-E9D8-271D-C2AD94C3440A}"/>
              </a:ext>
            </a:extLst>
          </p:cNvPr>
          <p:cNvSpPr txBox="1"/>
          <p:nvPr/>
        </p:nvSpPr>
        <p:spPr>
          <a:xfrm>
            <a:off x="69911" y="5982665"/>
            <a:ext cx="10064689" cy="1392272"/>
          </a:xfrm>
          <a:prstGeom prst="rect">
            <a:avLst/>
          </a:prstGeom>
          <a:noFill/>
        </p:spPr>
        <p:txBody>
          <a:bodyPr wrap="none" lIns="0" tIns="0" rIns="0" bIns="0" rtlCol="0">
            <a:noAutofit/>
          </a:bodyPr>
          <a:lstStyle/>
          <a:p>
            <a:pPr algn="l"/>
            <a:r>
              <a:rPr lang="en-GB" sz="1100" b="1">
                <a:solidFill>
                  <a:schemeClr val="bg1"/>
                </a:solidFill>
              </a:rPr>
              <a:t>Sources: </a:t>
            </a:r>
            <a:r>
              <a:rPr lang="en-GB" sz="1100">
                <a:solidFill>
                  <a:schemeClr val="bg1"/>
                </a:solidFill>
              </a:rPr>
              <a:t>Nesta (2024) Blueprint for halving obesity </a:t>
            </a:r>
          </a:p>
          <a:p>
            <a:pPr algn="l"/>
            <a:r>
              <a:rPr lang="en-US" sz="1100" b="0" i="0">
                <a:solidFill>
                  <a:schemeClr val="bg1"/>
                </a:solidFill>
                <a:effectLst/>
              </a:rPr>
              <a:t>Yau, A., et al. (2022). Changes in household food and drink purchases following restrictions on the advertisement of high fat, salt, and sugar products </a:t>
            </a:r>
          </a:p>
          <a:p>
            <a:pPr algn="l"/>
            <a:r>
              <a:rPr lang="en-US" sz="1100" b="0" i="0">
                <a:solidFill>
                  <a:schemeClr val="bg1"/>
                </a:solidFill>
                <a:effectLst/>
              </a:rPr>
              <a:t>across the Transport for London network: A controlled interrupted time series analysis. </a:t>
            </a:r>
            <a:r>
              <a:rPr lang="en-US" sz="1100" b="0" i="1">
                <a:solidFill>
                  <a:schemeClr val="bg1"/>
                </a:solidFill>
                <a:effectLst/>
              </a:rPr>
              <a:t>PLoS medicine</a:t>
            </a:r>
            <a:r>
              <a:rPr lang="en-US" sz="1100" b="0" i="0">
                <a:solidFill>
                  <a:schemeClr val="bg1"/>
                </a:solidFill>
                <a:effectLst/>
              </a:rPr>
              <a:t>, </a:t>
            </a:r>
            <a:r>
              <a:rPr lang="en-US" sz="1100" b="0" i="1">
                <a:solidFill>
                  <a:schemeClr val="bg1"/>
                </a:solidFill>
                <a:effectLst/>
              </a:rPr>
              <a:t>19</a:t>
            </a:r>
            <a:r>
              <a:rPr lang="en-US" sz="1100" b="0" i="0">
                <a:solidFill>
                  <a:schemeClr val="bg1"/>
                </a:solidFill>
                <a:effectLst/>
              </a:rPr>
              <a:t>(2), e1003915.</a:t>
            </a:r>
          </a:p>
          <a:p>
            <a:pPr algn="l"/>
            <a:r>
              <a:rPr lang="en-US" sz="1100" b="0" i="0">
                <a:solidFill>
                  <a:schemeClr val="bg1"/>
                </a:solidFill>
                <a:effectLst/>
              </a:rPr>
              <a:t>Thomas, C. </a:t>
            </a:r>
            <a:r>
              <a:rPr lang="en-US" sz="1100" b="0" i="1">
                <a:solidFill>
                  <a:schemeClr val="bg1"/>
                </a:solidFill>
                <a:effectLst/>
              </a:rPr>
              <a:t>et al. (2022)</a:t>
            </a:r>
            <a:r>
              <a:rPr lang="en-US" sz="1100" b="0" i="0">
                <a:solidFill>
                  <a:schemeClr val="bg1"/>
                </a:solidFill>
                <a:effectLst/>
              </a:rPr>
              <a:t> The health, cost and equity impacts of restrictions on the advertisement of high fat, salt and sugar products across</a:t>
            </a:r>
            <a:br>
              <a:rPr lang="en-US" sz="1100" b="0" i="0">
                <a:solidFill>
                  <a:schemeClr val="bg1"/>
                </a:solidFill>
                <a:effectLst/>
              </a:rPr>
            </a:br>
            <a:r>
              <a:rPr lang="en-US" sz="1100" b="0" i="0">
                <a:solidFill>
                  <a:schemeClr val="bg1"/>
                </a:solidFill>
                <a:effectLst/>
              </a:rPr>
              <a:t> the transport for London network: a health economic modelling study. </a:t>
            </a:r>
            <a:r>
              <a:rPr lang="en-US" sz="1100" b="0" i="1">
                <a:solidFill>
                  <a:schemeClr val="bg1"/>
                </a:solidFill>
                <a:effectLst/>
              </a:rPr>
              <a:t>Int J </a:t>
            </a:r>
            <a:r>
              <a:rPr lang="en-US" sz="1100" b="0" i="1" err="1">
                <a:solidFill>
                  <a:schemeClr val="bg1"/>
                </a:solidFill>
                <a:effectLst/>
              </a:rPr>
              <a:t>Behav</a:t>
            </a:r>
            <a:r>
              <a:rPr lang="en-US" sz="1100" b="0" i="1">
                <a:solidFill>
                  <a:schemeClr val="bg1"/>
                </a:solidFill>
                <a:effectLst/>
              </a:rPr>
              <a:t> </a:t>
            </a:r>
            <a:r>
              <a:rPr lang="en-US" sz="1100" b="0" i="1" err="1">
                <a:solidFill>
                  <a:schemeClr val="bg1"/>
                </a:solidFill>
                <a:effectLst/>
              </a:rPr>
              <a:t>Nutr</a:t>
            </a:r>
            <a:r>
              <a:rPr lang="en-US" sz="1100" b="0" i="1">
                <a:solidFill>
                  <a:schemeClr val="bg1"/>
                </a:solidFill>
                <a:effectLst/>
              </a:rPr>
              <a:t> Phys Act</a:t>
            </a:r>
            <a:r>
              <a:rPr lang="en-US" sz="1100" b="0" i="0">
                <a:solidFill>
                  <a:schemeClr val="bg1"/>
                </a:solidFill>
                <a:effectLst/>
              </a:rPr>
              <a:t> </a:t>
            </a:r>
            <a:r>
              <a:rPr lang="en-US" sz="1100" b="1" i="0">
                <a:solidFill>
                  <a:schemeClr val="bg1"/>
                </a:solidFill>
                <a:effectLst/>
              </a:rPr>
              <a:t>19</a:t>
            </a:r>
            <a:r>
              <a:rPr lang="en-US" sz="1100" b="0" i="0">
                <a:solidFill>
                  <a:schemeClr val="bg1"/>
                </a:solidFill>
                <a:effectLst/>
              </a:rPr>
              <a:t>, 93 </a:t>
            </a:r>
            <a:endParaRPr lang="en-GB" sz="1100">
              <a:solidFill>
                <a:schemeClr val="bg1"/>
              </a:solidFill>
            </a:endParaRPr>
          </a:p>
          <a:p>
            <a:pPr algn="l"/>
            <a:endParaRPr lang="en-GB" sz="1100"/>
          </a:p>
          <a:p>
            <a:pPr algn="l"/>
            <a:r>
              <a:rPr lang="en-GB" sz="1100"/>
              <a:t> </a:t>
            </a:r>
          </a:p>
        </p:txBody>
      </p:sp>
    </p:spTree>
    <p:extLst>
      <p:ext uri="{BB962C8B-B14F-4D97-AF65-F5344CB8AC3E}">
        <p14:creationId xmlns:p14="http://schemas.microsoft.com/office/powerpoint/2010/main" val="315836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7E8D2DB8-2CC0-E9DC-18BC-15F8C5EC5525}"/>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Hot Food Takeaways (HFT) and planning restrictions around food </a:t>
            </a:r>
            <a:r>
              <a:rPr kumimoji="0" lang="en-GB" sz="2000" b="0" i="0" u="none" strike="noStrike" kern="1200" cap="none" spc="0" normalizeH="0" baseline="0" noProof="0">
                <a:ln>
                  <a:noFill/>
                </a:ln>
                <a:solidFill>
                  <a:schemeClr val="bg1"/>
                </a:solidFill>
                <a:effectLst/>
                <a:uLnTx/>
                <a:uFillTx/>
                <a:latin typeface="+mj-lt"/>
                <a:ea typeface="+mn-ea"/>
                <a:cs typeface="+mn-cs"/>
              </a:rPr>
              <a:t>in Islington</a:t>
            </a:r>
            <a:r>
              <a:rPr kumimoji="0" lang="en-US" sz="2000" b="0" i="0" u="none" strike="noStrike" kern="1200" cap="none" spc="0" normalizeH="0" baseline="0" noProof="0">
                <a:ln>
                  <a:noFill/>
                </a:ln>
                <a:solidFill>
                  <a:schemeClr val="bg1"/>
                </a:solidFill>
                <a:effectLst/>
                <a:uLnTx/>
                <a:uFillTx/>
                <a:latin typeface="+mj-lt"/>
                <a:ea typeface="+mn-ea"/>
                <a:cs typeface="+mn-cs"/>
              </a:rPr>
              <a:t> </a:t>
            </a:r>
          </a:p>
        </p:txBody>
      </p:sp>
      <p:sp>
        <p:nvSpPr>
          <p:cNvPr id="12" name="Text Placeholder 3">
            <a:extLst>
              <a:ext uri="{FF2B5EF4-FFF2-40B4-BE49-F238E27FC236}">
                <a16:creationId xmlns:a16="http://schemas.microsoft.com/office/drawing/2014/main" id="{B4D3E8AB-AEFF-1B68-78D3-4D2D35BB4325}"/>
              </a:ext>
            </a:extLst>
          </p:cNvPr>
          <p:cNvSpPr>
            <a:spLocks noGrp="1"/>
          </p:cNvSpPr>
          <p:nvPr>
            <p:ph type="body" sz="quarter" idx="32"/>
          </p:nvPr>
        </p:nvSpPr>
        <p:spPr>
          <a:xfrm>
            <a:off x="149321" y="547233"/>
            <a:ext cx="5808000" cy="5321377"/>
          </a:xfrm>
        </p:spPr>
        <p:txBody>
          <a:bodyPr>
            <a:normAutofit fontScale="92500"/>
          </a:bodyPr>
          <a:lstStyle/>
          <a:p>
            <a:pPr marL="0" indent="0">
              <a:lnSpc>
                <a:spcPct val="100000"/>
              </a:lnSpc>
              <a:buNone/>
            </a:pPr>
            <a:r>
              <a:rPr lang="en-US" sz="1400" b="1" dirty="0">
                <a:solidFill>
                  <a:schemeClr val="accent1"/>
                </a:solidFill>
              </a:rPr>
              <a:t>Local context </a:t>
            </a:r>
          </a:p>
          <a:p>
            <a:pPr>
              <a:lnSpc>
                <a:spcPct val="100000"/>
              </a:lnSpc>
            </a:pPr>
            <a:r>
              <a:rPr lang="en-US" sz="1400" dirty="0"/>
              <a:t>In Islington, there are 297 fast-food outlets, a rate of 13 per 10,000 population, the 9th highest rate in London. </a:t>
            </a:r>
          </a:p>
          <a:p>
            <a:pPr>
              <a:lnSpc>
                <a:spcPct val="100000"/>
              </a:lnSpc>
            </a:pPr>
            <a:r>
              <a:rPr lang="en-US" sz="1400" dirty="0"/>
              <a:t>This is not evenly distributed; the density of fast-food outlets varies across the borough and is higher in areas of greatest deprivation. See the map for detail</a:t>
            </a:r>
          </a:p>
          <a:p>
            <a:pPr marL="0" indent="0">
              <a:lnSpc>
                <a:spcPct val="100000"/>
              </a:lnSpc>
              <a:buNone/>
            </a:pPr>
            <a:r>
              <a:rPr lang="en-US" sz="1400" b="1" dirty="0">
                <a:solidFill>
                  <a:schemeClr val="accent1"/>
                </a:solidFill>
              </a:rPr>
              <a:t>School Exclusion Zones </a:t>
            </a:r>
          </a:p>
          <a:p>
            <a:pPr>
              <a:lnSpc>
                <a:spcPct val="100000"/>
              </a:lnSpc>
            </a:pPr>
            <a:r>
              <a:rPr lang="en-GB" sz="1400" b="0" i="0" dirty="0">
                <a:effectLst/>
              </a:rPr>
              <a:t>In 2018, the Mayor of London introduced ‘London School Super Zones’</a:t>
            </a:r>
            <a:r>
              <a:rPr lang="en-GB" sz="1400" b="0" i="0" u="sng" dirty="0">
                <a:effectLst/>
              </a:rPr>
              <a:t>,</a:t>
            </a:r>
            <a:r>
              <a:rPr lang="en-GB" sz="1400" b="0" i="0" dirty="0">
                <a:effectLst/>
              </a:rPr>
              <a:t> which restrict new hot food takeaways within 400 metres walking distance of an existing or proposed primary school. In</a:t>
            </a:r>
            <a:r>
              <a:rPr lang="en-GB" sz="1400" b="0" i="0" u="sng" dirty="0">
                <a:effectLst/>
              </a:rPr>
              <a:t> </a:t>
            </a:r>
            <a:r>
              <a:rPr lang="en-GB" sz="1400" b="0" i="0" dirty="0">
                <a:effectLst/>
              </a:rPr>
              <a:t>Islington the</a:t>
            </a:r>
            <a:r>
              <a:rPr lang="en-GB" sz="1400" dirty="0">
                <a:effectLst/>
              </a:rPr>
              <a:t> ‘Location and Concentration of Use’ policy within the </a:t>
            </a:r>
            <a:r>
              <a:rPr lang="en-GB" sz="1400" u="sng" dirty="0">
                <a:effectLst/>
                <a:hlinkClick r:id="rId2"/>
              </a:rPr>
              <a:t>Local Plan</a:t>
            </a:r>
            <a:r>
              <a:rPr lang="en-GB" sz="1400" dirty="0">
                <a:effectLst/>
              </a:rPr>
              <a:t> (2023) opposes new hot food takeaways within 200m of a new or proposed school or and where a new hot food takeaway would result in 4% or more of total units in a Town Centre or Local Shopping Area being HFT. </a:t>
            </a:r>
          </a:p>
          <a:p>
            <a:pPr>
              <a:lnSpc>
                <a:spcPct val="100000"/>
              </a:lnSpc>
            </a:pPr>
            <a:r>
              <a:rPr lang="en-GB" sz="1400" dirty="0"/>
              <a:t>Nesta estimate that restricting new fast-food restaurants within 400ms of schools has a very low impact on obesity rates, less than 0.1% in the next 5 years.</a:t>
            </a:r>
            <a:endParaRPr lang="en-GB" sz="1400" dirty="0">
              <a:effectLst/>
            </a:endParaRPr>
          </a:p>
          <a:p>
            <a:pPr marL="0" indent="0">
              <a:lnSpc>
                <a:spcPct val="100000"/>
              </a:lnSpc>
              <a:buNone/>
            </a:pPr>
            <a:r>
              <a:rPr lang="en-GB" sz="1400" b="1" dirty="0">
                <a:solidFill>
                  <a:schemeClr val="accent1"/>
                </a:solidFill>
              </a:rPr>
              <a:t>The Healthier Catering Commitment </a:t>
            </a:r>
            <a:endParaRPr lang="en-GB" sz="1400" b="1" dirty="0">
              <a:solidFill>
                <a:schemeClr val="accent1"/>
              </a:solidFill>
              <a:effectLst/>
            </a:endParaRPr>
          </a:p>
          <a:p>
            <a:pPr>
              <a:lnSpc>
                <a:spcPct val="100000"/>
              </a:lnSpc>
            </a:pPr>
            <a:r>
              <a:rPr lang="en-US" sz="1400" dirty="0"/>
              <a:t>Islington local plan requires new developments which include uses serving food and drink (for example new cafes, restaurants or hot food takeaways) to achieve, and operate in compliance with, the Healthier Catering Commitment standard. </a:t>
            </a:r>
            <a:r>
              <a:rPr lang="en-GB" sz="1400" dirty="0"/>
              <a:t>The Healthier Catering Commitment </a:t>
            </a:r>
            <a:r>
              <a:rPr lang="en-GB" sz="1400" b="0" i="0" dirty="0">
                <a:effectLst/>
              </a:rPr>
              <a:t>encourages caters to reduce the saturated fat, salt and sugar in products, and make smaller portions available.</a:t>
            </a:r>
          </a:p>
        </p:txBody>
      </p:sp>
      <p:pic>
        <p:nvPicPr>
          <p:cNvPr id="5" name="Content Placeholder 4" descr="Map showing distribution of Hot Food Takeaways in Islington and proximity to secondary schools. The density of Hot food takeaways is higher in areas of greatest deprivation.">
            <a:extLst>
              <a:ext uri="{FF2B5EF4-FFF2-40B4-BE49-F238E27FC236}">
                <a16:creationId xmlns:a16="http://schemas.microsoft.com/office/drawing/2014/main" id="{FA70A3B1-25B3-BC42-67B6-49AEE737EC8A}"/>
              </a:ext>
            </a:extLst>
          </p:cNvPr>
          <p:cNvPicPr>
            <a:picLocks noGrp="1" noChangeAspect="1"/>
          </p:cNvPicPr>
          <p:nvPr>
            <p:ph sz="quarter" idx="31"/>
          </p:nvPr>
        </p:nvPicPr>
        <p:blipFill>
          <a:blip r:embed="rId3"/>
          <a:srcRect r="11236" b="2"/>
          <a:stretch>
            <a:fillRect/>
          </a:stretch>
        </p:blipFill>
        <p:spPr>
          <a:xfrm>
            <a:off x="5957321" y="523328"/>
            <a:ext cx="5808000" cy="5414400"/>
          </a:xfrm>
          <a:prstGeom prst="rect">
            <a:avLst/>
          </a:prstGeom>
          <a:noFill/>
        </p:spPr>
      </p:pic>
      <p:sp>
        <p:nvSpPr>
          <p:cNvPr id="7" name="TextBox 6">
            <a:extLst>
              <a:ext uri="{FF2B5EF4-FFF2-40B4-BE49-F238E27FC236}">
                <a16:creationId xmlns:a16="http://schemas.microsoft.com/office/drawing/2014/main" id="{92078535-6DB1-094C-C4A2-079041F95D13}"/>
              </a:ext>
            </a:extLst>
          </p:cNvPr>
          <p:cNvSpPr txBox="1"/>
          <p:nvPr/>
        </p:nvSpPr>
        <p:spPr>
          <a:xfrm>
            <a:off x="69228" y="6025225"/>
            <a:ext cx="9535310" cy="757130"/>
          </a:xfrm>
          <a:prstGeom prst="rect">
            <a:avLst/>
          </a:prstGeom>
          <a:noFill/>
        </p:spPr>
        <p:txBody>
          <a:bodyPr wrap="square">
            <a:spAutoFit/>
          </a:bodyPr>
          <a:lstStyle/>
          <a:p>
            <a:pPr defTabSz="914400">
              <a:lnSpc>
                <a:spcPct val="90000"/>
              </a:lnSpc>
              <a:spcBef>
                <a:spcPts val="1000"/>
              </a:spcBef>
              <a:buClr>
                <a:srgbClr val="8960C3"/>
              </a:buClr>
            </a:pPr>
            <a:r>
              <a:rPr lang="en-US" sz="1200" b="1">
                <a:solidFill>
                  <a:schemeClr val="bg1"/>
                </a:solidFill>
              </a:rPr>
              <a:t>Source: </a:t>
            </a:r>
            <a:r>
              <a:rPr lang="en-US" sz="1200">
                <a:solidFill>
                  <a:schemeClr val="bg1"/>
                </a:solidFill>
              </a:rPr>
              <a:t>Islington Council  (2024) Annual Public Health Report - Commercial Environment</a:t>
            </a:r>
            <a:br>
              <a:rPr lang="en-US" sz="1200">
                <a:solidFill>
                  <a:schemeClr val="bg1"/>
                </a:solidFill>
              </a:rPr>
            </a:br>
            <a:r>
              <a:rPr lang="en-US" sz="1200">
                <a:solidFill>
                  <a:schemeClr val="bg1"/>
                </a:solidFill>
              </a:rPr>
              <a:t>Nesta (2024) </a:t>
            </a:r>
            <a:r>
              <a:rPr lang="en-GB" sz="1200">
                <a:solidFill>
                  <a:schemeClr val="bg1"/>
                </a:solidFill>
                <a:hlinkClick r:id="rId4">
                  <a:extLst>
                    <a:ext uri="{A12FA001-AC4F-418D-AE19-62706E023703}">
                      <ahyp:hlinkClr xmlns:ahyp="http://schemas.microsoft.com/office/drawing/2018/hyperlinkcolor" val="tx"/>
                    </a:ext>
                  </a:extLst>
                </a:hlinkClick>
              </a:rPr>
              <a:t>Blueprint for halving obesity </a:t>
            </a:r>
            <a:br>
              <a:rPr lang="en-US" sz="1200">
                <a:solidFill>
                  <a:schemeClr val="bg1"/>
                </a:solidFill>
              </a:rPr>
            </a:br>
            <a:r>
              <a:rPr lang="en-US" sz="1200" i="0">
                <a:solidFill>
                  <a:schemeClr val="bg1"/>
                </a:solidFill>
                <a:effectLst/>
                <a:hlinkClick r:id="rId5">
                  <a:extLst>
                    <a:ext uri="{A12FA001-AC4F-418D-AE19-62706E023703}">
                      <ahyp:hlinkClr xmlns:ahyp="http://schemas.microsoft.com/office/drawing/2018/hyperlinkcolor" val="tx"/>
                    </a:ext>
                  </a:extLst>
                </a:hlinkClick>
              </a:rPr>
              <a:t>Rogers et al (2024) Health impacts of takeaway management zones around schools in six different local authorities across England: a public health modelling study using </a:t>
            </a:r>
            <a:r>
              <a:rPr lang="en-US" sz="1200" i="0" err="1">
                <a:solidFill>
                  <a:schemeClr val="bg1"/>
                </a:solidFill>
                <a:effectLst/>
                <a:hlinkClick r:id="rId5">
                  <a:extLst>
                    <a:ext uri="{A12FA001-AC4F-418D-AE19-62706E023703}">
                      <ahyp:hlinkClr xmlns:ahyp="http://schemas.microsoft.com/office/drawing/2018/hyperlinkcolor" val="tx"/>
                    </a:ext>
                  </a:extLst>
                </a:hlinkClick>
              </a:rPr>
              <a:t>PRIMEtime</a:t>
            </a:r>
            <a:endParaRPr lang="en-US" sz="1200" i="0">
              <a:solidFill>
                <a:schemeClr val="bg1"/>
              </a:solidFill>
              <a:effectLst/>
            </a:endParaRPr>
          </a:p>
        </p:txBody>
      </p:sp>
    </p:spTree>
    <p:extLst>
      <p:ext uri="{BB962C8B-B14F-4D97-AF65-F5344CB8AC3E}">
        <p14:creationId xmlns:p14="http://schemas.microsoft.com/office/powerpoint/2010/main" val="1785973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D262E91-0197-99DC-6A4F-2CA258B21134}"/>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How is alcohol consumption linked to obesity?</a:t>
            </a:r>
          </a:p>
        </p:txBody>
      </p:sp>
      <p:sp>
        <p:nvSpPr>
          <p:cNvPr id="30" name="Text Placeholder 29">
            <a:extLst>
              <a:ext uri="{FF2B5EF4-FFF2-40B4-BE49-F238E27FC236}">
                <a16:creationId xmlns:a16="http://schemas.microsoft.com/office/drawing/2014/main" id="{88E202D0-F51C-BFD2-8B42-448402E1C55E}"/>
              </a:ext>
            </a:extLst>
          </p:cNvPr>
          <p:cNvSpPr>
            <a:spLocks noGrp="1"/>
          </p:cNvSpPr>
          <p:nvPr>
            <p:ph sz="quarter" idx="31"/>
          </p:nvPr>
        </p:nvSpPr>
        <p:spPr>
          <a:xfrm>
            <a:off x="76200" y="429571"/>
            <a:ext cx="11955299" cy="783279"/>
          </a:xfrm>
        </p:spPr>
        <p:txBody>
          <a:bodyPr>
            <a:normAutofit fontScale="92500" lnSpcReduction="10000"/>
          </a:bodyPr>
          <a:lstStyle/>
          <a:p>
            <a:r>
              <a:rPr lang="en-US" sz="1400"/>
              <a:t>Alcohol contains about 7 calories per gram on average, making it as calorie dense as fat. Two large glasses of red wine can account for 25% of a woman’s daily calorie intake. </a:t>
            </a:r>
          </a:p>
          <a:p>
            <a:r>
              <a:rPr lang="en-GB" sz="1400">
                <a:effectLst/>
              </a:rPr>
              <a:t>A recent study estimates 6.9 million adults in England are living with overweight or obesity and are drinking at higher-risk levels, and approximately 280,000 adults are at-risk gamblers who also drink at higher-risk levels. This highlights the intersections between weight, alcohol intake and gambling (Burton et al; 2023).</a:t>
            </a:r>
          </a:p>
          <a:p>
            <a:endParaRPr lang="en-GB" sz="1400"/>
          </a:p>
          <a:p>
            <a:endParaRPr lang="en-GB" sz="1400"/>
          </a:p>
        </p:txBody>
      </p:sp>
      <p:sp>
        <p:nvSpPr>
          <p:cNvPr id="37" name="Text Placeholder 4">
            <a:extLst>
              <a:ext uri="{FF2B5EF4-FFF2-40B4-BE49-F238E27FC236}">
                <a16:creationId xmlns:a16="http://schemas.microsoft.com/office/drawing/2014/main" id="{EE6878E6-7B21-4F21-C034-C6E9A5E50B49}"/>
              </a:ext>
            </a:extLst>
          </p:cNvPr>
          <p:cNvSpPr txBox="1">
            <a:spLocks/>
          </p:cNvSpPr>
          <p:nvPr/>
        </p:nvSpPr>
        <p:spPr>
          <a:xfrm>
            <a:off x="0" y="1313225"/>
            <a:ext cx="12192000"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Alcohol in Islington</a:t>
            </a:r>
          </a:p>
        </p:txBody>
      </p:sp>
      <p:sp>
        <p:nvSpPr>
          <p:cNvPr id="39" name="Text Placeholder 38">
            <a:extLst>
              <a:ext uri="{FF2B5EF4-FFF2-40B4-BE49-F238E27FC236}">
                <a16:creationId xmlns:a16="http://schemas.microsoft.com/office/drawing/2014/main" id="{7BC33A09-7E70-FDE8-78A3-26F4F1CC2575}"/>
              </a:ext>
            </a:extLst>
          </p:cNvPr>
          <p:cNvSpPr>
            <a:spLocks noGrp="1"/>
          </p:cNvSpPr>
          <p:nvPr>
            <p:ph type="body" sz="quarter" idx="32"/>
          </p:nvPr>
        </p:nvSpPr>
        <p:spPr>
          <a:xfrm>
            <a:off x="149321" y="1841500"/>
            <a:ext cx="5808000" cy="4027110"/>
          </a:xfrm>
        </p:spPr>
        <p:txBody>
          <a:bodyPr>
            <a:normAutofit/>
          </a:bodyPr>
          <a:lstStyle/>
          <a:p>
            <a:r>
              <a:rPr lang="en-US" sz="1400"/>
              <a:t>In Islington there are 1,369 premises licensed to sell alcohol for consumption on site and/or off-site. In 2021/22 (most recent data), Islington had the highest density by area of licensed premises in England (91.9 per square </a:t>
            </a:r>
            <a:r>
              <a:rPr lang="en-US" sz="1400" err="1"/>
              <a:t>kilometre</a:t>
            </a:r>
            <a:r>
              <a:rPr lang="en-US" sz="1400"/>
              <a:t>) and the third highest rate of licensed premises by population in London (804 per 100,000 residents aged 18 and over). </a:t>
            </a:r>
          </a:p>
          <a:p>
            <a:r>
              <a:rPr lang="en-US" sz="1400"/>
              <a:t>There are 89 off licenses in Islington, 63% (n=56) of these operate 24hrs a day. 70% of the 24-hour off-licenses are in areas of higher deprivation (index of multiple deprivation quintiles 1 and 2).</a:t>
            </a:r>
          </a:p>
          <a:p>
            <a:pPr>
              <a:spcBef>
                <a:spcPts val="1200"/>
              </a:spcBef>
              <a:spcAft>
                <a:spcPts val="800"/>
              </a:spcAft>
            </a:pPr>
            <a:r>
              <a:rPr lang="en-GB" sz="1400">
                <a:effectLst/>
              </a:rPr>
              <a:t>Alcohol-related harm is high in Islington. The borough has the second highest rate of deaths due to alcohol-related conditions in London (44 per 100,000 deaths) and many people, particularly men, are dying younger because of alcohol. </a:t>
            </a:r>
          </a:p>
          <a:p>
            <a:endParaRPr lang="en-GB" sz="1400"/>
          </a:p>
          <a:p>
            <a:endParaRPr lang="en-GB" sz="1400"/>
          </a:p>
        </p:txBody>
      </p:sp>
      <p:pic>
        <p:nvPicPr>
          <p:cNvPr id="1028" name="Picture 4" descr="Line graph showing alcohol related mortality rate in Islington from 2016-2022. Levels of alcohol related mortality in Islington is consistently higher than London average. ">
            <a:extLst>
              <a:ext uri="{FF2B5EF4-FFF2-40B4-BE49-F238E27FC236}">
                <a16:creationId xmlns:a16="http://schemas.microsoft.com/office/drawing/2014/main" id="{C7CA56A0-4CF9-68DD-0093-A07F62143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681" y="1943100"/>
            <a:ext cx="5684269" cy="3709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DA71C3-3695-A948-ACDD-B263291C2EEB}"/>
              </a:ext>
            </a:extLst>
          </p:cNvPr>
          <p:cNvSpPr txBox="1"/>
          <p:nvPr/>
        </p:nvSpPr>
        <p:spPr>
          <a:xfrm>
            <a:off x="76200" y="6036885"/>
            <a:ext cx="9773512" cy="547406"/>
          </a:xfrm>
          <a:prstGeom prst="rect">
            <a:avLst/>
          </a:prstGeom>
        </p:spPr>
        <p:txBody>
          <a:bodyPr vert="horz" wrap="square" lIns="0" tIns="0" rIns="0" bIns="0" rtlCol="0">
            <a:normAutofit/>
          </a:bodyPr>
          <a:lstStyle/>
          <a:p>
            <a:pPr defTabSz="914400">
              <a:lnSpc>
                <a:spcPct val="90000"/>
              </a:lnSpc>
              <a:spcBef>
                <a:spcPts val="1000"/>
              </a:spcBef>
              <a:buClr>
                <a:srgbClr val="8960C3"/>
              </a:buClr>
            </a:pPr>
            <a:r>
              <a:rPr lang="en-US" sz="1100" b="1">
                <a:solidFill>
                  <a:schemeClr val="bg1"/>
                </a:solidFill>
                <a:effectLst/>
              </a:rPr>
              <a:t>Source</a:t>
            </a:r>
            <a:r>
              <a:rPr lang="en-US" sz="1100">
                <a:solidFill>
                  <a:schemeClr val="bg1"/>
                </a:solidFill>
                <a:effectLst/>
              </a:rPr>
              <a:t>: Burton, R., Sharpe, C., Sheron, N., Henn, C., Knight, S., Wright, V. &amp; Cook, M. (2023) </a:t>
            </a:r>
            <a:r>
              <a:rPr lang="en-US" sz="1100">
                <a:solidFill>
                  <a:schemeClr val="bg1"/>
                </a:solidFill>
                <a:effectLst/>
                <a:hlinkClick r:id="rId4">
                  <a:extLst>
                    <a:ext uri="{A12FA001-AC4F-418D-AE19-62706E023703}">
                      <ahyp:hlinkClr xmlns:ahyp="http://schemas.microsoft.com/office/drawing/2018/hyperlinkcolor" val="tx"/>
                    </a:ext>
                  </a:extLst>
                </a:hlinkClick>
              </a:rPr>
              <a:t>The prevalence and clustering of alcohol consumption, gambling, smoking, and excess weight in an English adult population</a:t>
            </a:r>
            <a:r>
              <a:rPr lang="en-US" sz="1100">
                <a:solidFill>
                  <a:schemeClr val="bg1"/>
                </a:solidFill>
                <a:effectLst/>
              </a:rPr>
              <a:t>. </a:t>
            </a:r>
            <a:r>
              <a:rPr lang="en-US" sz="1100" i="1">
                <a:solidFill>
                  <a:schemeClr val="bg1"/>
                </a:solidFill>
                <a:effectLst/>
              </a:rPr>
              <a:t>Preventative Medicine </a:t>
            </a:r>
            <a:r>
              <a:rPr lang="en-US" sz="1100">
                <a:solidFill>
                  <a:schemeClr val="bg1"/>
                </a:solidFill>
                <a:effectLst/>
              </a:rPr>
              <a:t>175</a:t>
            </a:r>
            <a:endParaRPr lang="en-US" sz="1100">
              <a:solidFill>
                <a:schemeClr val="bg1"/>
              </a:solidFill>
            </a:endParaRPr>
          </a:p>
        </p:txBody>
      </p:sp>
    </p:spTree>
    <p:extLst>
      <p:ext uri="{BB962C8B-B14F-4D97-AF65-F5344CB8AC3E}">
        <p14:creationId xmlns:p14="http://schemas.microsoft.com/office/powerpoint/2010/main" val="3825265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06CF-B094-533D-5D3A-86B03BB7EC84}"/>
              </a:ext>
            </a:extLst>
          </p:cNvPr>
          <p:cNvSpPr>
            <a:spLocks noGrp="1"/>
          </p:cNvSpPr>
          <p:nvPr>
            <p:ph type="title"/>
          </p:nvPr>
        </p:nvSpPr>
        <p:spPr>
          <a:xfrm>
            <a:off x="719667" y="2727772"/>
            <a:ext cx="10755157" cy="1719261"/>
          </a:xfrm>
        </p:spPr>
        <p:txBody>
          <a:bodyPr>
            <a:normAutofit/>
          </a:bodyPr>
          <a:lstStyle/>
          <a:p>
            <a:r>
              <a:rPr lang="en-US"/>
              <a:t>Physical Activity Determinants of Healthy Weight across the Life Course in Islington</a:t>
            </a:r>
            <a:endParaRPr lang="en-GB"/>
          </a:p>
        </p:txBody>
      </p:sp>
    </p:spTree>
    <p:extLst>
      <p:ext uri="{BB962C8B-B14F-4D97-AF65-F5344CB8AC3E}">
        <p14:creationId xmlns:p14="http://schemas.microsoft.com/office/powerpoint/2010/main" val="27750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AA0C-0CE6-BBF4-B1CF-D02EABB89E5F}"/>
              </a:ext>
            </a:extLst>
          </p:cNvPr>
          <p:cNvSpPr>
            <a:spLocks noGrp="1"/>
          </p:cNvSpPr>
          <p:nvPr>
            <p:ph type="title"/>
          </p:nvPr>
        </p:nvSpPr>
        <p:spPr>
          <a:xfrm>
            <a:off x="719667" y="2928940"/>
            <a:ext cx="10755157" cy="1719261"/>
          </a:xfrm>
        </p:spPr>
        <p:txBody>
          <a:bodyPr/>
          <a:lstStyle/>
          <a:p>
            <a:r>
              <a:rPr lang="en-GB"/>
              <a:t>Islington Context: An overview</a:t>
            </a:r>
          </a:p>
        </p:txBody>
      </p:sp>
    </p:spTree>
    <p:extLst>
      <p:ext uri="{BB962C8B-B14F-4D97-AF65-F5344CB8AC3E}">
        <p14:creationId xmlns:p14="http://schemas.microsoft.com/office/powerpoint/2010/main" val="2733983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0C47B-8463-5426-717F-6EE796905E99}"/>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ADA78FF2-57E0-DDD3-FD81-3CD4B07C4418}"/>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Children’s physical activity</a:t>
            </a:r>
          </a:p>
        </p:txBody>
      </p:sp>
      <p:sp>
        <p:nvSpPr>
          <p:cNvPr id="24" name="TextBox 23">
            <a:extLst>
              <a:ext uri="{FF2B5EF4-FFF2-40B4-BE49-F238E27FC236}">
                <a16:creationId xmlns:a16="http://schemas.microsoft.com/office/drawing/2014/main" id="{33795978-6449-5C7B-FD79-225DC309F5EA}"/>
              </a:ext>
            </a:extLst>
          </p:cNvPr>
          <p:cNvSpPr txBox="1"/>
          <p:nvPr/>
        </p:nvSpPr>
        <p:spPr>
          <a:xfrm>
            <a:off x="-1" y="365977"/>
            <a:ext cx="12192000" cy="270128"/>
          </a:xfrm>
          <a:prstGeom prst="rect">
            <a:avLst/>
          </a:prstGeom>
          <a:solidFill>
            <a:schemeClr val="accent1">
              <a:lumMod val="20000"/>
              <a:lumOff val="80000"/>
            </a:schemeClr>
          </a:solidFill>
        </p:spPr>
        <p:txBody>
          <a:bodyPr wrap="square" lIns="108000" tIns="36000" rIns="0" bIns="0" rtlCol="0">
            <a:noAutofit/>
          </a:bodyPr>
          <a:lstStyle/>
          <a:p>
            <a:r>
              <a:rPr lang="en-US" sz="1100"/>
              <a:t>Children are recommended to do 60+ minutes physical activity a day </a:t>
            </a:r>
          </a:p>
        </p:txBody>
      </p:sp>
      <p:sp>
        <p:nvSpPr>
          <p:cNvPr id="13" name="Text Placeholder 26">
            <a:extLst>
              <a:ext uri="{FF2B5EF4-FFF2-40B4-BE49-F238E27FC236}">
                <a16:creationId xmlns:a16="http://schemas.microsoft.com/office/drawing/2014/main" id="{183130A0-AB73-21CE-CEEB-939176A71F9B}"/>
              </a:ext>
            </a:extLst>
          </p:cNvPr>
          <p:cNvSpPr txBox="1">
            <a:spLocks/>
          </p:cNvSpPr>
          <p:nvPr/>
        </p:nvSpPr>
        <p:spPr>
          <a:xfrm>
            <a:off x="-2" y="641675"/>
            <a:ext cx="5091499"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Trends in children’s physical activity</a:t>
            </a:r>
          </a:p>
        </p:txBody>
      </p:sp>
      <p:sp>
        <p:nvSpPr>
          <p:cNvPr id="12" name="TextBox 11">
            <a:extLst>
              <a:ext uri="{FF2B5EF4-FFF2-40B4-BE49-F238E27FC236}">
                <a16:creationId xmlns:a16="http://schemas.microsoft.com/office/drawing/2014/main" id="{97FDCCB0-C290-8E19-8CE6-42B2D802C5CF}"/>
              </a:ext>
            </a:extLst>
          </p:cNvPr>
          <p:cNvSpPr txBox="1"/>
          <p:nvPr/>
        </p:nvSpPr>
        <p:spPr>
          <a:xfrm>
            <a:off x="32959" y="1017343"/>
            <a:ext cx="4940218" cy="1677382"/>
          </a:xfrm>
          <a:prstGeom prst="rect">
            <a:avLst/>
          </a:prstGeom>
          <a:noFill/>
        </p:spPr>
        <p:txBody>
          <a:bodyPr wrap="square">
            <a:spAutoFit/>
          </a:bodyPr>
          <a:lstStyle/>
          <a:p>
            <a:pPr>
              <a:spcBef>
                <a:spcPts val="600"/>
              </a:spcBef>
            </a:pPr>
            <a:r>
              <a:rPr lang="en-US" sz="1400">
                <a:effectLst/>
              </a:rPr>
              <a:t>According to the Active Lives Survey (2023/24) in Islington, 55% of children and young people were active (achieving 60+ minutes of activity a day). This is higher than the England average of 48% and represents a 15.8% increase on the previous year. </a:t>
            </a:r>
          </a:p>
          <a:p>
            <a:pPr>
              <a:spcBef>
                <a:spcPts val="600"/>
              </a:spcBef>
            </a:pPr>
            <a:r>
              <a:rPr lang="en-GB" sz="1400">
                <a:cs typeface="Arial"/>
              </a:rPr>
              <a:t>Activity levels in children have dropped since 2018/19, and have not recovered to pre-COVID levels.</a:t>
            </a:r>
            <a:endParaRPr lang="en-GB"/>
          </a:p>
        </p:txBody>
      </p:sp>
      <p:pic>
        <p:nvPicPr>
          <p:cNvPr id="3" name="Picture 2" descr="Line graph showing levels of physical activity in children in Islington from 2017-2022. Activity levels in children have dropped since 2018/19, and have not recovered to pre-COVID levels.&#10;">
            <a:extLst>
              <a:ext uri="{FF2B5EF4-FFF2-40B4-BE49-F238E27FC236}">
                <a16:creationId xmlns:a16="http://schemas.microsoft.com/office/drawing/2014/main" id="{14CB51B8-D17E-8ECC-9D39-93B7A085BA44}"/>
              </a:ext>
            </a:extLst>
          </p:cNvPr>
          <p:cNvPicPr>
            <a:picLocks noChangeAspect="1"/>
          </p:cNvPicPr>
          <p:nvPr/>
        </p:nvPicPr>
        <p:blipFill>
          <a:blip r:embed="rId3"/>
          <a:stretch>
            <a:fillRect/>
          </a:stretch>
        </p:blipFill>
        <p:spPr>
          <a:xfrm>
            <a:off x="90783" y="2672794"/>
            <a:ext cx="4940218" cy="3242623"/>
          </a:xfrm>
          <a:prstGeom prst="rect">
            <a:avLst/>
          </a:prstGeom>
        </p:spPr>
      </p:pic>
      <p:sp>
        <p:nvSpPr>
          <p:cNvPr id="6" name="Text Placeholder 26">
            <a:extLst>
              <a:ext uri="{FF2B5EF4-FFF2-40B4-BE49-F238E27FC236}">
                <a16:creationId xmlns:a16="http://schemas.microsoft.com/office/drawing/2014/main" id="{C97AC7A9-DE55-D369-F5EA-D07F002B5631}"/>
              </a:ext>
            </a:extLst>
          </p:cNvPr>
          <p:cNvSpPr txBox="1">
            <a:spLocks/>
          </p:cNvSpPr>
          <p:nvPr/>
        </p:nvSpPr>
        <p:spPr>
          <a:xfrm>
            <a:off x="5091496" y="645201"/>
            <a:ext cx="7071325"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Inequalities in children’s physical activity</a:t>
            </a:r>
          </a:p>
        </p:txBody>
      </p:sp>
      <p:sp>
        <p:nvSpPr>
          <p:cNvPr id="36" name="Text Placeholder 35">
            <a:extLst>
              <a:ext uri="{FF2B5EF4-FFF2-40B4-BE49-F238E27FC236}">
                <a16:creationId xmlns:a16="http://schemas.microsoft.com/office/drawing/2014/main" id="{7A7B2795-BB60-B051-FA8D-9B80905C2AFF}"/>
              </a:ext>
            </a:extLst>
          </p:cNvPr>
          <p:cNvSpPr>
            <a:spLocks noGrp="1"/>
          </p:cNvSpPr>
          <p:nvPr>
            <p:ph sz="quarter" idx="31"/>
          </p:nvPr>
        </p:nvSpPr>
        <p:spPr>
          <a:xfrm>
            <a:off x="5135218" y="1080559"/>
            <a:ext cx="7023822" cy="4603611"/>
          </a:xfrm>
        </p:spPr>
        <p:txBody>
          <a:bodyPr>
            <a:noAutofit/>
          </a:bodyPr>
          <a:lstStyle/>
          <a:p>
            <a:pPr>
              <a:spcBef>
                <a:spcPts val="600"/>
              </a:spcBef>
            </a:pPr>
            <a:r>
              <a:rPr lang="en-US" sz="1400">
                <a:ea typeface="+mn-lt"/>
                <a:cs typeface="+mn-lt"/>
              </a:rPr>
              <a:t>Secondary school girls in Islington are slightly more likely to be inactive (complete less than 30 minutes of exercise per day) compared to boys, but rates are similar. The gender gap is wider in junior schools than secondary schools.</a:t>
            </a:r>
          </a:p>
          <a:p>
            <a:pPr marL="0" indent="0">
              <a:buNone/>
            </a:pPr>
            <a:endParaRPr lang="en-GB" sz="1800">
              <a:cs typeface="Arial"/>
            </a:endParaRPr>
          </a:p>
          <a:p>
            <a:pPr marL="0" indent="0">
              <a:buNone/>
            </a:pPr>
            <a:endParaRPr lang="en-GB" sz="1800">
              <a:cs typeface="Arial"/>
            </a:endParaRPr>
          </a:p>
        </p:txBody>
      </p:sp>
      <p:sp>
        <p:nvSpPr>
          <p:cNvPr id="17" name="TextBox 16">
            <a:extLst>
              <a:ext uri="{FF2B5EF4-FFF2-40B4-BE49-F238E27FC236}">
                <a16:creationId xmlns:a16="http://schemas.microsoft.com/office/drawing/2014/main" id="{7B33EFED-D8B4-2A57-DA87-D6E279364DCC}"/>
              </a:ext>
            </a:extLst>
          </p:cNvPr>
          <p:cNvSpPr txBox="1"/>
          <p:nvPr/>
        </p:nvSpPr>
        <p:spPr>
          <a:xfrm>
            <a:off x="5091496" y="1663635"/>
            <a:ext cx="402336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b="1">
                <a:solidFill>
                  <a:srgbClr val="000000"/>
                </a:solidFill>
                <a:latin typeface="Arial" panose="020B0604020202020204" pitchFamily="34" charset="0"/>
              </a:rPr>
              <a:t>Primary school (years 3-6)</a:t>
            </a:r>
          </a:p>
        </p:txBody>
      </p:sp>
      <p:pic>
        <p:nvPicPr>
          <p:cNvPr id="7" name="Picture 6" descr="Bar chart showing levels of physical activity in primary school children by gender in 2021/22. 50% of males and 38% of females were active.">
            <a:extLst>
              <a:ext uri="{FF2B5EF4-FFF2-40B4-BE49-F238E27FC236}">
                <a16:creationId xmlns:a16="http://schemas.microsoft.com/office/drawing/2014/main" id="{77F073DA-B479-F22A-CFBC-6629D4878A9A}"/>
              </a:ext>
            </a:extLst>
          </p:cNvPr>
          <p:cNvPicPr>
            <a:picLocks noChangeAspect="1"/>
          </p:cNvPicPr>
          <p:nvPr/>
        </p:nvPicPr>
        <p:blipFill>
          <a:blip r:embed="rId4"/>
          <a:stretch>
            <a:fillRect/>
          </a:stretch>
        </p:blipFill>
        <p:spPr>
          <a:xfrm>
            <a:off x="5132659" y="1902387"/>
            <a:ext cx="3446000" cy="2296381"/>
          </a:xfrm>
          <a:prstGeom prst="rect">
            <a:avLst/>
          </a:prstGeom>
        </p:spPr>
      </p:pic>
      <p:sp>
        <p:nvSpPr>
          <p:cNvPr id="19" name="TextBox 18">
            <a:extLst>
              <a:ext uri="{FF2B5EF4-FFF2-40B4-BE49-F238E27FC236}">
                <a16:creationId xmlns:a16="http://schemas.microsoft.com/office/drawing/2014/main" id="{BA33B412-C866-0517-D6F2-87A4DE46069C}"/>
              </a:ext>
            </a:extLst>
          </p:cNvPr>
          <p:cNvSpPr txBox="1"/>
          <p:nvPr/>
        </p:nvSpPr>
        <p:spPr>
          <a:xfrm>
            <a:off x="8697283" y="1692698"/>
            <a:ext cx="3484608" cy="261610"/>
          </a:xfrm>
          <a:prstGeom prst="rect">
            <a:avLst/>
          </a:prstGeom>
          <a:noFill/>
        </p:spPr>
        <p:txBody>
          <a:bodyPr wrap="square">
            <a:spAutoFit/>
          </a:bodyPr>
          <a:lstStyle/>
          <a:p>
            <a:r>
              <a:rPr lang="en-GB" sz="1100" b="1">
                <a:solidFill>
                  <a:srgbClr val="000000"/>
                </a:solidFill>
                <a:latin typeface="Arial" panose="020B0604020202020204" pitchFamily="34" charset="0"/>
              </a:rPr>
              <a:t>Secondary school (years 7 - 11)</a:t>
            </a:r>
          </a:p>
        </p:txBody>
      </p:sp>
      <p:pic>
        <p:nvPicPr>
          <p:cNvPr id="8" name="Picture 7" descr="Bar chart showing levels of physical activity in secondary school children by gender in 2021/22. 39% of males and 43% of females were active.">
            <a:extLst>
              <a:ext uri="{FF2B5EF4-FFF2-40B4-BE49-F238E27FC236}">
                <a16:creationId xmlns:a16="http://schemas.microsoft.com/office/drawing/2014/main" id="{11B14BCF-4970-AAC5-BFB0-304F69E3E349}"/>
              </a:ext>
            </a:extLst>
          </p:cNvPr>
          <p:cNvPicPr>
            <a:picLocks noChangeAspect="1"/>
          </p:cNvPicPr>
          <p:nvPr/>
        </p:nvPicPr>
        <p:blipFill>
          <a:blip r:embed="rId5"/>
          <a:stretch>
            <a:fillRect/>
          </a:stretch>
        </p:blipFill>
        <p:spPr>
          <a:xfrm>
            <a:off x="8627157" y="1902387"/>
            <a:ext cx="3484607" cy="2316199"/>
          </a:xfrm>
          <a:prstGeom prst="rect">
            <a:avLst/>
          </a:prstGeom>
        </p:spPr>
      </p:pic>
      <p:sp>
        <p:nvSpPr>
          <p:cNvPr id="4" name="TextBox 3">
            <a:extLst>
              <a:ext uri="{FF2B5EF4-FFF2-40B4-BE49-F238E27FC236}">
                <a16:creationId xmlns:a16="http://schemas.microsoft.com/office/drawing/2014/main" id="{BCC7C97B-AE2F-D6B8-8315-F585A513DC0A}"/>
              </a:ext>
            </a:extLst>
          </p:cNvPr>
          <p:cNvSpPr txBox="1"/>
          <p:nvPr/>
        </p:nvSpPr>
        <p:spPr>
          <a:xfrm>
            <a:off x="5125960" y="4228310"/>
            <a:ext cx="6997436" cy="1677382"/>
          </a:xfrm>
          <a:prstGeom prst="rect">
            <a:avLst/>
          </a:prstGeom>
          <a:solidFill>
            <a:schemeClr val="accent1">
              <a:lumMod val="20000"/>
              <a:lumOff val="80000"/>
            </a:schemeClr>
          </a:solidFill>
        </p:spPr>
        <p:txBody>
          <a:bodyPr wrap="square">
            <a:spAutoFit/>
          </a:bodyPr>
          <a:lstStyle/>
          <a:p>
            <a:pPr>
              <a:spcBef>
                <a:spcPts val="600"/>
              </a:spcBef>
            </a:pPr>
            <a:r>
              <a:rPr lang="en-US" sz="1100">
                <a:ea typeface="+mn-lt"/>
                <a:cs typeface="+mn-lt"/>
              </a:rPr>
              <a:t>Due to s</a:t>
            </a:r>
            <a:r>
              <a:rPr lang="en-GB" sz="1100">
                <a:cs typeface="Arial"/>
              </a:rPr>
              <a:t>mall sample size, local-level comparisons by ethnicity, income and free school meal eligibility are not available for most recent survey data (2022/23). However, national data indicates that:</a:t>
            </a:r>
          </a:p>
          <a:p>
            <a:pPr marL="285750" indent="-285750">
              <a:spcBef>
                <a:spcPts val="600"/>
              </a:spcBef>
              <a:buFont typeface="Arial" panose="020B0604020202020204" pitchFamily="34" charset="0"/>
              <a:buChar char="•"/>
            </a:pPr>
            <a:r>
              <a:rPr lang="en-GB" sz="1100">
                <a:cs typeface="Arial"/>
              </a:rPr>
              <a:t>Children from the least affluent families are the least likely to be active (45% of least affluent compared to 57% of the most affluent).</a:t>
            </a:r>
          </a:p>
          <a:p>
            <a:pPr marL="285750" indent="-285750">
              <a:spcBef>
                <a:spcPts val="600"/>
              </a:spcBef>
              <a:buFont typeface="Arial" panose="020B0604020202020204" pitchFamily="34" charset="0"/>
              <a:buChar char="•"/>
            </a:pPr>
            <a:r>
              <a:rPr lang="en-GB" sz="1100">
                <a:cs typeface="Arial"/>
              </a:rPr>
              <a:t>Children from black (42%), Asian (43%) and other ethnicities (44%) are less likely to be active compared to white students (50%)</a:t>
            </a:r>
          </a:p>
          <a:p>
            <a:pPr marL="285750" indent="-285750">
              <a:spcBef>
                <a:spcPts val="600"/>
              </a:spcBef>
              <a:buFont typeface="Arial" panose="020B0604020202020204" pitchFamily="34" charset="0"/>
              <a:buChar char="•"/>
            </a:pPr>
            <a:r>
              <a:rPr lang="en-GB" sz="1100">
                <a:cs typeface="Arial"/>
              </a:rPr>
              <a:t>Children with disabilities and LTCs are just as likely to be active as those without (NB this does not differentiate between types of disability). </a:t>
            </a:r>
          </a:p>
        </p:txBody>
      </p:sp>
      <p:cxnSp>
        <p:nvCxnSpPr>
          <p:cNvPr id="15" name="Straight Connector 14">
            <a:extLst>
              <a:ext uri="{FF2B5EF4-FFF2-40B4-BE49-F238E27FC236}">
                <a16:creationId xmlns:a16="http://schemas.microsoft.com/office/drawing/2014/main" id="{C3833B3F-F2EC-6B3F-A852-39A9F25D5B84}"/>
              </a:ext>
              <a:ext uri="{C183D7F6-B498-43B3-948B-1728B52AA6E4}">
                <adec:decorative xmlns:adec="http://schemas.microsoft.com/office/drawing/2017/decorative" val="1"/>
              </a:ext>
            </a:extLst>
          </p:cNvPr>
          <p:cNvCxnSpPr/>
          <p:nvPr/>
        </p:nvCxnSpPr>
        <p:spPr>
          <a:xfrm>
            <a:off x="5091496" y="997439"/>
            <a:ext cx="0" cy="4989717"/>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75708ED-DF62-0BDC-380E-3375C25983DC}"/>
              </a:ext>
            </a:extLst>
          </p:cNvPr>
          <p:cNvSpPr txBox="1"/>
          <p:nvPr/>
        </p:nvSpPr>
        <p:spPr>
          <a:xfrm>
            <a:off x="29176" y="5987156"/>
            <a:ext cx="9797311" cy="612139"/>
          </a:xfrm>
          <a:prstGeom prst="rect">
            <a:avLst/>
          </a:prstGeom>
          <a:noFill/>
        </p:spPr>
        <p:txBody>
          <a:bodyPr wrap="none" lIns="0" tIns="0" rIns="0" bIns="0" rtlCol="0">
            <a:noAutofit/>
          </a:bodyPr>
          <a:lstStyle/>
          <a:p>
            <a:r>
              <a:rPr lang="en-US" sz="1100" b="1">
                <a:solidFill>
                  <a:schemeClr val="bg1"/>
                </a:solidFill>
              </a:rPr>
              <a:t>Source: </a:t>
            </a:r>
            <a:r>
              <a:rPr lang="en-US" sz="1100">
                <a:solidFill>
                  <a:schemeClr val="bg1"/>
                </a:solidFill>
              </a:rPr>
              <a:t>Sport England Data </a:t>
            </a:r>
            <a:r>
              <a:rPr lang="en-GB" sz="1100">
                <a:solidFill>
                  <a:schemeClr val="bg1"/>
                </a:solidFill>
                <a:ea typeface="+mn-lt"/>
                <a:cs typeface="+mn-lt"/>
                <a:hlinkClick r:id="rId6">
                  <a:extLst>
                    <a:ext uri="{A12FA001-AC4F-418D-AE19-62706E023703}">
                      <ahyp:hlinkClr xmlns:ahyp="http://schemas.microsoft.com/office/drawing/2018/hyperlinkcolor" val="tx"/>
                    </a:ext>
                  </a:extLst>
                </a:hlinkClick>
              </a:rPr>
              <a:t>Active Lives | Children And Young People Activity Data</a:t>
            </a:r>
            <a:endParaRPr lang="en-GB" sz="1100">
              <a:solidFill>
                <a:schemeClr val="bg1"/>
              </a:solidFill>
              <a:cs typeface="Arial"/>
            </a:endParaRPr>
          </a:p>
          <a:p>
            <a:r>
              <a:rPr lang="en-GB" sz="1100" b="1">
                <a:solidFill>
                  <a:schemeClr val="bg1"/>
                </a:solidFill>
                <a:cs typeface="Arial"/>
              </a:rPr>
              <a:t>Note: </a:t>
            </a:r>
            <a:r>
              <a:rPr lang="en-GB" sz="1100">
                <a:solidFill>
                  <a:schemeClr val="bg1"/>
                </a:solidFill>
                <a:cs typeface="Arial"/>
              </a:rPr>
              <a:t>Data for secondary school boys in Islington was unavailable for 2022-2023. As such data presented is from 2021-2022 for primary children, and </a:t>
            </a:r>
          </a:p>
          <a:p>
            <a:r>
              <a:rPr lang="en-GB" sz="1100">
                <a:solidFill>
                  <a:schemeClr val="bg1"/>
                </a:solidFill>
                <a:cs typeface="Arial"/>
              </a:rPr>
              <a:t>2020 and 2021 for secondary school children </a:t>
            </a:r>
            <a:endParaRPr lang="en-GB" sz="1100">
              <a:solidFill>
                <a:schemeClr val="bg1"/>
              </a:solidFill>
            </a:endParaRPr>
          </a:p>
          <a:p>
            <a:pPr algn="l"/>
            <a:endParaRPr lang="en-GB" sz="1100"/>
          </a:p>
        </p:txBody>
      </p:sp>
    </p:spTree>
    <p:extLst>
      <p:ext uri="{BB962C8B-B14F-4D97-AF65-F5344CB8AC3E}">
        <p14:creationId xmlns:p14="http://schemas.microsoft.com/office/powerpoint/2010/main" val="2268290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D8A2F-8E79-3692-6869-E90895352C4D}"/>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Arial"/>
              </a:rPr>
              <a:t>Children’s physical activity levels according to the HRBQ (2021)</a:t>
            </a:r>
            <a:r>
              <a:rPr kumimoji="0" lang="en-GB" sz="2000" b="0" i="0" u="none" strike="noStrike" kern="1200" cap="none" spc="0" normalizeH="0" baseline="0" noProof="0">
                <a:ln>
                  <a:noFill/>
                </a:ln>
                <a:solidFill>
                  <a:schemeClr val="bg1"/>
                </a:solidFill>
                <a:effectLst/>
                <a:uLnTx/>
                <a:uFillTx/>
                <a:latin typeface="+mj-lt"/>
                <a:ea typeface="+mn-ea"/>
                <a:cs typeface="+mn-cs"/>
              </a:rPr>
              <a:t> in Islington</a:t>
            </a:r>
          </a:p>
        </p:txBody>
      </p:sp>
      <p:sp>
        <p:nvSpPr>
          <p:cNvPr id="9" name="Text Placeholder 8">
            <a:extLst>
              <a:ext uri="{FF2B5EF4-FFF2-40B4-BE49-F238E27FC236}">
                <a16:creationId xmlns:a16="http://schemas.microsoft.com/office/drawing/2014/main" id="{E90E8611-959E-1061-AF63-CB353E79E2D0}"/>
              </a:ext>
            </a:extLst>
          </p:cNvPr>
          <p:cNvSpPr>
            <a:spLocks noGrp="1"/>
          </p:cNvSpPr>
          <p:nvPr>
            <p:ph type="body" sz="quarter" idx="32"/>
          </p:nvPr>
        </p:nvSpPr>
        <p:spPr>
          <a:xfrm>
            <a:off x="149321" y="454210"/>
            <a:ext cx="11942948" cy="5414400"/>
          </a:xfrm>
        </p:spPr>
        <p:txBody>
          <a:bodyPr/>
          <a:lstStyle/>
          <a:p>
            <a:pPr marL="0" indent="0">
              <a:lnSpc>
                <a:spcPct val="100000"/>
              </a:lnSpc>
              <a:spcBef>
                <a:spcPts val="1200"/>
              </a:spcBef>
              <a:spcAft>
                <a:spcPts val="1200"/>
              </a:spcAft>
              <a:buNone/>
            </a:pPr>
            <a:r>
              <a:rPr lang="en-GB" sz="1400">
                <a:ea typeface="Arial" panose="020B0604020202020204" pitchFamily="34" charset="0"/>
                <a:cs typeface="Arial"/>
              </a:rPr>
              <a:t>There are discrepancies between the physical activity levels reported by the Active Lives Survey (ALS) and the Health Related Behaviour Questionnaire (HRBQ). Although the data from the HRBQ is older (2021- a year in which the activity levels of children may be particularly low due to COVID)  the sample size is much greater for the HRBQ (n=2799) compared to the Active lives survey (n=301). As such there is reason to believe that the lower estimates provided by the HRBQ may be more reliable. According to HRBQ data there is also a greater discrepancy between the physical activity levels of boys compared to girls.</a:t>
            </a:r>
          </a:p>
          <a:p>
            <a:r>
              <a:rPr lang="en-GB" sz="1400">
                <a:solidFill>
                  <a:schemeClr val="accent1"/>
                </a:solidFill>
                <a:ea typeface="Arial" panose="020B0604020202020204" pitchFamily="34" charset="0"/>
                <a:cs typeface="Arial"/>
              </a:rPr>
              <a:t>In primary school:</a:t>
            </a:r>
            <a:r>
              <a:rPr lang="en-GB" sz="1400">
                <a:ea typeface="Arial" panose="020B0604020202020204" pitchFamily="34" charset="0"/>
                <a:cs typeface="Arial"/>
              </a:rPr>
              <a:t> 28</a:t>
            </a:r>
            <a:r>
              <a:rPr lang="en-GB" sz="1400">
                <a:effectLst/>
                <a:ea typeface="Arial" panose="020B0604020202020204" pitchFamily="34" charset="0"/>
                <a:cs typeface="Arial"/>
              </a:rPr>
              <a:t>% of boys and 13% of girls said they did 60 minutes of physical activity on at least 5 days in the 7 days before the survey; 31% of primary pupils didn’t do this on any day.</a:t>
            </a:r>
          </a:p>
          <a:p>
            <a:r>
              <a:rPr lang="en-GB" sz="1400">
                <a:solidFill>
                  <a:schemeClr val="accent1"/>
                </a:solidFill>
                <a:ea typeface="Arial" panose="020B0604020202020204" pitchFamily="34" charset="0"/>
                <a:cs typeface="Arial"/>
              </a:rPr>
              <a:t>In secondary school: </a:t>
            </a:r>
            <a:r>
              <a:rPr lang="en-GB" sz="1400">
                <a:ea typeface="Arial" panose="020B0604020202020204" pitchFamily="34" charset="0"/>
                <a:cs typeface="Arial"/>
              </a:rPr>
              <a:t>19</a:t>
            </a:r>
            <a:r>
              <a:rPr lang="en-GB" sz="1400">
                <a:effectLst/>
                <a:ea typeface="Arial" panose="020B0604020202020204" pitchFamily="34" charset="0"/>
                <a:cs typeface="Arial"/>
              </a:rPr>
              <a:t>% of boys and </a:t>
            </a:r>
            <a:r>
              <a:rPr lang="en-GB" sz="1400">
                <a:ea typeface="Arial" panose="020B0604020202020204" pitchFamily="34" charset="0"/>
                <a:cs typeface="Arial"/>
              </a:rPr>
              <a:t>6%</a:t>
            </a:r>
            <a:r>
              <a:rPr lang="en-GB" sz="1400">
                <a:effectLst/>
                <a:ea typeface="Arial" panose="020B0604020202020204" pitchFamily="34" charset="0"/>
                <a:cs typeface="Arial"/>
              </a:rPr>
              <a:t> of girls in secondary school said they did 60 minutes of physical activity on at least 5 days in the 7 days before the survey; 33% of secondary pupils didn’t do this on any day.</a:t>
            </a:r>
          </a:p>
          <a:p>
            <a:endParaRPr lang="en-GB"/>
          </a:p>
        </p:txBody>
      </p:sp>
      <p:sp>
        <p:nvSpPr>
          <p:cNvPr id="14" name="Content Placeholder 12">
            <a:extLst>
              <a:ext uri="{FF2B5EF4-FFF2-40B4-BE49-F238E27FC236}">
                <a16:creationId xmlns:a16="http://schemas.microsoft.com/office/drawing/2014/main" id="{6AF32195-5DEE-713F-BB03-3A03CADFDB0D}"/>
              </a:ext>
            </a:extLst>
          </p:cNvPr>
          <p:cNvSpPr txBox="1">
            <a:spLocks/>
          </p:cNvSpPr>
          <p:nvPr/>
        </p:nvSpPr>
        <p:spPr>
          <a:xfrm>
            <a:off x="3141297" y="3736641"/>
            <a:ext cx="8834242" cy="2485680"/>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8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pPr>
            <a:r>
              <a:rPr lang="en-GB" sz="1400">
                <a:effectLst/>
                <a:ea typeface="Arial" panose="020B0604020202020204" pitchFamily="34" charset="0"/>
                <a:cs typeface="Arial"/>
              </a:rPr>
              <a:t>There has been a fall in the proportion of primary pupils reporting being active on at least 5 days the previous week:</a:t>
            </a:r>
            <a:endParaRPr lang="en-GB" sz="1400">
              <a:ea typeface="Arial" panose="020B0604020202020204" pitchFamily="34" charset="0"/>
              <a:cs typeface="Arial"/>
            </a:endParaRPr>
          </a:p>
          <a:p>
            <a:pPr>
              <a:buFont typeface="Arial"/>
              <a:buChar char="•"/>
            </a:pPr>
            <a:r>
              <a:rPr lang="en-GB" sz="1400">
                <a:ea typeface="Tahoma"/>
                <a:cs typeface="Tahoma"/>
              </a:rPr>
              <a:t>A significantly higher proportion of pupils had lower levels of physical activity (less than 30 minutes) on a weekend compared to on a weekday, on average (57% vs 52%). </a:t>
            </a:r>
            <a:endParaRPr lang="en-US" sz="1400">
              <a:ea typeface="Tahoma"/>
              <a:cs typeface="Tahoma"/>
            </a:endParaRPr>
          </a:p>
          <a:p>
            <a:pPr lvl="1">
              <a:buFont typeface="Courier New"/>
              <a:buChar char="o"/>
            </a:pPr>
            <a:r>
              <a:rPr lang="en-GB" sz="1400">
                <a:ea typeface="Tahoma"/>
                <a:cs typeface="Tahoma"/>
              </a:rPr>
              <a:t>Low physical activity levels on a weekend ranged from 48% to 68% by school.</a:t>
            </a:r>
            <a:endParaRPr lang="en-US" sz="1400">
              <a:ea typeface="Tahoma"/>
              <a:cs typeface="Tahoma"/>
            </a:endParaRPr>
          </a:p>
          <a:p>
            <a:pPr lvl="1">
              <a:buFont typeface="Courier New"/>
              <a:buChar char="o"/>
            </a:pPr>
            <a:r>
              <a:rPr lang="en-GB" sz="1400">
                <a:ea typeface="Tahoma"/>
                <a:cs typeface="Tahoma"/>
              </a:rPr>
              <a:t>Low physical activity levels on a weekday ranged from 39% to 62% by school.</a:t>
            </a:r>
            <a:endParaRPr lang="en-US" sz="1400">
              <a:ea typeface="Tahoma"/>
              <a:cs typeface="Tahoma"/>
            </a:endParaRPr>
          </a:p>
        </p:txBody>
      </p:sp>
      <p:sp>
        <p:nvSpPr>
          <p:cNvPr id="6" name="TextBox 5">
            <a:extLst>
              <a:ext uri="{FF2B5EF4-FFF2-40B4-BE49-F238E27FC236}">
                <a16:creationId xmlns:a16="http://schemas.microsoft.com/office/drawing/2014/main" id="{2A9939DF-FB4E-4334-950A-836EE361CA45}"/>
              </a:ext>
            </a:extLst>
          </p:cNvPr>
          <p:cNvSpPr txBox="1"/>
          <p:nvPr/>
        </p:nvSpPr>
        <p:spPr>
          <a:xfrm>
            <a:off x="516009" y="3142462"/>
            <a:ext cx="2532469" cy="594360"/>
          </a:xfrm>
          <a:prstGeom prst="rect">
            <a:avLst/>
          </a:prstGeom>
          <a:noFill/>
        </p:spPr>
        <p:txBody>
          <a:bodyPr wrap="square" lIns="0" tIns="0" rIns="0" bIns="0" rtlCol="0" anchor="t">
            <a:noAutofit/>
          </a:bodyPr>
          <a:lstStyle/>
          <a:p>
            <a:r>
              <a:rPr lang="en-GB" sz="1600" b="1"/>
              <a:t>Primary Boys</a:t>
            </a:r>
          </a:p>
        </p:txBody>
      </p:sp>
      <p:graphicFrame>
        <p:nvGraphicFramePr>
          <p:cNvPr id="2" name="Diagram 1">
            <a:extLst>
              <a:ext uri="{FF2B5EF4-FFF2-40B4-BE49-F238E27FC236}">
                <a16:creationId xmlns:a16="http://schemas.microsoft.com/office/drawing/2014/main" id="{826066A3-56DE-2137-473D-DA186B6B1BBE}"/>
              </a:ext>
            </a:extLst>
          </p:cNvPr>
          <p:cNvGraphicFramePr/>
          <p:nvPr>
            <p:extLst>
              <p:ext uri="{D42A27DB-BD31-4B8C-83A1-F6EECF244321}">
                <p14:modId xmlns:p14="http://schemas.microsoft.com/office/powerpoint/2010/main" val="2446983134"/>
              </p:ext>
            </p:extLst>
          </p:nvPr>
        </p:nvGraphicFramePr>
        <p:xfrm>
          <a:off x="104777" y="2706113"/>
          <a:ext cx="2860374" cy="2305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E765551-FDDB-4F1D-AB82-5AB52AC53F6F}"/>
              </a:ext>
            </a:extLst>
          </p:cNvPr>
          <p:cNvSpPr txBox="1"/>
          <p:nvPr/>
        </p:nvSpPr>
        <p:spPr>
          <a:xfrm>
            <a:off x="466243" y="4372749"/>
            <a:ext cx="2312046" cy="594360"/>
          </a:xfrm>
          <a:prstGeom prst="rect">
            <a:avLst/>
          </a:prstGeom>
          <a:noFill/>
        </p:spPr>
        <p:txBody>
          <a:bodyPr wrap="square" lIns="0" tIns="0" rIns="0" bIns="0" rtlCol="0" anchor="t">
            <a:noAutofit/>
          </a:bodyPr>
          <a:lstStyle/>
          <a:p>
            <a:r>
              <a:rPr lang="en-GB" sz="1600" b="1"/>
              <a:t>Primary Girls</a:t>
            </a:r>
          </a:p>
        </p:txBody>
      </p:sp>
      <p:graphicFrame>
        <p:nvGraphicFramePr>
          <p:cNvPr id="10" name="Diagram 9">
            <a:extLst>
              <a:ext uri="{FF2B5EF4-FFF2-40B4-BE49-F238E27FC236}">
                <a16:creationId xmlns:a16="http://schemas.microsoft.com/office/drawing/2014/main" id="{D55ECC40-2184-DE19-6A16-E5305CA0A0CB}"/>
              </a:ext>
            </a:extLst>
          </p:cNvPr>
          <p:cNvGraphicFramePr/>
          <p:nvPr>
            <p:extLst>
              <p:ext uri="{D42A27DB-BD31-4B8C-83A1-F6EECF244321}">
                <p14:modId xmlns:p14="http://schemas.microsoft.com/office/powerpoint/2010/main" val="1540539924"/>
              </p:ext>
            </p:extLst>
          </p:nvPr>
        </p:nvGraphicFramePr>
        <p:xfrm>
          <a:off x="0" y="4173171"/>
          <a:ext cx="3057970" cy="21719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30C2977B-7723-AB38-64B4-71D589D03ED4}"/>
              </a:ext>
            </a:extLst>
          </p:cNvPr>
          <p:cNvSpPr txBox="1"/>
          <p:nvPr/>
        </p:nvSpPr>
        <p:spPr>
          <a:xfrm>
            <a:off x="37725" y="5964626"/>
            <a:ext cx="579394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chemeClr val="bg1"/>
                </a:solidFill>
                <a:cs typeface="Arial"/>
              </a:rPr>
              <a:t>Source: </a:t>
            </a:r>
            <a:r>
              <a:rPr lang="en-US" sz="1200">
                <a:solidFill>
                  <a:schemeClr val="bg1"/>
                </a:solidFill>
                <a:cs typeface="Arial"/>
              </a:rPr>
              <a:t>Health Related </a:t>
            </a:r>
            <a:r>
              <a:rPr lang="en-US" sz="1200" err="1">
                <a:solidFill>
                  <a:schemeClr val="bg1"/>
                </a:solidFill>
                <a:cs typeface="Arial"/>
              </a:rPr>
              <a:t>Behaviour</a:t>
            </a:r>
            <a:r>
              <a:rPr lang="en-US" sz="1200">
                <a:solidFill>
                  <a:schemeClr val="bg1"/>
                </a:solidFill>
                <a:cs typeface="Arial"/>
              </a:rPr>
              <a:t> Questionnaire (2021) </a:t>
            </a:r>
            <a:endParaRPr lang="en-US" sz="1200">
              <a:solidFill>
                <a:schemeClr val="bg1"/>
              </a:solidFill>
              <a:latin typeface="Aptos"/>
              <a:cs typeface="Arial"/>
            </a:endParaRPr>
          </a:p>
        </p:txBody>
      </p:sp>
    </p:spTree>
    <p:extLst>
      <p:ext uri="{BB962C8B-B14F-4D97-AF65-F5344CB8AC3E}">
        <p14:creationId xmlns:p14="http://schemas.microsoft.com/office/powerpoint/2010/main" val="128218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2BB9E-6D70-0916-1F0E-478B6AEDDA20}"/>
              </a:ext>
            </a:extLst>
          </p:cNvPr>
          <p:cNvSpPr>
            <a:spLocks noGrp="1"/>
          </p:cNvSpPr>
          <p:nvPr>
            <p:ph type="title" idx="4294967295"/>
          </p:nvPr>
        </p:nvSpPr>
        <p:spPr>
          <a:xfrm>
            <a:off x="7938" y="6350"/>
            <a:ext cx="6086475"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Attitudes towards physical activity amongst students</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11" name="Text Placeholder 10">
            <a:extLst>
              <a:ext uri="{FF2B5EF4-FFF2-40B4-BE49-F238E27FC236}">
                <a16:creationId xmlns:a16="http://schemas.microsoft.com/office/drawing/2014/main" id="{FA03A1D5-9859-C182-A23C-49E3B9F91B3C}"/>
              </a:ext>
            </a:extLst>
          </p:cNvPr>
          <p:cNvSpPr>
            <a:spLocks noGrp="1"/>
          </p:cNvSpPr>
          <p:nvPr>
            <p:ph type="body" sz="quarter" idx="27"/>
          </p:nvPr>
        </p:nvSpPr>
        <p:spPr/>
        <p:txBody>
          <a:bodyPr/>
          <a:lstStyle/>
          <a:p>
            <a:r>
              <a:rPr lang="en-US" sz="1200"/>
              <a:t>Data from the Health-Related Behaviours Questionnaire, which surveyed students in Years 8, 9, and 19 in 2021/22 found: </a:t>
            </a:r>
          </a:p>
          <a:p>
            <a:pPr marL="171450" indent="-171450">
              <a:buFont typeface="Arial" panose="020B0604020202020204" pitchFamily="34" charset="0"/>
              <a:buChar char="•"/>
            </a:pPr>
            <a:r>
              <a:rPr lang="en-US" sz="1200"/>
              <a:t>93% of primary and secondary pupils 'agree' or 'strongly agree' that they understand why exercise and sports are good for them.</a:t>
            </a:r>
            <a:endParaRPr lang="en-GB" sz="120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cs typeface="Arial"/>
              </a:rPr>
              <a:t>80% of pupils enjoy exercise and sports. This ranged from 50% among students questioning their gender to 89% for boys.</a:t>
            </a:r>
          </a:p>
          <a:p>
            <a:pPr marL="171450" indent="-171450">
              <a:buFont typeface="Arial" panose="020B0604020202020204" pitchFamily="34" charset="0"/>
              <a:buChar char="•"/>
            </a:pPr>
            <a:r>
              <a:rPr lang="en-GB" sz="1200">
                <a:cs typeface="Arial"/>
              </a:rPr>
              <a:t>13% of pupils don’t enjoy exercise and sports. This ranged from 7% for boys to 35% for non-binary students.</a:t>
            </a:r>
            <a:endParaRPr lang="en-GB" sz="1200"/>
          </a:p>
          <a:p>
            <a:pPr marL="171450" indent="-171450">
              <a:buFont typeface="Arial" panose="020B0604020202020204" pitchFamily="34" charset="0"/>
              <a:buChar char="•"/>
            </a:pPr>
            <a:r>
              <a:rPr lang="en-GB" sz="1200">
                <a:ea typeface="+mn-lt"/>
                <a:cs typeface="+mn-lt"/>
              </a:rPr>
              <a:t>63% of pupils found school lessons on physical activity quite useful or very useful.</a:t>
            </a:r>
          </a:p>
          <a:p>
            <a:pPr marL="285750" indent="-285750">
              <a:buFont typeface="Arial" panose="020B0604020202020204" pitchFamily="34" charset="0"/>
              <a:buChar char="•"/>
            </a:pPr>
            <a:endParaRPr lang="en-US" sz="1800"/>
          </a:p>
          <a:p>
            <a:pPr marL="171450" indent="-171450">
              <a:buFont typeface="Arial" panose="020B0604020202020204" pitchFamily="34" charset="0"/>
              <a:buChar char="•"/>
            </a:pPr>
            <a:endParaRPr lang="en-GB"/>
          </a:p>
        </p:txBody>
      </p:sp>
      <p:pic>
        <p:nvPicPr>
          <p:cNvPr id="9" name="Picture 5" descr="Bar chart showing the proportion of year 8,9 and 10 pupils who say they enjoy exercise and sports by gender. Boys are most likely to enjoy and non-binary pupils are least likely to enjoy exercise and sports.">
            <a:extLst>
              <a:ext uri="{FF2B5EF4-FFF2-40B4-BE49-F238E27FC236}">
                <a16:creationId xmlns:a16="http://schemas.microsoft.com/office/drawing/2014/main" id="{20C8553F-3029-D667-11D9-2D07B95C2244}"/>
              </a:ext>
            </a:extLst>
          </p:cNvPr>
          <p:cNvPicPr>
            <a:picLocks noChangeAspect="1"/>
          </p:cNvPicPr>
          <p:nvPr/>
        </p:nvPicPr>
        <p:blipFill>
          <a:blip r:embed="rId3"/>
          <a:stretch>
            <a:fillRect/>
          </a:stretch>
        </p:blipFill>
        <p:spPr>
          <a:xfrm>
            <a:off x="416338" y="2589247"/>
            <a:ext cx="5080855" cy="3309931"/>
          </a:xfrm>
          <a:prstGeom prst="rect">
            <a:avLst/>
          </a:prstGeom>
        </p:spPr>
      </p:pic>
      <p:sp>
        <p:nvSpPr>
          <p:cNvPr id="10" name="Text Placeholder 9">
            <a:extLst>
              <a:ext uri="{FF2B5EF4-FFF2-40B4-BE49-F238E27FC236}">
                <a16:creationId xmlns:a16="http://schemas.microsoft.com/office/drawing/2014/main" id="{EE97E4A6-39B9-71A0-F2FD-37F083258E46}"/>
              </a:ext>
            </a:extLst>
          </p:cNvPr>
          <p:cNvSpPr>
            <a:spLocks noGrp="1"/>
          </p:cNvSpPr>
          <p:nvPr>
            <p:ph type="body" sz="quarter" idx="14"/>
          </p:nvPr>
        </p:nvSpPr>
        <p:spPr/>
        <p:txBody>
          <a:bodyPr>
            <a:normAutofit/>
          </a:bodyPr>
          <a:lstStyle/>
          <a:p>
            <a:r>
              <a:rPr lang="en-GB" sz="1800"/>
              <a:t>Girls' physical activity consultation</a:t>
            </a:r>
          </a:p>
        </p:txBody>
      </p:sp>
      <p:sp>
        <p:nvSpPr>
          <p:cNvPr id="13" name="Text Placeholder 12">
            <a:extLst>
              <a:ext uri="{FF2B5EF4-FFF2-40B4-BE49-F238E27FC236}">
                <a16:creationId xmlns:a16="http://schemas.microsoft.com/office/drawing/2014/main" id="{53F89ED5-2258-F57C-76AA-76EAA726A015}"/>
              </a:ext>
            </a:extLst>
          </p:cNvPr>
          <p:cNvSpPr>
            <a:spLocks noGrp="1"/>
          </p:cNvSpPr>
          <p:nvPr>
            <p:ph type="body" sz="quarter" idx="30"/>
          </p:nvPr>
        </p:nvSpPr>
        <p:spPr>
          <a:xfrm>
            <a:off x="6231920" y="452013"/>
            <a:ext cx="5813315" cy="5400782"/>
          </a:xfrm>
        </p:spPr>
        <p:txBody>
          <a:bodyPr>
            <a:normAutofit/>
          </a:bodyPr>
          <a:lstStyle/>
          <a:p>
            <a:pPr marL="0" indent="0">
              <a:buNone/>
            </a:pPr>
            <a:r>
              <a:rPr lang="en-GB" sz="1200">
                <a:ea typeface="+mn-lt"/>
                <a:cs typeface="+mn-lt"/>
              </a:rPr>
              <a:t>Qualitative interviews explored the barriers and motivators to participate in physical </a:t>
            </a:r>
            <a:r>
              <a:rPr lang="en-GB" sz="1200">
                <a:highlight>
                  <a:srgbClr val="FFFFFF"/>
                </a:highlight>
                <a:ea typeface="+mn-lt"/>
                <a:cs typeface="+mn-lt"/>
              </a:rPr>
              <a:t>activity with secondary </a:t>
            </a:r>
            <a:r>
              <a:rPr lang="en-GB" sz="1200">
                <a:ea typeface="+mn-lt"/>
                <a:cs typeface="+mn-lt"/>
              </a:rPr>
              <a:t>school girls. They found:</a:t>
            </a:r>
            <a:endParaRPr lang="en-US" sz="1200">
              <a:solidFill>
                <a:schemeClr val="accent1"/>
              </a:solidFill>
            </a:endParaRPr>
          </a:p>
          <a:p>
            <a:pPr marL="0" indent="0">
              <a:buNone/>
            </a:pPr>
            <a:r>
              <a:rPr lang="en-US" sz="1200" b="1">
                <a:solidFill>
                  <a:schemeClr val="accent1"/>
                </a:solidFill>
              </a:rPr>
              <a:t>Barriers for secondary school girls </a:t>
            </a:r>
            <a:endParaRPr lang="en-US" sz="1200" b="1">
              <a:solidFill>
                <a:schemeClr val="accent1"/>
              </a:solidFill>
              <a:cs typeface="Arial"/>
            </a:endParaRPr>
          </a:p>
          <a:p>
            <a:pPr marL="171450" indent="-171450">
              <a:buFont typeface="Arial" panose="020B0604020202020204" pitchFamily="34" charset="0"/>
              <a:buChar char="•"/>
            </a:pPr>
            <a:r>
              <a:rPr lang="en-US" sz="1200"/>
              <a:t>Too much schoolwork, </a:t>
            </a:r>
            <a:endParaRPr lang="en-US" sz="1200">
              <a:cs typeface="Arial"/>
            </a:endParaRPr>
          </a:p>
          <a:p>
            <a:pPr marL="171450" indent="-171450">
              <a:buFont typeface="Arial" panose="020B0604020202020204" pitchFamily="34" charset="0"/>
              <a:buChar char="•"/>
            </a:pPr>
            <a:r>
              <a:rPr lang="en-US" sz="1200"/>
              <a:t>Physical activity being tiring, </a:t>
            </a:r>
            <a:endParaRPr lang="en-US" sz="1200">
              <a:cs typeface="Arial"/>
            </a:endParaRPr>
          </a:p>
          <a:p>
            <a:pPr marL="171450" indent="-171450">
              <a:buFont typeface="Arial" panose="020B0604020202020204" pitchFamily="34" charset="0"/>
              <a:buChar char="•"/>
            </a:pPr>
            <a:r>
              <a:rPr lang="en-US" sz="1200"/>
              <a:t>Having a period, </a:t>
            </a:r>
            <a:endParaRPr lang="en-US" sz="1200">
              <a:cs typeface="Arial"/>
            </a:endParaRPr>
          </a:p>
          <a:p>
            <a:pPr marL="171450" indent="-171450">
              <a:buFont typeface="Arial" panose="020B0604020202020204" pitchFamily="34" charset="0"/>
              <a:buChar char="•"/>
            </a:pPr>
            <a:r>
              <a:rPr lang="en-US" sz="1200"/>
              <a:t>Lack of self-confidence, </a:t>
            </a:r>
            <a:endParaRPr lang="en-US" sz="1200">
              <a:cs typeface="Arial"/>
            </a:endParaRPr>
          </a:p>
          <a:p>
            <a:pPr marL="171450" indent="-171450">
              <a:buFont typeface="Arial" panose="020B0604020202020204" pitchFamily="34" charset="0"/>
              <a:buChar char="•"/>
            </a:pPr>
            <a:r>
              <a:rPr lang="en-US" sz="1200"/>
              <a:t>Negative peer influence or embarrassment</a:t>
            </a:r>
            <a:endParaRPr lang="en-US" sz="1200">
              <a:cs typeface="Arial"/>
            </a:endParaRPr>
          </a:p>
          <a:p>
            <a:pPr marL="171450" indent="-171450">
              <a:buFont typeface="Arial" panose="020B0604020202020204" pitchFamily="34" charset="0"/>
              <a:buChar char="•"/>
            </a:pPr>
            <a:r>
              <a:rPr lang="en-US" sz="1200"/>
              <a:t>Not having friends to do activities with.</a:t>
            </a:r>
          </a:p>
          <a:p>
            <a:pPr marL="0" indent="0">
              <a:buFont typeface="Arial" panose="020B0604020202020204" pitchFamily="34" charset="0"/>
              <a:buNone/>
            </a:pPr>
            <a:r>
              <a:rPr lang="en-US" sz="1200" b="1">
                <a:solidFill>
                  <a:schemeClr val="accent1"/>
                </a:solidFill>
              </a:rPr>
              <a:t>Motivators </a:t>
            </a:r>
            <a:r>
              <a:rPr lang="en-US" sz="1200" b="1"/>
              <a:t> </a:t>
            </a:r>
            <a:endParaRPr lang="en-US" sz="1200" b="1">
              <a:cs typeface="Arial"/>
            </a:endParaRPr>
          </a:p>
          <a:p>
            <a:pPr marL="171450" indent="-171450">
              <a:buFont typeface="Arial" panose="020B0604020202020204" pitchFamily="34" charset="0"/>
              <a:buChar char="•"/>
            </a:pPr>
            <a:r>
              <a:rPr lang="en-US" sz="1200">
                <a:cs typeface="Arial"/>
              </a:rPr>
              <a:t>Doing fun and varied activities, </a:t>
            </a:r>
          </a:p>
          <a:p>
            <a:pPr marL="171450" indent="-171450">
              <a:buFont typeface="Arial" panose="020B0604020202020204" pitchFamily="34" charset="0"/>
              <a:buChar char="•"/>
            </a:pPr>
            <a:r>
              <a:rPr lang="en-US" sz="1200">
                <a:cs typeface="Arial"/>
              </a:rPr>
              <a:t>Positive encouragement from family and teachers </a:t>
            </a:r>
          </a:p>
          <a:p>
            <a:pPr marL="171450" indent="-171450">
              <a:buFont typeface="Arial" panose="020B0604020202020204" pitchFamily="34" charset="0"/>
              <a:buChar char="•"/>
            </a:pPr>
            <a:r>
              <a:rPr lang="en-US" sz="1200">
                <a:cs typeface="Arial"/>
              </a:rPr>
              <a:t>Being consulted on what activities they would like to do.</a:t>
            </a:r>
            <a:endParaRPr lang="en-US" sz="1200"/>
          </a:p>
          <a:p>
            <a:endParaRPr lang="en-US" sz="1200">
              <a:cs typeface="Arial"/>
            </a:endParaRPr>
          </a:p>
          <a:p>
            <a:endParaRPr lang="en-GB"/>
          </a:p>
        </p:txBody>
      </p:sp>
      <p:sp>
        <p:nvSpPr>
          <p:cNvPr id="4" name="Speech Bubble: Rectangle with Corners Rounded 3">
            <a:extLst>
              <a:ext uri="{FF2B5EF4-FFF2-40B4-BE49-F238E27FC236}">
                <a16:creationId xmlns:a16="http://schemas.microsoft.com/office/drawing/2014/main" id="{060829B9-EDC5-56FB-6A91-5028BD170D8E}"/>
              </a:ext>
            </a:extLst>
          </p:cNvPr>
          <p:cNvSpPr/>
          <p:nvPr/>
        </p:nvSpPr>
        <p:spPr>
          <a:xfrm>
            <a:off x="9550400" y="797130"/>
            <a:ext cx="2391969" cy="915362"/>
          </a:xfrm>
          <a:prstGeom prst="wedgeRoundRectCallout">
            <a:avLst>
              <a:gd name="adj1" fmla="val -70742"/>
              <a:gd name="adj2" fmla="val 36833"/>
              <a:gd name="adj3" fmla="val 16667"/>
            </a:avLst>
          </a:prstGeom>
          <a:solidFill>
            <a:schemeClr val="accent1"/>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“[Talking about period] afraid of leaking” </a:t>
            </a:r>
            <a:r>
              <a:rPr lang="en-GB" sz="1400"/>
              <a:t>(Girls physical activity consultation</a:t>
            </a:r>
          </a:p>
        </p:txBody>
      </p:sp>
      <p:sp>
        <p:nvSpPr>
          <p:cNvPr id="12" name="Speech Bubble: Rectangle with Corners Rounded 11">
            <a:extLst>
              <a:ext uri="{FF2B5EF4-FFF2-40B4-BE49-F238E27FC236}">
                <a16:creationId xmlns:a16="http://schemas.microsoft.com/office/drawing/2014/main" id="{E24A0A36-2BE4-945B-757E-9BE9A15B4BB4}"/>
              </a:ext>
            </a:extLst>
          </p:cNvPr>
          <p:cNvSpPr/>
          <p:nvPr/>
        </p:nvSpPr>
        <p:spPr>
          <a:xfrm>
            <a:off x="6562120" y="4556966"/>
            <a:ext cx="1872293" cy="1100884"/>
          </a:xfrm>
          <a:prstGeom prst="wedgeRoundRectCallout">
            <a:avLst>
              <a:gd name="adj1" fmla="val 35467"/>
              <a:gd name="adj2" fmla="val -71896"/>
              <a:gd name="adj3" fmla="val 16667"/>
            </a:avLst>
          </a:prstGeom>
          <a:solidFill>
            <a:schemeClr val="accent1"/>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“Girls only sessions in the gym” </a:t>
            </a:r>
            <a:r>
              <a:rPr lang="en-GB" sz="1400"/>
              <a:t>(Girls physical activity consultation</a:t>
            </a:r>
          </a:p>
        </p:txBody>
      </p:sp>
      <p:sp>
        <p:nvSpPr>
          <p:cNvPr id="14" name="Speech Bubble: Rectangle with Corners Rounded 13">
            <a:extLst>
              <a:ext uri="{FF2B5EF4-FFF2-40B4-BE49-F238E27FC236}">
                <a16:creationId xmlns:a16="http://schemas.microsoft.com/office/drawing/2014/main" id="{5117B40B-50CD-FD19-6985-37CD21D27DCD}"/>
              </a:ext>
            </a:extLst>
          </p:cNvPr>
          <p:cNvSpPr/>
          <p:nvPr/>
        </p:nvSpPr>
        <p:spPr>
          <a:xfrm>
            <a:off x="9585480" y="4364835"/>
            <a:ext cx="2123921" cy="1293015"/>
          </a:xfrm>
          <a:prstGeom prst="wedgeRoundRectCallout">
            <a:avLst>
              <a:gd name="adj1" fmla="val -39070"/>
              <a:gd name="adj2" fmla="val -66168"/>
              <a:gd name="adj3" fmla="val 16667"/>
            </a:avLst>
          </a:prstGeom>
          <a:solidFill>
            <a:schemeClr val="accent1"/>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“It’s only fun when you do it with family or friends“</a:t>
            </a:r>
            <a:r>
              <a:rPr lang="en-GB" sz="1400"/>
              <a:t>(Girls physical activity consultation</a:t>
            </a:r>
          </a:p>
        </p:txBody>
      </p:sp>
      <p:sp>
        <p:nvSpPr>
          <p:cNvPr id="7" name="Speech Bubble: Rectangle with Corners Rounded 6">
            <a:extLst>
              <a:ext uri="{FF2B5EF4-FFF2-40B4-BE49-F238E27FC236}">
                <a16:creationId xmlns:a16="http://schemas.microsoft.com/office/drawing/2014/main" id="{0BCD863E-3B05-6825-A2C9-4C946818EB02}"/>
              </a:ext>
            </a:extLst>
          </p:cNvPr>
          <p:cNvSpPr/>
          <p:nvPr/>
        </p:nvSpPr>
        <p:spPr>
          <a:xfrm>
            <a:off x="9598143" y="2043961"/>
            <a:ext cx="2447092" cy="1385039"/>
          </a:xfrm>
          <a:prstGeom prst="wedgeRoundRectCallout">
            <a:avLst>
              <a:gd name="adj1" fmla="val -65206"/>
              <a:gd name="adj2" fmla="val 36826"/>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mn-lt"/>
                <a:cs typeface="+mn-lt"/>
              </a:rPr>
              <a:t>"We have to </a:t>
            </a:r>
            <a:r>
              <a:rPr lang="en-US" sz="1400" err="1">
                <a:ea typeface="+mn-lt"/>
                <a:cs typeface="+mn-lt"/>
              </a:rPr>
              <a:t>prioritise</a:t>
            </a:r>
            <a:r>
              <a:rPr lang="en-US" sz="1400">
                <a:ea typeface="+mn-lt"/>
                <a:cs typeface="+mn-lt"/>
              </a:rPr>
              <a:t> schoolwork and stuff and sometimes you get really overwhelmed.” </a:t>
            </a:r>
            <a:r>
              <a:rPr lang="en-GB" sz="1400"/>
              <a:t>(Girls physical activity consultation</a:t>
            </a:r>
            <a:endParaRPr lang="en-US" sz="1400"/>
          </a:p>
        </p:txBody>
      </p:sp>
      <p:sp>
        <p:nvSpPr>
          <p:cNvPr id="5" name="TextBox 4">
            <a:extLst>
              <a:ext uri="{FF2B5EF4-FFF2-40B4-BE49-F238E27FC236}">
                <a16:creationId xmlns:a16="http://schemas.microsoft.com/office/drawing/2014/main" id="{B104CC1F-0AE2-4A51-2AA6-5FF03CAA9568}"/>
              </a:ext>
            </a:extLst>
          </p:cNvPr>
          <p:cNvSpPr txBox="1"/>
          <p:nvPr/>
        </p:nvSpPr>
        <p:spPr>
          <a:xfrm>
            <a:off x="73007" y="6042050"/>
            <a:ext cx="8296293"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a:solidFill>
                  <a:schemeClr val="bg1"/>
                </a:solidFill>
                <a:cs typeface="Arial" panose="020B0604020202020204"/>
              </a:rPr>
              <a:t>Source: </a:t>
            </a:r>
            <a:r>
              <a:rPr lang="en-US" sz="1200">
                <a:solidFill>
                  <a:schemeClr val="bg1"/>
                </a:solidFill>
                <a:ea typeface="+mn-lt"/>
                <a:cs typeface="+mn-lt"/>
              </a:rPr>
              <a:t>Islington Council. Secondary School Girls Physical Activity Engagement in Islington; 2020; Health Related </a:t>
            </a:r>
            <a:r>
              <a:rPr lang="en-US" sz="1200" err="1">
                <a:solidFill>
                  <a:schemeClr val="bg1"/>
                </a:solidFill>
                <a:ea typeface="+mn-lt"/>
                <a:cs typeface="+mn-lt"/>
              </a:rPr>
              <a:t>Behaviour</a:t>
            </a:r>
            <a:r>
              <a:rPr lang="en-US" sz="1200">
                <a:solidFill>
                  <a:schemeClr val="bg1"/>
                </a:solidFill>
                <a:ea typeface="+mn-lt"/>
                <a:cs typeface="+mn-lt"/>
              </a:rPr>
              <a:t> Questionnaire (2021)</a:t>
            </a:r>
            <a:endParaRPr lang="en-US" sz="1200">
              <a:solidFill>
                <a:schemeClr val="bg1"/>
              </a:solidFill>
              <a:cs typeface="Arial" panose="020B0604020202020204"/>
            </a:endParaRPr>
          </a:p>
          <a:p>
            <a:endParaRPr lang="en-US">
              <a:cs typeface="Arial" panose="020B0604020202020204"/>
            </a:endParaRPr>
          </a:p>
        </p:txBody>
      </p:sp>
    </p:spTree>
    <p:extLst>
      <p:ext uri="{BB962C8B-B14F-4D97-AF65-F5344CB8AC3E}">
        <p14:creationId xmlns:p14="http://schemas.microsoft.com/office/powerpoint/2010/main" val="1650534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99C9-049F-9F00-A3A1-5297C2EB3C3D}"/>
              </a:ext>
            </a:extLst>
          </p:cNvPr>
          <p:cNvSpPr>
            <a:spLocks noGrp="1"/>
          </p:cNvSpPr>
          <p:nvPr>
            <p:ph type="title" idx="4294967295"/>
          </p:nvPr>
        </p:nvSpPr>
        <p:spPr>
          <a:xfrm>
            <a:off x="0" y="107950"/>
            <a:ext cx="9077325" cy="781050"/>
          </a:xfrm>
        </p:spPr>
        <p:txBody>
          <a:bodyPr wrap="square" anchor="t">
            <a:normAutofit/>
          </a:bodyPr>
          <a:lstStyle/>
          <a:p>
            <a:r>
              <a:rPr lang="en-US">
                <a:solidFill>
                  <a:schemeClr val="accent1"/>
                </a:solidFill>
              </a:rPr>
              <a:t>Adults’ physical activity in Islington</a:t>
            </a:r>
            <a:endParaRPr lang="en-GB">
              <a:solidFill>
                <a:schemeClr val="accent1"/>
              </a:solidFill>
            </a:endParaRPr>
          </a:p>
        </p:txBody>
      </p:sp>
      <p:sp>
        <p:nvSpPr>
          <p:cNvPr id="4" name="TextBox 3">
            <a:extLst>
              <a:ext uri="{FF2B5EF4-FFF2-40B4-BE49-F238E27FC236}">
                <a16:creationId xmlns:a16="http://schemas.microsoft.com/office/drawing/2014/main" id="{8B2AB74D-E5F8-B30E-0886-A701CFD51551}"/>
              </a:ext>
            </a:extLst>
          </p:cNvPr>
          <p:cNvSpPr txBox="1"/>
          <p:nvPr/>
        </p:nvSpPr>
        <p:spPr>
          <a:xfrm>
            <a:off x="100243" y="1008638"/>
            <a:ext cx="5296627" cy="781051"/>
          </a:xfrm>
          <a:prstGeom prst="rect">
            <a:avLst/>
          </a:prstGeom>
          <a:solidFill>
            <a:schemeClr val="accent1">
              <a:lumMod val="20000"/>
              <a:lumOff val="80000"/>
            </a:schemeClr>
          </a:solidFill>
        </p:spPr>
        <p:txBody>
          <a:bodyPr wrap="square" lIns="0" tIns="0" rIns="0" bIns="0" rtlCol="0">
            <a:noAutofit/>
          </a:bodyPr>
          <a:lstStyle/>
          <a:p>
            <a:r>
              <a:rPr lang="en-US" sz="1600"/>
              <a:t>Adults are recommended to do 150+ minutes of moderate intensity activity per week OR 75+ minutes of vigorous intensity activity per week AND to </a:t>
            </a:r>
            <a:r>
              <a:rPr lang="en-US" sz="1600" err="1"/>
              <a:t>minimise</a:t>
            </a:r>
            <a:r>
              <a:rPr lang="en-US" sz="1600"/>
              <a:t> sedentary time </a:t>
            </a:r>
          </a:p>
          <a:p>
            <a:pPr algn="l"/>
            <a:endParaRPr lang="en-GB"/>
          </a:p>
        </p:txBody>
      </p:sp>
      <p:pic>
        <p:nvPicPr>
          <p:cNvPr id="3" name="Picture 2" descr="Line graph showing levels of physical activity among adults in Islington from 2015-2023. Levels of activity have remained relatively stable. ">
            <a:extLst>
              <a:ext uri="{FF2B5EF4-FFF2-40B4-BE49-F238E27FC236}">
                <a16:creationId xmlns:a16="http://schemas.microsoft.com/office/drawing/2014/main" id="{8825CE37-1B81-A3CA-5A0B-FF088AA508DA}"/>
              </a:ext>
            </a:extLst>
          </p:cNvPr>
          <p:cNvPicPr>
            <a:picLocks noChangeAspect="1"/>
          </p:cNvPicPr>
          <p:nvPr/>
        </p:nvPicPr>
        <p:blipFill>
          <a:blip r:embed="rId3"/>
          <a:stretch>
            <a:fillRect/>
          </a:stretch>
        </p:blipFill>
        <p:spPr>
          <a:xfrm>
            <a:off x="36944" y="1986143"/>
            <a:ext cx="5587094" cy="3911265"/>
          </a:xfrm>
          <a:prstGeom prst="rect">
            <a:avLst/>
          </a:prstGeom>
        </p:spPr>
      </p:pic>
      <p:sp>
        <p:nvSpPr>
          <p:cNvPr id="8" name="TextBox 7">
            <a:extLst>
              <a:ext uri="{FF2B5EF4-FFF2-40B4-BE49-F238E27FC236}">
                <a16:creationId xmlns:a16="http://schemas.microsoft.com/office/drawing/2014/main" id="{61CF04DC-A722-0345-A230-2A4DAE123D7F}"/>
              </a:ext>
            </a:extLst>
          </p:cNvPr>
          <p:cNvSpPr txBox="1"/>
          <p:nvPr/>
        </p:nvSpPr>
        <p:spPr>
          <a:xfrm>
            <a:off x="5624038" y="133651"/>
            <a:ext cx="6428065" cy="5558312"/>
          </a:xfrm>
          <a:prstGeom prst="rect">
            <a:avLst/>
          </a:prstGeom>
          <a:noFill/>
        </p:spPr>
        <p:txBody>
          <a:bodyPr wrap="square" lIns="0" tIns="0" rIns="0" bIns="0" rtlCol="0">
            <a:noAutofit/>
          </a:bodyPr>
          <a:lstStyle/>
          <a:p>
            <a:pPr marL="285750" indent="-285750" algn="l">
              <a:buClr>
                <a:schemeClr val="accent1"/>
              </a:buClr>
              <a:buFont typeface="Arial" panose="020B0604020202020204" pitchFamily="34" charset="0"/>
              <a:buChar char="•"/>
            </a:pPr>
            <a:r>
              <a:rPr lang="en-US" sz="1600"/>
              <a:t>According to the Active Lives survey (2022/23), 73.8% of adults in Islington are physically active (do 150+ minutes of physical activity per week). This is above the England average of 67.1%.</a:t>
            </a:r>
          </a:p>
          <a:p>
            <a:pPr algn="l">
              <a:buClr>
                <a:schemeClr val="accent1"/>
              </a:buClr>
            </a:pPr>
            <a:endParaRPr lang="en-US" sz="1600"/>
          </a:p>
          <a:p>
            <a:pPr marL="285750" indent="-285750" algn="l">
              <a:buClr>
                <a:schemeClr val="accent1"/>
              </a:buClr>
              <a:buFont typeface="Arial" panose="020B0604020202020204" pitchFamily="34" charset="0"/>
              <a:buChar char="•"/>
            </a:pPr>
            <a:r>
              <a:rPr lang="en-US" sz="1600"/>
              <a:t>Rates of physical activity among adults in Islington have remained relatively stable since 2015-16.</a:t>
            </a:r>
          </a:p>
          <a:p>
            <a:pPr algn="l">
              <a:buClr>
                <a:schemeClr val="accent1"/>
              </a:buClr>
            </a:pPr>
            <a:endParaRPr lang="en-US" sz="1600"/>
          </a:p>
          <a:p>
            <a:pPr marL="285750" indent="-285750">
              <a:buClr>
                <a:schemeClr val="accent1"/>
              </a:buClr>
              <a:buFont typeface="Arial" panose="020B0604020202020204" pitchFamily="34" charset="0"/>
              <a:buChar char="•"/>
            </a:pPr>
            <a:r>
              <a:rPr lang="en-US" sz="1600"/>
              <a:t>Gender disparities in physical activity exist among adults in Islington, as fewer women (72%) than men (77%) are active.</a:t>
            </a:r>
          </a:p>
          <a:p>
            <a:pPr>
              <a:buClr>
                <a:schemeClr val="accent1"/>
              </a:buClr>
            </a:pPr>
            <a:endParaRPr lang="en-US" sz="1600"/>
          </a:p>
          <a:p>
            <a:pPr marL="285750" indent="-285750">
              <a:buClr>
                <a:schemeClr val="accent1"/>
              </a:buClr>
              <a:buFont typeface="Arial" panose="020B0604020202020204" pitchFamily="34" charset="0"/>
              <a:buChar char="•"/>
            </a:pPr>
            <a:r>
              <a:rPr lang="en-US" sz="1600"/>
              <a:t>Levels of physical activity decrease with age, with 68% of people between the ages 55-74 being active, compared to 84% of 16-34 year olds.</a:t>
            </a:r>
          </a:p>
          <a:p>
            <a:pPr marL="285750" indent="-285750">
              <a:buClr>
                <a:schemeClr val="accent1"/>
              </a:buClr>
              <a:buFont typeface="Arial" panose="020B0604020202020204" pitchFamily="34" charset="0"/>
              <a:buChar char="•"/>
            </a:pPr>
            <a:endParaRPr lang="en-US" sz="1600"/>
          </a:p>
          <a:p>
            <a:pPr marL="285750" indent="-285750">
              <a:buClr>
                <a:schemeClr val="accent1"/>
              </a:buClr>
              <a:buFont typeface="Arial" panose="020B0604020202020204" pitchFamily="34" charset="0"/>
              <a:buChar char="•"/>
            </a:pPr>
            <a:r>
              <a:rPr lang="en-US" sz="1600"/>
              <a:t>Those in routine/semi routine jobs, and those who are long-term unemployed are less likely to be active.</a:t>
            </a:r>
          </a:p>
          <a:p>
            <a:pPr>
              <a:buClr>
                <a:schemeClr val="accent1"/>
              </a:buClr>
            </a:pPr>
            <a:endParaRPr lang="en-US" sz="1600"/>
          </a:p>
          <a:p>
            <a:pPr marL="285750" indent="-285750">
              <a:buClr>
                <a:schemeClr val="accent1"/>
              </a:buClr>
              <a:buFont typeface="Arial" panose="020B0604020202020204" pitchFamily="34" charset="0"/>
              <a:buChar char="•"/>
            </a:pPr>
            <a:r>
              <a:rPr lang="en-US" sz="1600"/>
              <a:t>Physical activity data for different ethnicities is not currently available in Islington, however </a:t>
            </a:r>
            <a:r>
              <a:rPr lang="en-GB" sz="1600"/>
              <a:t>London-wide data indicates that there are disparities in physical activity levels across different ethnic groups. 70% of white adults are active, compared to 57.2% of those of Asian ethnicity (excluding Chinese), 54.4% of black ethnicity, and 60.2% of Chinese ethnicity.</a:t>
            </a:r>
            <a:endParaRPr lang="en-US" sz="1800"/>
          </a:p>
          <a:p>
            <a:pPr algn="l">
              <a:buClr>
                <a:schemeClr val="accent1"/>
              </a:buClr>
            </a:pPr>
            <a:endParaRPr lang="en-US"/>
          </a:p>
          <a:p>
            <a:pPr algn="l"/>
            <a:endParaRPr lang="en-US"/>
          </a:p>
          <a:p>
            <a:pPr algn="l"/>
            <a:endParaRPr lang="en-GB"/>
          </a:p>
        </p:txBody>
      </p:sp>
      <p:sp>
        <p:nvSpPr>
          <p:cNvPr id="9" name="TextBox 8">
            <a:extLst>
              <a:ext uri="{FF2B5EF4-FFF2-40B4-BE49-F238E27FC236}">
                <a16:creationId xmlns:a16="http://schemas.microsoft.com/office/drawing/2014/main" id="{4E2E1304-2841-D76E-D5EB-B177F3918834}"/>
              </a:ext>
            </a:extLst>
          </p:cNvPr>
          <p:cNvSpPr txBox="1"/>
          <p:nvPr/>
        </p:nvSpPr>
        <p:spPr>
          <a:xfrm>
            <a:off x="139896" y="5568496"/>
            <a:ext cx="3951070" cy="212652"/>
          </a:xfrm>
          <a:prstGeom prst="rect">
            <a:avLst/>
          </a:prstGeom>
          <a:noFill/>
        </p:spPr>
        <p:txBody>
          <a:bodyPr wrap="none" lIns="0" tIns="0" rIns="0" bIns="0" rtlCol="0">
            <a:noAutofit/>
          </a:bodyPr>
          <a:lstStyle/>
          <a:p>
            <a:pPr algn="l"/>
            <a:r>
              <a:rPr lang="en-US" sz="1200"/>
              <a:t>Graphic source: Sport England data, Active lives survey 2022/23</a:t>
            </a:r>
            <a:endParaRPr lang="en-GB" sz="1200"/>
          </a:p>
        </p:txBody>
      </p:sp>
      <p:sp>
        <p:nvSpPr>
          <p:cNvPr id="6" name="TextBox 5">
            <a:extLst>
              <a:ext uri="{FF2B5EF4-FFF2-40B4-BE49-F238E27FC236}">
                <a16:creationId xmlns:a16="http://schemas.microsoft.com/office/drawing/2014/main" id="{7762BF6B-4CEA-DA7D-E573-47607152643D}"/>
              </a:ext>
            </a:extLst>
          </p:cNvPr>
          <p:cNvSpPr txBox="1"/>
          <p:nvPr/>
        </p:nvSpPr>
        <p:spPr>
          <a:xfrm>
            <a:off x="100243" y="6013669"/>
            <a:ext cx="914400" cy="914400"/>
          </a:xfrm>
          <a:prstGeom prst="rect">
            <a:avLst/>
          </a:prstGeom>
          <a:noFill/>
        </p:spPr>
        <p:txBody>
          <a:bodyPr wrap="none" lIns="0" tIns="0" rIns="0" bIns="0" rtlCol="0">
            <a:noAutofit/>
          </a:bodyPr>
          <a:lstStyle/>
          <a:p>
            <a:pPr marL="0" indent="0" algn="l">
              <a:lnSpc>
                <a:spcPct val="100000"/>
              </a:lnSpc>
              <a:buNone/>
            </a:pPr>
            <a:r>
              <a:rPr lang="en-GB" sz="1200" b="1">
                <a:solidFill>
                  <a:schemeClr val="bg1"/>
                </a:solidFill>
                <a:cs typeface="Arial"/>
              </a:rPr>
              <a:t>Source: </a:t>
            </a:r>
            <a:r>
              <a:rPr lang="en-GB" sz="1200">
                <a:solidFill>
                  <a:schemeClr val="bg1"/>
                </a:solidFill>
                <a:cs typeface="Arial"/>
              </a:rPr>
              <a:t>Sport England (2023) Active Lives Survey Adults </a:t>
            </a:r>
          </a:p>
        </p:txBody>
      </p:sp>
    </p:spTree>
    <p:extLst>
      <p:ext uri="{BB962C8B-B14F-4D97-AF65-F5344CB8AC3E}">
        <p14:creationId xmlns:p14="http://schemas.microsoft.com/office/powerpoint/2010/main" val="1635702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687FF8-DC1C-F032-E757-5E40A4D157CC}"/>
              </a:ext>
            </a:extLst>
          </p:cNvPr>
          <p:cNvSpPr>
            <a:spLocks noGrp="1"/>
          </p:cNvSpPr>
          <p:nvPr>
            <p:ph type="title" idx="4294967295"/>
          </p:nvPr>
        </p:nvSpPr>
        <p:spPr>
          <a:xfrm>
            <a:off x="0" y="6350"/>
            <a:ext cx="8142288"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Physical activity and LTCs </a:t>
            </a:r>
            <a:r>
              <a:rPr kumimoji="0" lang="en-GB" sz="2000" b="0" i="0" u="none" strike="noStrike" kern="1200" cap="none" spc="0" normalizeH="0" baseline="0" noProof="0">
                <a:ln>
                  <a:noFill/>
                </a:ln>
                <a:solidFill>
                  <a:schemeClr val="bg1"/>
                </a:solidFill>
                <a:effectLst/>
                <a:uLnTx/>
                <a:uFillTx/>
                <a:latin typeface="+mj-lt"/>
                <a:ea typeface="+mn-ea"/>
                <a:cs typeface="+mn-cs"/>
              </a:rPr>
              <a:t>in Islington</a:t>
            </a:r>
          </a:p>
        </p:txBody>
      </p:sp>
      <p:sp>
        <p:nvSpPr>
          <p:cNvPr id="11" name="Text Placeholder 10">
            <a:extLst>
              <a:ext uri="{FF2B5EF4-FFF2-40B4-BE49-F238E27FC236}">
                <a16:creationId xmlns:a16="http://schemas.microsoft.com/office/drawing/2014/main" id="{27A41E53-E9C6-F014-70DA-3ED2149C67D7}"/>
              </a:ext>
            </a:extLst>
          </p:cNvPr>
          <p:cNvSpPr>
            <a:spLocks noGrp="1"/>
          </p:cNvSpPr>
          <p:nvPr>
            <p:ph type="body" sz="quarter" idx="30"/>
          </p:nvPr>
        </p:nvSpPr>
        <p:spPr>
          <a:xfrm>
            <a:off x="141342" y="480065"/>
            <a:ext cx="8000945" cy="2812411"/>
          </a:xfrm>
        </p:spPr>
        <p:txBody>
          <a:bodyPr>
            <a:normAutofit/>
          </a:bodyPr>
          <a:lstStyle/>
          <a:p>
            <a:pPr marL="0" indent="0" algn="l">
              <a:buNone/>
            </a:pPr>
            <a:r>
              <a:rPr lang="en-US" sz="1400"/>
              <a:t>According to the Active Lives Survey, in 2022/3 only 55% of people with a disability or Long-Term Condition (LTC) in Islington were physically active compared to 79% of people with no disability or LTC. </a:t>
            </a:r>
            <a:endParaRPr lang="en-GB" sz="1400"/>
          </a:p>
          <a:p>
            <a:pPr marL="0" indent="0">
              <a:buNone/>
            </a:pPr>
            <a:r>
              <a:rPr lang="en-GB" sz="1400"/>
              <a:t>In 2021 an online survey was conducted with adults in Camden and Islington with a long-term health condition (LTC) to understand barriers preventing people who are inactive and living with LTCs from being physically active and identify options for support. The figure shows the types of support that adults with LTCs would find helpful to increase their physical activity. </a:t>
            </a:r>
          </a:p>
          <a:p>
            <a:pPr marL="0" indent="0">
              <a:buNone/>
            </a:pPr>
            <a:r>
              <a:rPr lang="en-US" sz="1400"/>
              <a:t>Responses showed that 73% of adults with a long-term health condition wanted more information about free and low-cost physical activities available locally and 58% wanted help to design a physical activity plan to suit them. </a:t>
            </a:r>
            <a:r>
              <a:rPr lang="en-GB" sz="1400"/>
              <a:t>Most people preferred to receive information and support to help them become active from a physical activity professional or a health professional.</a:t>
            </a:r>
            <a:endParaRPr lang="en-US" sz="1400"/>
          </a:p>
        </p:txBody>
      </p:sp>
      <p:pic>
        <p:nvPicPr>
          <p:cNvPr id="3" name="Picture 2" descr="Bar chart showing most common responses to the question: How would you like to receive information and support to help you become more physically active. 220 people say from a physical activity professional.">
            <a:extLst>
              <a:ext uri="{FF2B5EF4-FFF2-40B4-BE49-F238E27FC236}">
                <a16:creationId xmlns:a16="http://schemas.microsoft.com/office/drawing/2014/main" id="{65CDCFC9-FA1C-21D5-BAF4-9EF781DA59B2}"/>
              </a:ext>
            </a:extLst>
          </p:cNvPr>
          <p:cNvPicPr>
            <a:picLocks noChangeAspect="1"/>
          </p:cNvPicPr>
          <p:nvPr/>
        </p:nvPicPr>
        <p:blipFill>
          <a:blip r:embed="rId3"/>
          <a:stretch>
            <a:fillRect/>
          </a:stretch>
        </p:blipFill>
        <p:spPr>
          <a:xfrm>
            <a:off x="4089014" y="2976728"/>
            <a:ext cx="4019897" cy="2960765"/>
          </a:xfrm>
          <a:prstGeom prst="rect">
            <a:avLst/>
          </a:prstGeom>
        </p:spPr>
      </p:pic>
      <p:pic>
        <p:nvPicPr>
          <p:cNvPr id="4" name="Picture 3" descr="Bar chart showing most common responses to the question: What would help you be more physically active. 73% said more information about free and low-cost physical activities available locally and 58% said help to design a physical activity plan to suit them. ">
            <a:extLst>
              <a:ext uri="{FF2B5EF4-FFF2-40B4-BE49-F238E27FC236}">
                <a16:creationId xmlns:a16="http://schemas.microsoft.com/office/drawing/2014/main" id="{203F1631-4EC4-93AE-EDAA-44293A1E17B9}"/>
              </a:ext>
            </a:extLst>
          </p:cNvPr>
          <p:cNvPicPr>
            <a:picLocks noChangeAspect="1"/>
          </p:cNvPicPr>
          <p:nvPr/>
        </p:nvPicPr>
        <p:blipFill>
          <a:blip r:embed="rId4"/>
          <a:stretch>
            <a:fillRect/>
          </a:stretch>
        </p:blipFill>
        <p:spPr>
          <a:xfrm>
            <a:off x="17749" y="3014285"/>
            <a:ext cx="4071265" cy="2960765"/>
          </a:xfrm>
          <a:prstGeom prst="rect">
            <a:avLst/>
          </a:prstGeom>
        </p:spPr>
      </p:pic>
      <p:sp>
        <p:nvSpPr>
          <p:cNvPr id="8" name="Text Placeholder 7">
            <a:extLst>
              <a:ext uri="{FF2B5EF4-FFF2-40B4-BE49-F238E27FC236}">
                <a16:creationId xmlns:a16="http://schemas.microsoft.com/office/drawing/2014/main" id="{63310B56-9058-B156-DD1A-8D1E3380C2D0}"/>
              </a:ext>
            </a:extLst>
          </p:cNvPr>
          <p:cNvSpPr>
            <a:spLocks noGrp="1"/>
          </p:cNvSpPr>
          <p:nvPr>
            <p:ph type="body" sz="quarter" idx="19"/>
          </p:nvPr>
        </p:nvSpPr>
        <p:spPr/>
        <p:txBody>
          <a:bodyPr>
            <a:normAutofit fontScale="85000" lnSpcReduction="10000"/>
          </a:bodyPr>
          <a:lstStyle/>
          <a:p>
            <a:r>
              <a:rPr lang="en-GB"/>
              <a:t>What support is available in Islington?</a:t>
            </a:r>
          </a:p>
        </p:txBody>
      </p:sp>
      <p:sp>
        <p:nvSpPr>
          <p:cNvPr id="2" name="Content Placeholder 1">
            <a:extLst>
              <a:ext uri="{FF2B5EF4-FFF2-40B4-BE49-F238E27FC236}">
                <a16:creationId xmlns:a16="http://schemas.microsoft.com/office/drawing/2014/main" id="{C288DC35-EB1C-C851-1128-6D0ADC06FBFE}"/>
              </a:ext>
            </a:extLst>
          </p:cNvPr>
          <p:cNvSpPr>
            <a:spLocks noGrp="1"/>
          </p:cNvSpPr>
          <p:nvPr>
            <p:ph sz="quarter" idx="29"/>
          </p:nvPr>
        </p:nvSpPr>
        <p:spPr>
          <a:xfrm>
            <a:off x="8301080" y="480065"/>
            <a:ext cx="3788879" cy="5408346"/>
          </a:xfrm>
        </p:spPr>
        <p:txBody>
          <a:bodyPr>
            <a:normAutofit fontScale="92500" lnSpcReduction="10000"/>
          </a:bodyPr>
          <a:lstStyle/>
          <a:p>
            <a:r>
              <a:rPr lang="en-US" sz="1400"/>
              <a:t>A Physical Activity Referral Scheme (PARS), to manage and prevent LTCs  was introduced in Islington in October 2024 - Healthwise</a:t>
            </a:r>
          </a:p>
          <a:p>
            <a:r>
              <a:rPr lang="en-GB" sz="1400">
                <a:effectLst/>
              </a:rPr>
              <a:t>The scheme provides individuals with three one-to-one assessments delivered by a qualified Health professional. These provide health and lifestyle consultation and </a:t>
            </a:r>
            <a:r>
              <a:rPr lang="en-GB" sz="1400"/>
              <a:t>he</a:t>
            </a:r>
            <a:r>
              <a:rPr lang="en-GB" sz="1400">
                <a:effectLst/>
              </a:rPr>
              <a:t>alth monitoring including height, weight and blood pressure.</a:t>
            </a:r>
          </a:p>
          <a:p>
            <a:r>
              <a:rPr lang="en-GB" sz="1400">
                <a:effectLst/>
              </a:rPr>
              <a:t>Based on the consultation individuals are recommended physical activity to suit their needs.</a:t>
            </a:r>
            <a:endParaRPr lang="en-GB" sz="1400"/>
          </a:p>
          <a:p>
            <a:r>
              <a:rPr lang="en-GB" sz="1400" b="1">
                <a:solidFill>
                  <a:schemeClr val="accent1"/>
                </a:solidFill>
              </a:rPr>
              <a:t>Data from September – June 2024 shows: </a:t>
            </a:r>
          </a:p>
          <a:p>
            <a:pPr marL="285750" indent="-285750">
              <a:buFont typeface="Arial" panose="020B0604020202020204" pitchFamily="34" charset="0"/>
              <a:buChar char="•"/>
            </a:pPr>
            <a:r>
              <a:rPr lang="en-GB" sz="1400">
                <a:effectLst/>
              </a:rPr>
              <a:t>The scheme has received 515 referrals. More tha</a:t>
            </a:r>
            <a:r>
              <a:rPr lang="en-GB" sz="1400"/>
              <a:t>n double the target of 234 (for 3 quarters).</a:t>
            </a:r>
            <a:endParaRPr lang="en-GB" sz="1400">
              <a:effectLst/>
            </a:endParaRPr>
          </a:p>
          <a:p>
            <a:pPr marL="285750" indent="-285750">
              <a:buFont typeface="Arial" panose="020B0604020202020204" pitchFamily="34" charset="0"/>
              <a:buChar char="•"/>
            </a:pPr>
            <a:r>
              <a:rPr lang="en-GB" sz="1400"/>
              <a:t>43% of participants have completed the scheme, below target of 60% </a:t>
            </a:r>
          </a:p>
          <a:p>
            <a:pPr marL="285750" indent="-285750">
              <a:buFont typeface="Arial" panose="020B0604020202020204" pitchFamily="34" charset="0"/>
              <a:buChar char="•"/>
            </a:pPr>
            <a:r>
              <a:rPr lang="en-GB" sz="1400"/>
              <a:t>92% of those who complete do </a:t>
            </a:r>
            <a:r>
              <a:rPr lang="en-US" sz="1400"/>
              <a:t>at least 30 / 150 minutes of at least moderate physical activity per week</a:t>
            </a:r>
          </a:p>
          <a:p>
            <a:pPr marL="285750" indent="-285750">
              <a:buFont typeface="Arial" panose="020B0604020202020204" pitchFamily="34" charset="0"/>
              <a:buChar char="•"/>
            </a:pPr>
            <a:r>
              <a:rPr lang="en-GB" sz="1400"/>
              <a:t> Obesity was the most common reason </a:t>
            </a:r>
            <a:r>
              <a:rPr lang="en-GB" sz="1400" err="1"/>
              <a:t>forthree</a:t>
            </a:r>
            <a:r>
              <a:rPr lang="en-GB" sz="1400"/>
              <a:t> quarters. With a total of 177 referrals. </a:t>
            </a:r>
          </a:p>
          <a:p>
            <a:pPr marL="285750" indent="-285750">
              <a:buFont typeface="Arial" panose="020B0604020202020204" pitchFamily="34" charset="0"/>
              <a:buChar char="•"/>
            </a:pPr>
            <a:r>
              <a:rPr lang="en-GB" sz="1400"/>
              <a:t> referral across all 69% of those referred were female, compared to 31.3% male </a:t>
            </a:r>
          </a:p>
          <a:p>
            <a:pPr marL="285750" indent="-285750">
              <a:buFont typeface="Arial" panose="020B0604020202020204" pitchFamily="34" charset="0"/>
              <a:buChar char="•"/>
            </a:pPr>
            <a:r>
              <a:rPr lang="en-GB" sz="1400"/>
              <a:t>The two most common ethnicities of referees were Black African and White British. </a:t>
            </a:r>
          </a:p>
        </p:txBody>
      </p:sp>
      <p:sp>
        <p:nvSpPr>
          <p:cNvPr id="6" name="TextBox 5">
            <a:extLst>
              <a:ext uri="{FF2B5EF4-FFF2-40B4-BE49-F238E27FC236}">
                <a16:creationId xmlns:a16="http://schemas.microsoft.com/office/drawing/2014/main" id="{930D6719-4AE8-C019-17F1-1FA0E767FE5E}"/>
              </a:ext>
            </a:extLst>
          </p:cNvPr>
          <p:cNvSpPr txBox="1"/>
          <p:nvPr/>
        </p:nvSpPr>
        <p:spPr>
          <a:xfrm>
            <a:off x="62613" y="6012608"/>
            <a:ext cx="8738487" cy="589690"/>
          </a:xfrm>
          <a:prstGeom prst="rect">
            <a:avLst/>
          </a:prstGeom>
        </p:spPr>
        <p:txBody>
          <a:bodyPr vert="horz" wrap="square" lIns="0" tIns="0" rIns="0" bIns="0" rtlCol="0">
            <a:normAutofit/>
          </a:bodyPr>
          <a:lstStyle/>
          <a:p>
            <a:pPr defTabSz="914400">
              <a:lnSpc>
                <a:spcPct val="90000"/>
              </a:lnSpc>
              <a:spcBef>
                <a:spcPts val="1000"/>
              </a:spcBef>
              <a:buClr>
                <a:srgbClr val="8960C3"/>
              </a:buClr>
            </a:pPr>
            <a:r>
              <a:rPr lang="en-US" sz="1200" b="1" i="0">
                <a:solidFill>
                  <a:schemeClr val="bg1"/>
                </a:solidFill>
                <a:effectLst/>
              </a:rPr>
              <a:t>Source: </a:t>
            </a:r>
            <a:r>
              <a:rPr lang="en-US" sz="1200" i="0">
                <a:solidFill>
                  <a:schemeClr val="bg1"/>
                </a:solidFill>
                <a:effectLst/>
              </a:rPr>
              <a:t>Camden and Islington (2021) Supporting Inactive Adults with a Long-Term Health Condition to be Physically Active</a:t>
            </a:r>
            <a:br>
              <a:rPr lang="en-US" sz="1200" i="0">
                <a:solidFill>
                  <a:schemeClr val="bg1"/>
                </a:solidFill>
                <a:effectLst/>
              </a:rPr>
            </a:br>
            <a:r>
              <a:rPr lang="en-US" sz="1200" i="0">
                <a:solidFill>
                  <a:schemeClr val="bg1"/>
                </a:solidFill>
                <a:effectLst/>
              </a:rPr>
              <a:t>Camden and Islington Public Health Clinician Engagement Report- Supporting Patients to be Physically Active, and Shaping Future Services (2021)</a:t>
            </a:r>
            <a:endParaRPr lang="en-US" sz="1200"/>
          </a:p>
        </p:txBody>
      </p:sp>
    </p:spTree>
    <p:extLst>
      <p:ext uri="{BB962C8B-B14F-4D97-AF65-F5344CB8AC3E}">
        <p14:creationId xmlns:p14="http://schemas.microsoft.com/office/powerpoint/2010/main" val="1771092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5EDD-318F-9852-ADC1-D4898AE855CA}"/>
              </a:ext>
            </a:extLst>
          </p:cNvPr>
          <p:cNvSpPr>
            <a:spLocks noGrp="1"/>
          </p:cNvSpPr>
          <p:nvPr>
            <p:ph type="title"/>
          </p:nvPr>
        </p:nvSpPr>
        <p:spPr/>
        <p:txBody>
          <a:bodyPr/>
          <a:lstStyle/>
          <a:p>
            <a:r>
              <a:rPr lang="en-GB"/>
              <a:t>Islington's physical activity environment</a:t>
            </a:r>
          </a:p>
        </p:txBody>
      </p:sp>
      <p:sp>
        <p:nvSpPr>
          <p:cNvPr id="4" name="Content Placeholder 3">
            <a:extLst>
              <a:ext uri="{FF2B5EF4-FFF2-40B4-BE49-F238E27FC236}">
                <a16:creationId xmlns:a16="http://schemas.microsoft.com/office/drawing/2014/main" id="{75E8D96C-9E7D-B865-E839-AE07A1031DEE}"/>
              </a:ext>
            </a:extLst>
          </p:cNvPr>
          <p:cNvSpPr>
            <a:spLocks noGrp="1"/>
          </p:cNvSpPr>
          <p:nvPr>
            <p:ph type="body" idx="1"/>
          </p:nvPr>
        </p:nvSpPr>
        <p:spPr>
          <a:xfrm>
            <a:off x="718422" y="2657475"/>
            <a:ext cx="10755157" cy="3794125"/>
          </a:xfrm>
        </p:spPr>
        <p:txBody>
          <a:bodyPr>
            <a:normAutofit/>
          </a:bodyPr>
          <a:lstStyle/>
          <a:p>
            <a:pPr marL="0" indent="0">
              <a:buNone/>
            </a:pPr>
            <a:r>
              <a:rPr lang="en-GB"/>
              <a:t>This section will discuss the support available in Islington to help residents be more physically active. </a:t>
            </a:r>
          </a:p>
          <a:p>
            <a:pPr marL="0" indent="0">
              <a:buNone/>
            </a:pPr>
            <a:r>
              <a:rPr lang="en-GB"/>
              <a:t>Islington has: </a:t>
            </a:r>
          </a:p>
          <a:p>
            <a:pPr marL="171450" indent="-171450">
              <a:buClr>
                <a:schemeClr val="bg1"/>
              </a:buClr>
              <a:buFont typeface="Arial" panose="020B0604020202020204" pitchFamily="34" charset="0"/>
              <a:buChar char="•"/>
            </a:pPr>
            <a:r>
              <a:rPr lang="en-GB"/>
              <a:t>8 leisure centres</a:t>
            </a:r>
          </a:p>
          <a:p>
            <a:pPr marL="171450" indent="-171450">
              <a:buClr>
                <a:schemeClr val="bg1"/>
              </a:buClr>
              <a:buFont typeface="Arial" panose="020B0604020202020204" pitchFamily="34" charset="0"/>
              <a:buChar char="•"/>
            </a:pPr>
            <a:r>
              <a:rPr lang="en-GB"/>
              <a:t>25 swimming pools </a:t>
            </a:r>
          </a:p>
          <a:p>
            <a:pPr marL="171450" indent="-171450">
              <a:buClr>
                <a:schemeClr val="bg1"/>
              </a:buClr>
              <a:buFont typeface="Arial" panose="020B0604020202020204" pitchFamily="34" charset="0"/>
              <a:buChar char="•"/>
            </a:pPr>
            <a:r>
              <a:rPr lang="en-GB"/>
              <a:t>More than 100 parks </a:t>
            </a:r>
          </a:p>
          <a:p>
            <a:pPr marL="171450" indent="-171450">
              <a:buClr>
                <a:schemeClr val="bg1"/>
              </a:buClr>
              <a:buFont typeface="Arial" panose="020B0604020202020204" pitchFamily="34" charset="0"/>
              <a:buChar char="•"/>
            </a:pPr>
            <a:r>
              <a:rPr lang="en-GB"/>
              <a:t>50 sports clubs </a:t>
            </a:r>
          </a:p>
          <a:p>
            <a:pPr marL="171450" indent="-171450">
              <a:buClr>
                <a:schemeClr val="bg1"/>
              </a:buClr>
              <a:buFont typeface="Arial" panose="020B0604020202020204" pitchFamily="34" charset="0"/>
              <a:buChar char="•"/>
            </a:pPr>
            <a:r>
              <a:rPr lang="en-GB"/>
              <a:t>21 community centres with opportunities to be active </a:t>
            </a:r>
          </a:p>
          <a:p>
            <a:pPr marL="171450" indent="-171450">
              <a:buClr>
                <a:schemeClr val="bg1"/>
              </a:buClr>
              <a:buFont typeface="Arial" panose="020B0604020202020204" pitchFamily="34" charset="0"/>
              <a:buChar char="•"/>
            </a:pPr>
            <a:r>
              <a:rPr lang="en-GB"/>
              <a:t>8 outdoor gyms </a:t>
            </a:r>
          </a:p>
          <a:p>
            <a:pPr marL="171450" indent="-171450">
              <a:buClr>
                <a:schemeClr val="bg1"/>
              </a:buClr>
              <a:buFont typeface="Arial" panose="020B0604020202020204" pitchFamily="34" charset="0"/>
              <a:buChar char="•"/>
            </a:pPr>
            <a:r>
              <a:rPr lang="en-GB"/>
              <a:t>12 adventure playgrounds </a:t>
            </a:r>
          </a:p>
        </p:txBody>
      </p:sp>
      <p:pic>
        <p:nvPicPr>
          <p:cNvPr id="5" name="Graphic 4" descr="Park scene with solid fill">
            <a:extLst>
              <a:ext uri="{FF2B5EF4-FFF2-40B4-BE49-F238E27FC236}">
                <a16:creationId xmlns:a16="http://schemas.microsoft.com/office/drawing/2014/main" id="{FE1B518C-C069-1BFB-51A1-03578E48039B}"/>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4050" y="2569370"/>
            <a:ext cx="2664170" cy="2664170"/>
          </a:xfrm>
          <a:prstGeom prst="rect">
            <a:avLst/>
          </a:prstGeom>
        </p:spPr>
      </p:pic>
    </p:spTree>
    <p:extLst>
      <p:ext uri="{BB962C8B-B14F-4D97-AF65-F5344CB8AC3E}">
        <p14:creationId xmlns:p14="http://schemas.microsoft.com/office/powerpoint/2010/main" val="4082709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8D1FCDE-3018-2167-64E4-03DAE38B7357}"/>
              </a:ext>
            </a:extLst>
          </p:cNvPr>
          <p:cNvSpPr txBox="1">
            <a:spLocks/>
          </p:cNvSpPr>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a:lstStyle>
          <a:p>
            <a:pPr marL="90000">
              <a:spcBef>
                <a:spcPts val="1000"/>
              </a:spcBef>
              <a:buClr>
                <a:schemeClr val="accent1"/>
              </a:buClr>
              <a:buFont typeface="Arial" panose="020B0604020202020204" pitchFamily="34" charset="0"/>
              <a:buNone/>
              <a:defRPr/>
            </a:pPr>
            <a:r>
              <a:rPr lang="en-GB" sz="2000">
                <a:solidFill>
                  <a:schemeClr val="bg1"/>
                </a:solidFill>
                <a:ea typeface="+mn-ea"/>
                <a:cs typeface="+mn-cs"/>
              </a:rPr>
              <a:t>Active Travel and Healthy Weight </a:t>
            </a:r>
          </a:p>
        </p:txBody>
      </p:sp>
      <p:sp>
        <p:nvSpPr>
          <p:cNvPr id="8" name="TextBox 7">
            <a:extLst>
              <a:ext uri="{FF2B5EF4-FFF2-40B4-BE49-F238E27FC236}">
                <a16:creationId xmlns:a16="http://schemas.microsoft.com/office/drawing/2014/main" id="{FC0DB57C-F54D-212B-4190-9D5D820CD4C3}"/>
              </a:ext>
            </a:extLst>
          </p:cNvPr>
          <p:cNvSpPr txBox="1"/>
          <p:nvPr/>
        </p:nvSpPr>
        <p:spPr>
          <a:xfrm>
            <a:off x="0" y="390057"/>
            <a:ext cx="12192000" cy="1007763"/>
          </a:xfrm>
          <a:prstGeom prst="rect">
            <a:avLst/>
          </a:prstGeom>
          <a:solidFill>
            <a:schemeClr val="accent1">
              <a:lumMod val="20000"/>
              <a:lumOff val="80000"/>
            </a:schemeClr>
          </a:solidFill>
        </p:spPr>
        <p:txBody>
          <a:bodyPr wrap="square" lIns="108000" tIns="36000" rIns="0" bIns="0" rtlCol="0">
            <a:noAutofit/>
          </a:bodyPr>
          <a:lstStyle/>
          <a:p>
            <a:r>
              <a:rPr lang="en-US" sz="1400" b="1"/>
              <a:t>How can active travel promote healthy weight </a:t>
            </a:r>
          </a:p>
          <a:p>
            <a:pPr marL="285750" indent="-285750">
              <a:buFont typeface="Arial" panose="020B0604020202020204" pitchFamily="34" charset="0"/>
              <a:buChar char="•"/>
            </a:pPr>
            <a:r>
              <a:rPr lang="en-US" sz="1400"/>
              <a:t>Active travel can increase physical activity and reduce adiposity. </a:t>
            </a:r>
          </a:p>
          <a:p>
            <a:pPr marL="285750" indent="-285750">
              <a:buFont typeface="Arial" panose="020B0604020202020204" pitchFamily="34" charset="0"/>
              <a:buChar char="•"/>
            </a:pPr>
            <a:r>
              <a:rPr lang="en-US" sz="1400"/>
              <a:t>Longitudinal studies have indicated that switching to active travel, compared to using private transport, is associated with lower BMI and body fat in </a:t>
            </a:r>
            <a:br>
              <a:rPr lang="en-US" sz="1400"/>
            </a:br>
            <a:r>
              <a:rPr lang="en-US" sz="1400"/>
              <a:t>children in the UK (Laverty, 2021)</a:t>
            </a:r>
          </a:p>
          <a:p>
            <a:pPr marL="0" indent="0">
              <a:buNone/>
            </a:pPr>
            <a:endParaRPr lang="en-GB" sz="1400"/>
          </a:p>
        </p:txBody>
      </p:sp>
      <p:sp>
        <p:nvSpPr>
          <p:cNvPr id="9" name="Text Placeholder 2">
            <a:extLst>
              <a:ext uri="{FF2B5EF4-FFF2-40B4-BE49-F238E27FC236}">
                <a16:creationId xmlns:a16="http://schemas.microsoft.com/office/drawing/2014/main" id="{AFC33E33-8346-018E-6A80-300912C5D815}"/>
              </a:ext>
            </a:extLst>
          </p:cNvPr>
          <p:cNvSpPr txBox="1">
            <a:spLocks/>
          </p:cNvSpPr>
          <p:nvPr/>
        </p:nvSpPr>
        <p:spPr>
          <a:xfrm>
            <a:off x="0" y="1418309"/>
            <a:ext cx="12192000"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Active travel in Islington</a:t>
            </a:r>
          </a:p>
        </p:txBody>
      </p:sp>
      <p:sp>
        <p:nvSpPr>
          <p:cNvPr id="4" name="TextBox 3">
            <a:extLst>
              <a:ext uri="{FF2B5EF4-FFF2-40B4-BE49-F238E27FC236}">
                <a16:creationId xmlns:a16="http://schemas.microsoft.com/office/drawing/2014/main" id="{FC4F4899-1DC9-F729-B0E2-F75F3313E610}"/>
              </a:ext>
            </a:extLst>
          </p:cNvPr>
          <p:cNvSpPr txBox="1"/>
          <p:nvPr/>
        </p:nvSpPr>
        <p:spPr>
          <a:xfrm>
            <a:off x="107098" y="1621064"/>
            <a:ext cx="6478897" cy="4239791"/>
          </a:xfrm>
          <a:prstGeom prst="rect">
            <a:avLst/>
          </a:prstGeom>
          <a:noFill/>
        </p:spPr>
        <p:txBody>
          <a:bodyPr wrap="square" lIns="0" tIns="0" rIns="0" bIns="0" rtlCol="0" anchor="t">
            <a:noAutofit/>
          </a:bodyPr>
          <a:lstStyle/>
          <a:p>
            <a:pPr algn="l"/>
            <a:endParaRPr lang="en-US" sz="1200"/>
          </a:p>
          <a:p>
            <a:pPr algn="l"/>
            <a:r>
              <a:rPr lang="en-US" sz="1200" dirty="0">
                <a:solidFill>
                  <a:schemeClr val="accent1"/>
                </a:solidFill>
              </a:rPr>
              <a:t>Active travel statistics in Islington</a:t>
            </a:r>
            <a:endParaRPr lang="en-US" sz="1200" dirty="0">
              <a:solidFill>
                <a:schemeClr val="accent1"/>
              </a:solidFill>
              <a:cs typeface="Arial"/>
            </a:endParaRPr>
          </a:p>
          <a:p>
            <a:pPr marL="285750" indent="-285750">
              <a:buFont typeface="Arial" panose="020B0604020202020204" pitchFamily="34" charset="0"/>
              <a:buChar char="•"/>
            </a:pPr>
            <a:r>
              <a:rPr lang="en-US" sz="1200" dirty="0"/>
              <a:t>Islington was deemed the top London borough for active travel and 50% of the borough is now a low-traffic </a:t>
            </a:r>
            <a:r>
              <a:rPr lang="en-US" sz="1200" dirty="0" err="1"/>
              <a:t>neighbourhood</a:t>
            </a:r>
            <a:r>
              <a:rPr lang="en-US" sz="1200" dirty="0"/>
              <a:t>.</a:t>
            </a:r>
            <a:endParaRPr lang="en-US" sz="1200" dirty="0">
              <a:cs typeface="Arial"/>
            </a:endParaRPr>
          </a:p>
          <a:p>
            <a:pPr marL="285750" indent="-285750">
              <a:buFont typeface="Arial" panose="020B0604020202020204" pitchFamily="34" charset="0"/>
              <a:buChar char="•"/>
            </a:pPr>
            <a:r>
              <a:rPr lang="en-US" sz="1200" dirty="0"/>
              <a:t>32% of adults walk or cycle for travel at least 5 times per week </a:t>
            </a:r>
            <a:endParaRPr lang="en-US" sz="1200" dirty="0">
              <a:cs typeface="Arial"/>
            </a:endParaRPr>
          </a:p>
          <a:p>
            <a:pPr marL="285750" indent="-285750">
              <a:buFont typeface="Arial" panose="020B0604020202020204" pitchFamily="34" charset="0"/>
              <a:buChar char="•"/>
            </a:pPr>
            <a:r>
              <a:rPr lang="en-US" sz="1200" dirty="0"/>
              <a:t>90% of primary school children either walk, cycle or scoot to school</a:t>
            </a:r>
            <a:endParaRPr lang="en-US" sz="1200" dirty="0">
              <a:cs typeface="Arial"/>
            </a:endParaRPr>
          </a:p>
          <a:p>
            <a:pPr marL="285750" indent="-285750">
              <a:buFont typeface="Arial" panose="020B0604020202020204" pitchFamily="34" charset="0"/>
              <a:buChar char="•"/>
            </a:pPr>
            <a:r>
              <a:rPr lang="en-US" sz="1200" dirty="0"/>
              <a:t>74% of secondary school children either walk, cycle or scoot to school</a:t>
            </a:r>
            <a:endParaRPr lang="en-US" sz="1200" dirty="0">
              <a:cs typeface="Arial"/>
            </a:endParaRPr>
          </a:p>
          <a:p>
            <a:pPr marL="285750" indent="-285750">
              <a:buFont typeface="Arial" panose="020B0604020202020204" pitchFamily="34" charset="0"/>
              <a:buChar char="•"/>
            </a:pPr>
            <a:r>
              <a:rPr lang="en-US" sz="1200" dirty="0"/>
              <a:t>70% of Islington households do not own a car</a:t>
            </a:r>
            <a:br>
              <a:rPr lang="en-US" sz="1200" dirty="0"/>
            </a:br>
            <a:endParaRPr lang="en-US" sz="1200"/>
          </a:p>
          <a:p>
            <a:pPr algn="l"/>
            <a:r>
              <a:rPr lang="en-US" sz="1200" dirty="0">
                <a:solidFill>
                  <a:schemeClr val="accent1"/>
                </a:solidFill>
              </a:rPr>
              <a:t>How is Islington promoting active travel:  </a:t>
            </a:r>
            <a:endParaRPr lang="en-US" sz="1200" dirty="0">
              <a:solidFill>
                <a:schemeClr val="accent1"/>
              </a:solidFill>
              <a:cs typeface="Arial"/>
            </a:endParaRPr>
          </a:p>
          <a:p>
            <a:pPr>
              <a:buClr>
                <a:schemeClr val="accent1"/>
              </a:buClr>
            </a:pPr>
            <a:r>
              <a:rPr lang="en-US" sz="1200" dirty="0"/>
              <a:t>Islington’s active travel plan aims to make it easier to walk, cycle and wheel by:</a:t>
            </a:r>
            <a:endParaRPr lang="en-US" sz="1200" dirty="0">
              <a:cs typeface="Arial"/>
            </a:endParaRPr>
          </a:p>
          <a:p>
            <a:pPr marL="342900" indent="-342900">
              <a:buClr>
                <a:schemeClr val="accent1"/>
              </a:buClr>
              <a:buFont typeface="Arial" panose="020B0604020202020204" pitchFamily="34" charset="0"/>
              <a:buChar char="•"/>
            </a:pPr>
            <a:r>
              <a:rPr lang="en-US" sz="1200" dirty="0"/>
              <a:t>Creating more accessible pavements, adding shade and new resting places </a:t>
            </a:r>
            <a:endParaRPr lang="en-US" sz="1200" dirty="0">
              <a:cs typeface="Arial"/>
            </a:endParaRPr>
          </a:p>
          <a:p>
            <a:pPr marL="342900" indent="-342900" algn="l">
              <a:buClr>
                <a:schemeClr val="accent1"/>
              </a:buClr>
              <a:buFont typeface="Arial" panose="020B0604020202020204" pitchFamily="34" charset="0"/>
              <a:buChar char="•"/>
            </a:pPr>
            <a:r>
              <a:rPr lang="en-US" sz="1200" dirty="0"/>
              <a:t>Reducing motor traffic outside 37 schools to make streets safer and quieter </a:t>
            </a:r>
            <a:endParaRPr lang="en-US" sz="1200" dirty="0">
              <a:cs typeface="Arial"/>
            </a:endParaRPr>
          </a:p>
          <a:p>
            <a:pPr marL="342900" indent="-342900" algn="l">
              <a:buClr>
                <a:schemeClr val="accent1"/>
              </a:buClr>
              <a:buFont typeface="Arial" panose="020B0604020202020204" pitchFamily="34" charset="0"/>
              <a:buChar char="•"/>
            </a:pPr>
            <a:r>
              <a:rPr lang="en-US" sz="1200" dirty="0"/>
              <a:t>Building cycle lanes, provide cycle training and bike hire</a:t>
            </a:r>
            <a:endParaRPr lang="en-US" sz="1200" dirty="0">
              <a:cs typeface="Arial"/>
            </a:endParaRPr>
          </a:p>
          <a:p>
            <a:pPr marL="342900" indent="-342900">
              <a:buClr>
                <a:schemeClr val="accent1"/>
              </a:buClr>
              <a:buFont typeface="Arial" panose="020B0604020202020204" pitchFamily="34" charset="0"/>
              <a:buChar char="•"/>
            </a:pPr>
            <a:r>
              <a:rPr lang="en-US" sz="1200" dirty="0">
                <a:cs typeface="Arial"/>
              </a:rPr>
              <a:t>Offering a widening participation </a:t>
            </a:r>
            <a:r>
              <a:rPr lang="en-US" sz="1200" dirty="0" err="1">
                <a:cs typeface="Arial"/>
              </a:rPr>
              <a:t>programme</a:t>
            </a:r>
            <a:r>
              <a:rPr lang="en-US" sz="1200" dirty="0">
                <a:cs typeface="Arial"/>
              </a:rPr>
              <a:t> including women's only cycle training</a:t>
            </a:r>
          </a:p>
          <a:p>
            <a:pPr marL="342900" indent="-342900">
              <a:buClr>
                <a:schemeClr val="accent1"/>
              </a:buClr>
              <a:buFont typeface="Arial" panose="020B0604020202020204" pitchFamily="34" charset="0"/>
              <a:buChar char="•"/>
            </a:pPr>
            <a:r>
              <a:rPr lang="en-US" sz="1200" dirty="0"/>
              <a:t>Developing </a:t>
            </a:r>
            <a:r>
              <a:rPr lang="en-US" sz="1200" dirty="0" err="1"/>
              <a:t>Liveable</a:t>
            </a:r>
            <a:r>
              <a:rPr lang="en-US" sz="1200" dirty="0"/>
              <a:t> </a:t>
            </a:r>
            <a:r>
              <a:rPr lang="en-US" sz="1200" dirty="0" err="1"/>
              <a:t>Neighbourhoods</a:t>
            </a:r>
            <a:r>
              <a:rPr lang="en-US" sz="1200" dirty="0"/>
              <a:t> (see next slide)</a:t>
            </a:r>
            <a:endParaRPr lang="en-US" sz="1200" dirty="0">
              <a:cs typeface="Arial"/>
            </a:endParaRPr>
          </a:p>
          <a:p>
            <a:pPr>
              <a:buClr>
                <a:schemeClr val="accent1"/>
              </a:buClr>
            </a:pPr>
            <a:endParaRPr lang="en-US" sz="1200">
              <a:solidFill>
                <a:schemeClr val="accent1"/>
              </a:solidFill>
            </a:endParaRPr>
          </a:p>
          <a:p>
            <a:pPr>
              <a:buClr>
                <a:schemeClr val="accent1"/>
              </a:buClr>
            </a:pPr>
            <a:r>
              <a:rPr lang="en-US" sz="1200" dirty="0">
                <a:solidFill>
                  <a:schemeClr val="accent1"/>
                </a:solidFill>
              </a:rPr>
              <a:t>Impact of Active Travel measures in Islington </a:t>
            </a:r>
            <a:endParaRPr lang="en-US" sz="1200" dirty="0">
              <a:solidFill>
                <a:schemeClr val="accent1"/>
              </a:solidFill>
              <a:cs typeface="Arial"/>
            </a:endParaRPr>
          </a:p>
          <a:p>
            <a:pPr marL="285750" indent="-285750">
              <a:buClr>
                <a:schemeClr val="accent1"/>
              </a:buClr>
              <a:buFont typeface="Arial" panose="020B0604020202020204" pitchFamily="34" charset="0"/>
              <a:buChar char="•"/>
            </a:pPr>
            <a:r>
              <a:rPr lang="en-US" sz="1200" dirty="0"/>
              <a:t>Introducing school streets has resulted in a 23% increase in cycling on these streets. </a:t>
            </a:r>
            <a:endParaRPr lang="en-US" sz="1200" dirty="0">
              <a:cs typeface="Arial"/>
            </a:endParaRPr>
          </a:p>
          <a:p>
            <a:pPr marL="285750" indent="-285750">
              <a:buClr>
                <a:schemeClr val="accent1"/>
              </a:buClr>
              <a:buFont typeface="Arial" panose="020B0604020202020204" pitchFamily="34" charset="0"/>
              <a:buChar char="•"/>
            </a:pPr>
            <a:r>
              <a:rPr lang="en-US" sz="1200" dirty="0"/>
              <a:t>3,500 residents use on-street bike hangars </a:t>
            </a:r>
            <a:endParaRPr lang="en-US" sz="1200" dirty="0">
              <a:cs typeface="Arial"/>
            </a:endParaRPr>
          </a:p>
          <a:p>
            <a:pPr marL="285750" indent="-285750">
              <a:buClr>
                <a:schemeClr val="accent1"/>
              </a:buClr>
              <a:buFont typeface="Arial" panose="020B0604020202020204" pitchFamily="34" charset="0"/>
              <a:buChar char="•"/>
            </a:pPr>
            <a:r>
              <a:rPr lang="en-US" sz="1200" dirty="0"/>
              <a:t>Canonbury primary school travel plan increased active travel to school from 67% to 88% since 2013 and saw car use drop from 20% to 7%</a:t>
            </a:r>
            <a:endParaRPr lang="en-US" sz="1200" dirty="0">
              <a:cs typeface="Arial"/>
            </a:endParaRPr>
          </a:p>
          <a:p>
            <a:pPr marL="285750" indent="-285750">
              <a:buClr>
                <a:schemeClr val="accent1"/>
              </a:buClr>
              <a:buFont typeface="Arial" panose="020B0604020202020204" pitchFamily="34" charset="0"/>
              <a:buChar char="•"/>
            </a:pPr>
            <a:r>
              <a:rPr lang="en-US" sz="1200" dirty="0"/>
              <a:t>2,087 children and 346 adults took part in cycle training in 2023/4</a:t>
            </a:r>
            <a:endParaRPr lang="en-US" sz="1200" dirty="0">
              <a:cs typeface="Arial"/>
            </a:endParaRPr>
          </a:p>
        </p:txBody>
      </p:sp>
      <p:pic>
        <p:nvPicPr>
          <p:cNvPr id="3074" name="Picture 2" descr="Proportion of adults who walk or cycle for travel purposes at least 5 times per week, Islington compared to London, 2017 to 2023 ">
            <a:extLst>
              <a:ext uri="{FF2B5EF4-FFF2-40B4-BE49-F238E27FC236}">
                <a16:creationId xmlns:a16="http://schemas.microsoft.com/office/drawing/2014/main" id="{AC2A14D7-BF4D-1067-7149-84456D526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093" y="2355892"/>
            <a:ext cx="5355436" cy="316998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EBD8B52-574E-F016-8EF8-91EC49180EC2}"/>
              </a:ext>
            </a:extLst>
          </p:cNvPr>
          <p:cNvSpPr>
            <a:spLocks noGrp="1"/>
          </p:cNvSpPr>
          <p:nvPr>
            <p:ph idx="1"/>
          </p:nvPr>
        </p:nvSpPr>
        <p:spPr>
          <a:xfrm>
            <a:off x="0" y="5906366"/>
            <a:ext cx="10515600" cy="897632"/>
          </a:xfrm>
        </p:spPr>
        <p:txBody>
          <a:bodyPr wrap="square">
            <a:normAutofit fontScale="55000" lnSpcReduction="20000"/>
          </a:bodyPr>
          <a:lstStyle/>
          <a:p>
            <a:r>
              <a:rPr lang="en-US" sz="2500">
                <a:solidFill>
                  <a:schemeClr val="bg1"/>
                </a:solidFill>
                <a:hlinkClick r:id="rId4">
                  <a:extLst>
                    <a:ext uri="{A12FA001-AC4F-418D-AE19-62706E023703}">
                      <ahyp:hlinkClr xmlns:ahyp="http://schemas.microsoft.com/office/drawing/2018/hyperlinkcolor" val="tx"/>
                    </a:ext>
                  </a:extLst>
                </a:hlinkClick>
              </a:rPr>
              <a:t>Source: TFL (2011) Barriers to cycling for ethnic minorities and deprived groups</a:t>
            </a:r>
            <a:br>
              <a:rPr lang="en-US" sz="2500">
                <a:solidFill>
                  <a:schemeClr val="bg1"/>
                </a:solidFill>
              </a:rPr>
            </a:br>
            <a:r>
              <a:rPr lang="en-GB" sz="2500">
                <a:solidFill>
                  <a:schemeClr val="bg1"/>
                </a:solidFill>
              </a:rPr>
              <a:t>Pan et al (2020) </a:t>
            </a:r>
            <a:r>
              <a:rPr lang="en-US" sz="2500">
                <a:solidFill>
                  <a:schemeClr val="bg1"/>
                </a:solidFill>
                <a:hlinkClick r:id="rId5">
                  <a:extLst>
                    <a:ext uri="{A12FA001-AC4F-418D-AE19-62706E023703}">
                      <ahyp:hlinkClr xmlns:ahyp="http://schemas.microsoft.com/office/drawing/2018/hyperlinkcolor" val="tx"/>
                    </a:ext>
                  </a:extLst>
                </a:hlinkClick>
              </a:rPr>
              <a:t>Access to bike lanes and childhood obesity: A systematic review and meta-analysis</a:t>
            </a:r>
            <a:br>
              <a:rPr lang="en-US" sz="2500">
                <a:solidFill>
                  <a:schemeClr val="bg1"/>
                </a:solidFill>
              </a:rPr>
            </a:br>
            <a:r>
              <a:rPr lang="en-US" sz="2500">
                <a:solidFill>
                  <a:schemeClr val="bg1"/>
                </a:solidFill>
                <a:hlinkClick r:id="rId6">
                  <a:extLst>
                    <a:ext uri="{A12FA001-AC4F-418D-AE19-62706E023703}">
                      <ahyp:hlinkClr xmlns:ahyp="http://schemas.microsoft.com/office/drawing/2018/hyperlinkcolor" val="tx"/>
                    </a:ext>
                  </a:extLst>
                </a:hlinkClick>
              </a:rPr>
              <a:t>Greener Healthier Streets - factsheet.pdf</a:t>
            </a:r>
            <a:br>
              <a:rPr lang="en-US" sz="2500">
                <a:solidFill>
                  <a:schemeClr val="bg1"/>
                </a:solidFill>
              </a:rPr>
            </a:br>
            <a:r>
              <a:rPr lang="en-US" sz="2500">
                <a:solidFill>
                  <a:schemeClr val="bg1"/>
                </a:solidFill>
                <a:hlinkClick r:id="rId7">
                  <a:extLst>
                    <a:ext uri="{A12FA001-AC4F-418D-AE19-62706E023703}">
                      <ahyp:hlinkClr xmlns:ahyp="http://schemas.microsoft.com/office/drawing/2018/hyperlinkcolor" val="tx"/>
                    </a:ext>
                  </a:extLst>
                </a:hlinkClick>
              </a:rPr>
              <a:t>Active travel in Islington | Islington Council</a:t>
            </a:r>
            <a:br>
              <a:rPr lang="en-US" sz="2500">
                <a:solidFill>
                  <a:schemeClr val="bg1"/>
                </a:solidFill>
              </a:rPr>
            </a:br>
            <a:r>
              <a:rPr lang="en-US" sz="2500">
                <a:solidFill>
                  <a:schemeClr val="bg1"/>
                </a:solidFill>
              </a:rPr>
              <a:t>Laverty, A. A., Hone, T., Goodman, A., Kelly, Y., &amp; Millett, C. (2021). </a:t>
            </a:r>
            <a:r>
              <a:rPr lang="en-US" sz="2500">
                <a:solidFill>
                  <a:schemeClr val="bg1"/>
                </a:solidFill>
                <a:hlinkClick r:id="rId8">
                  <a:extLst>
                    <a:ext uri="{A12FA001-AC4F-418D-AE19-62706E023703}">
                      <ahyp:hlinkClr xmlns:ahyp="http://schemas.microsoft.com/office/drawing/2018/hyperlinkcolor" val="tx"/>
                    </a:ext>
                  </a:extLst>
                </a:hlinkClick>
              </a:rPr>
              <a:t>Associations of active travel with adiposity among children and socioeconomic differentials: a longitudinal study. BMJ open, 11(1), e036041.</a:t>
            </a:r>
            <a:endParaRPr lang="en-US" sz="2500">
              <a:solidFill>
                <a:schemeClr val="bg1"/>
              </a:solidFill>
            </a:endParaRPr>
          </a:p>
          <a:p>
            <a:endParaRPr lang="en-GB"/>
          </a:p>
          <a:p>
            <a:endParaRPr lang="en-GB"/>
          </a:p>
          <a:p>
            <a:endParaRPr lang="en-GB"/>
          </a:p>
        </p:txBody>
      </p:sp>
    </p:spTree>
    <p:extLst>
      <p:ext uri="{BB962C8B-B14F-4D97-AF65-F5344CB8AC3E}">
        <p14:creationId xmlns:p14="http://schemas.microsoft.com/office/powerpoint/2010/main" val="2804893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0528-4E36-CB12-FC64-CC7334E2FDC6}"/>
              </a:ext>
            </a:extLst>
          </p:cNvPr>
          <p:cNvSpPr>
            <a:spLocks noGrp="1"/>
          </p:cNvSpPr>
          <p:nvPr>
            <p:ph type="title"/>
          </p:nvPr>
        </p:nvSpPr>
        <p:spPr>
          <a:xfrm>
            <a:off x="165924" y="112721"/>
            <a:ext cx="10515600" cy="1056827"/>
          </a:xfrm>
        </p:spPr>
        <p:txBody>
          <a:bodyPr/>
          <a:lstStyle/>
          <a:p>
            <a:r>
              <a:rPr lang="en-US"/>
              <a:t>Case study: </a:t>
            </a:r>
            <a:r>
              <a:rPr lang="en-US" err="1"/>
              <a:t>Liveable</a:t>
            </a:r>
            <a:r>
              <a:rPr lang="en-US"/>
              <a:t> </a:t>
            </a:r>
            <a:r>
              <a:rPr lang="en-US" err="1"/>
              <a:t>Neighbourhoods</a:t>
            </a:r>
            <a:r>
              <a:rPr lang="en-US"/>
              <a:t> </a:t>
            </a:r>
            <a:endParaRPr lang="en-GB"/>
          </a:p>
        </p:txBody>
      </p:sp>
      <p:sp>
        <p:nvSpPr>
          <p:cNvPr id="8" name="TextBox 7">
            <a:extLst>
              <a:ext uri="{FF2B5EF4-FFF2-40B4-BE49-F238E27FC236}">
                <a16:creationId xmlns:a16="http://schemas.microsoft.com/office/drawing/2014/main" id="{EE846C0B-2D72-E492-30A4-483768E841D9}"/>
              </a:ext>
            </a:extLst>
          </p:cNvPr>
          <p:cNvSpPr txBox="1"/>
          <p:nvPr/>
        </p:nvSpPr>
        <p:spPr>
          <a:xfrm>
            <a:off x="7593927" y="2006373"/>
            <a:ext cx="4403763" cy="2571988"/>
          </a:xfrm>
          <a:prstGeom prst="rect">
            <a:avLst/>
          </a:prstGeom>
          <a:solidFill>
            <a:schemeClr val="accent1">
              <a:lumMod val="20000"/>
              <a:lumOff val="80000"/>
            </a:schemeClr>
          </a:solidFill>
        </p:spPr>
        <p:txBody>
          <a:bodyPr wrap="none" lIns="0" tIns="0" rIns="0" bIns="0" rtlCol="0">
            <a:noAutofit/>
          </a:bodyPr>
          <a:lstStyle/>
          <a:p>
            <a:r>
              <a:rPr lang="en-US" sz="1800">
                <a:solidFill>
                  <a:schemeClr val="accent1"/>
                </a:solidFill>
              </a:rPr>
              <a:t>Planned livable </a:t>
            </a:r>
            <a:r>
              <a:rPr lang="en-US" sz="1800" err="1">
                <a:solidFill>
                  <a:schemeClr val="accent1"/>
                </a:solidFill>
              </a:rPr>
              <a:t>neighbourhoods</a:t>
            </a:r>
            <a:r>
              <a:rPr lang="en-US" sz="1800">
                <a:solidFill>
                  <a:schemeClr val="accent1"/>
                </a:solidFill>
              </a:rPr>
              <a:t> in Islington: </a:t>
            </a:r>
          </a:p>
          <a:p>
            <a:r>
              <a:rPr lang="en-US" sz="1800"/>
              <a:t>Annette Road; </a:t>
            </a:r>
          </a:p>
          <a:p>
            <a:r>
              <a:rPr lang="en-US" sz="1800" err="1"/>
              <a:t>Barnsbury</a:t>
            </a:r>
            <a:r>
              <a:rPr lang="en-US" sz="1800"/>
              <a:t> and Laycock; </a:t>
            </a:r>
          </a:p>
          <a:p>
            <a:r>
              <a:rPr lang="en-US" sz="1800"/>
              <a:t>Bunhill; </a:t>
            </a:r>
          </a:p>
          <a:p>
            <a:r>
              <a:rPr lang="en-US" sz="1800"/>
              <a:t>The Cally; </a:t>
            </a:r>
          </a:p>
          <a:p>
            <a:r>
              <a:rPr lang="en-US" sz="1800"/>
              <a:t>Dartmouth Park; </a:t>
            </a:r>
          </a:p>
          <a:p>
            <a:r>
              <a:rPr lang="en-US" sz="1800"/>
              <a:t>Mildmay</a:t>
            </a:r>
          </a:p>
          <a:p>
            <a:pPr algn="l"/>
            <a:endParaRPr lang="en-GB"/>
          </a:p>
        </p:txBody>
      </p:sp>
      <p:sp>
        <p:nvSpPr>
          <p:cNvPr id="3" name="Content Placeholder 2">
            <a:extLst>
              <a:ext uri="{FF2B5EF4-FFF2-40B4-BE49-F238E27FC236}">
                <a16:creationId xmlns:a16="http://schemas.microsoft.com/office/drawing/2014/main" id="{8B4E6887-1D2B-F995-B4CF-76B8E9BF7BBC}"/>
              </a:ext>
            </a:extLst>
          </p:cNvPr>
          <p:cNvSpPr>
            <a:spLocks noGrp="1"/>
          </p:cNvSpPr>
          <p:nvPr>
            <p:ph idx="1"/>
          </p:nvPr>
        </p:nvSpPr>
        <p:spPr>
          <a:xfrm>
            <a:off x="194310" y="641134"/>
            <a:ext cx="6739890" cy="5302466"/>
          </a:xfrm>
        </p:spPr>
        <p:txBody>
          <a:bodyPr vert="horz" wrap="square" lIns="91440" tIns="45720" rIns="91440" bIns="45720" rtlCol="0" anchor="t">
            <a:noAutofit/>
          </a:bodyPr>
          <a:lstStyle/>
          <a:p>
            <a:pPr marL="0" indent="0">
              <a:buNone/>
            </a:pPr>
            <a:r>
              <a:rPr lang="en-US" sz="1200">
                <a:solidFill>
                  <a:schemeClr val="accent1"/>
                </a:solidFill>
              </a:rPr>
              <a:t>What are </a:t>
            </a:r>
            <a:r>
              <a:rPr lang="en-US" sz="1200" err="1">
                <a:solidFill>
                  <a:schemeClr val="accent1"/>
                </a:solidFill>
              </a:rPr>
              <a:t>Liveable</a:t>
            </a:r>
            <a:r>
              <a:rPr lang="en-US" sz="1200">
                <a:solidFill>
                  <a:schemeClr val="accent1"/>
                </a:solidFill>
              </a:rPr>
              <a:t> </a:t>
            </a:r>
            <a:r>
              <a:rPr lang="en-US" sz="1200" err="1">
                <a:solidFill>
                  <a:schemeClr val="accent1"/>
                </a:solidFill>
              </a:rPr>
              <a:t>Neighbourhoods</a:t>
            </a:r>
            <a:r>
              <a:rPr lang="en-US" sz="1200">
                <a:solidFill>
                  <a:schemeClr val="accent1"/>
                </a:solidFill>
              </a:rPr>
              <a:t>? </a:t>
            </a:r>
          </a:p>
          <a:p>
            <a:pPr marL="0" indent="0">
              <a:buNone/>
            </a:pPr>
            <a:r>
              <a:rPr lang="en-US" sz="1200" b="0" i="0" err="1">
                <a:solidFill>
                  <a:srgbClr val="000000"/>
                </a:solidFill>
                <a:effectLst/>
              </a:rPr>
              <a:t>Neighbourhoods</a:t>
            </a:r>
            <a:r>
              <a:rPr lang="en-US" sz="1200" b="0" i="0">
                <a:solidFill>
                  <a:srgbClr val="000000"/>
                </a:solidFill>
                <a:effectLst/>
              </a:rPr>
              <a:t> where it’s easier to walk, cycle, scoot, use buggies and wheelchairs</a:t>
            </a:r>
            <a:endParaRPr lang="en-US" sz="1200">
              <a:solidFill>
                <a:srgbClr val="000000"/>
              </a:solidFill>
              <a:cs typeface="Arial"/>
            </a:endParaRPr>
          </a:p>
          <a:p>
            <a:pPr marL="0" indent="0">
              <a:buNone/>
            </a:pPr>
            <a:r>
              <a:rPr lang="en-US" sz="1200">
                <a:solidFill>
                  <a:srgbClr val="000000"/>
                </a:solidFill>
              </a:rPr>
              <a:t>These build on existing </a:t>
            </a:r>
            <a:r>
              <a:rPr lang="en-US" sz="1200">
                <a:solidFill>
                  <a:srgbClr val="000000"/>
                </a:solidFill>
                <a:hlinkClick r:id="rId3"/>
              </a:rPr>
              <a:t>Low Traffic Neighbourhoods</a:t>
            </a:r>
            <a:r>
              <a:rPr lang="en-US" sz="1200">
                <a:solidFill>
                  <a:srgbClr val="000000"/>
                </a:solidFill>
              </a:rPr>
              <a:t> (Highbury, Amwell, Canonbury</a:t>
            </a:r>
            <a:endParaRPr lang="en-US" sz="1200">
              <a:solidFill>
                <a:srgbClr val="288647"/>
              </a:solidFill>
            </a:endParaRPr>
          </a:p>
          <a:p>
            <a:pPr marL="0" indent="0">
              <a:buNone/>
            </a:pPr>
            <a:r>
              <a:rPr lang="en-US" sz="1200"/>
              <a:t>East and West, Clerkenwell Green, St Peter's and St Mary's Church).</a:t>
            </a:r>
            <a:br>
              <a:rPr lang="en-US" sz="1200" b="0" i="0">
                <a:effectLst/>
              </a:rPr>
            </a:br>
            <a:br>
              <a:rPr lang="en-US" sz="1200" b="0" i="0">
                <a:effectLst/>
              </a:rPr>
            </a:br>
            <a:r>
              <a:rPr lang="en-US" sz="1200">
                <a:solidFill>
                  <a:schemeClr val="accent1"/>
                </a:solidFill>
              </a:rPr>
              <a:t>What does building </a:t>
            </a:r>
            <a:r>
              <a:rPr lang="en-US" sz="1200" err="1">
                <a:solidFill>
                  <a:schemeClr val="accent1"/>
                </a:solidFill>
              </a:rPr>
              <a:t>liveable</a:t>
            </a:r>
            <a:r>
              <a:rPr lang="en-US" sz="1200">
                <a:solidFill>
                  <a:schemeClr val="accent1"/>
                </a:solidFill>
              </a:rPr>
              <a:t> </a:t>
            </a:r>
            <a:r>
              <a:rPr lang="en-US" sz="1200" err="1">
                <a:solidFill>
                  <a:schemeClr val="accent1"/>
                </a:solidFill>
              </a:rPr>
              <a:t>neighbourhoods</a:t>
            </a:r>
            <a:r>
              <a:rPr lang="en-US" sz="1200">
                <a:solidFill>
                  <a:schemeClr val="accent1"/>
                </a:solidFill>
              </a:rPr>
              <a:t> involve?</a:t>
            </a:r>
            <a:endParaRPr lang="en-US" sz="1200">
              <a:solidFill>
                <a:schemeClr val="accent1"/>
              </a:solidFill>
              <a:cs typeface="Arial"/>
            </a:endParaRPr>
          </a:p>
          <a:p>
            <a:pPr>
              <a:lnSpc>
                <a:spcPct val="100000"/>
              </a:lnSpc>
            </a:pPr>
            <a:r>
              <a:rPr lang="en-US" sz="1200"/>
              <a:t>Adding new cycle paths, closing some roads to vehicles, improving lighting.</a:t>
            </a:r>
            <a:endParaRPr lang="en-US" sz="1200">
              <a:cs typeface="Arial"/>
            </a:endParaRPr>
          </a:p>
          <a:p>
            <a:pPr>
              <a:lnSpc>
                <a:spcPct val="100000"/>
              </a:lnSpc>
            </a:pPr>
            <a:r>
              <a:rPr lang="en-US" sz="1200"/>
              <a:t>Planting trees and building attractive green space to boost flood resilience.</a:t>
            </a:r>
            <a:endParaRPr lang="en-US" sz="1200">
              <a:cs typeface="Arial"/>
            </a:endParaRPr>
          </a:p>
          <a:p>
            <a:pPr>
              <a:lnSpc>
                <a:spcPct val="100000"/>
              </a:lnSpc>
            </a:pPr>
            <a:r>
              <a:rPr lang="en-US" sz="1200"/>
              <a:t>Cutting carbon </a:t>
            </a:r>
            <a:r>
              <a:rPr lang="en-GB" sz="1200"/>
              <a:t>emissions</a:t>
            </a:r>
            <a:r>
              <a:rPr lang="en-US" sz="1200"/>
              <a:t> and air pollution by reducing trips by motor vehicle.</a:t>
            </a:r>
            <a:endParaRPr lang="en-US" sz="1200">
              <a:cs typeface="Arial"/>
            </a:endParaRPr>
          </a:p>
          <a:p>
            <a:pPr marL="0" indent="0">
              <a:buNone/>
            </a:pPr>
            <a:r>
              <a:rPr lang="en-US" sz="1200">
                <a:solidFill>
                  <a:schemeClr val="accent1"/>
                </a:solidFill>
              </a:rPr>
              <a:t>What is the evidence for </a:t>
            </a:r>
            <a:r>
              <a:rPr lang="en-US" sz="1200" err="1">
                <a:solidFill>
                  <a:schemeClr val="accent1"/>
                </a:solidFill>
              </a:rPr>
              <a:t>Liveable</a:t>
            </a:r>
            <a:r>
              <a:rPr lang="en-US" sz="1200">
                <a:solidFill>
                  <a:schemeClr val="accent1"/>
                </a:solidFill>
              </a:rPr>
              <a:t> </a:t>
            </a:r>
            <a:r>
              <a:rPr lang="en-US" sz="1200" err="1">
                <a:solidFill>
                  <a:schemeClr val="accent1"/>
                </a:solidFill>
              </a:rPr>
              <a:t>neighbourhoods</a:t>
            </a:r>
            <a:r>
              <a:rPr lang="en-US" sz="1200">
                <a:solidFill>
                  <a:schemeClr val="accent1"/>
                </a:solidFill>
              </a:rPr>
              <a:t>? </a:t>
            </a:r>
            <a:endParaRPr lang="en-US" sz="1200">
              <a:solidFill>
                <a:schemeClr val="accent1"/>
              </a:solidFill>
              <a:cs typeface="Arial"/>
            </a:endParaRPr>
          </a:p>
          <a:p>
            <a:r>
              <a:rPr lang="en-US" sz="1200"/>
              <a:t>Although the evidence-base is still growing, </a:t>
            </a:r>
            <a:r>
              <a:rPr lang="en-US" sz="1200" err="1"/>
              <a:t>neighbourhoods</a:t>
            </a:r>
            <a:r>
              <a:rPr lang="en-US" sz="1200"/>
              <a:t> that promote active travel have the potential to reduce air pollution, increase activity and reduce the risk of traffic injury. Aldred et al. (2020) found that living in a low-traffic </a:t>
            </a:r>
            <a:r>
              <a:rPr lang="en-US" sz="1200" err="1"/>
              <a:t>neighbourhood</a:t>
            </a:r>
            <a:r>
              <a:rPr lang="en-US" sz="1200"/>
              <a:t> was associated with reductions in the probability of car ownership.</a:t>
            </a:r>
            <a:endParaRPr lang="en-US" sz="1200">
              <a:cs typeface="Arial"/>
            </a:endParaRPr>
          </a:p>
          <a:p>
            <a:r>
              <a:rPr lang="en-US" sz="1200"/>
              <a:t>An evaluation of Bristol’s travel plan which promoted active travel had increased the percentage of respondents who reported walking to work 4-5 times per week increased from 19-30%. </a:t>
            </a:r>
            <a:endParaRPr lang="en-US" sz="1200">
              <a:cs typeface="Arial"/>
            </a:endParaRPr>
          </a:p>
          <a:p>
            <a:r>
              <a:rPr lang="en-US" sz="1200" b="0" i="0">
                <a:effectLst/>
              </a:rPr>
              <a:t>An evaluation of Oslo’s livability </a:t>
            </a:r>
            <a:r>
              <a:rPr lang="en-US" sz="1200" b="0" i="0" err="1">
                <a:effectLst/>
              </a:rPr>
              <a:t>programme</a:t>
            </a:r>
            <a:r>
              <a:rPr lang="en-US" sz="1200" b="0" i="0">
                <a:effectLst/>
              </a:rPr>
              <a:t> showed an </a:t>
            </a:r>
            <a:r>
              <a:rPr lang="en-US" sz="1200" b="0" i="0" u="sng">
                <a:solidFill>
                  <a:srgbClr val="047CB3"/>
                </a:solidFill>
                <a:effectLst/>
                <a:hlinkClick r:id="rId4">
                  <a:extLst>
                    <a:ext uri="{A12FA001-AC4F-418D-AE19-62706E023703}">
                      <ahyp:hlinkClr xmlns:ahyp="http://schemas.microsoft.com/office/drawing/2018/hyperlinkcolor" val="tx"/>
                    </a:ext>
                  </a:extLst>
                </a:hlinkClick>
              </a:rPr>
              <a:t>11%–19% reduction in car traffic in the city centre</a:t>
            </a:r>
            <a:r>
              <a:rPr lang="en-US" sz="1200" b="0" i="0" u="sng">
                <a:effectLst/>
                <a:hlinkClick r:id="rId4">
                  <a:extLst>
                    <a:ext uri="{A12FA001-AC4F-418D-AE19-62706E023703}">
                      <ahyp:hlinkClr xmlns:ahyp="http://schemas.microsoft.com/office/drawing/2018/hyperlinkcolor" val="tx"/>
                    </a:ext>
                  </a:extLst>
                </a:hlinkClick>
              </a:rPr>
              <a:t> from 2016 to 2019,</a:t>
            </a:r>
            <a:r>
              <a:rPr lang="en-US" sz="1200" b="0" i="0">
                <a:effectLst/>
              </a:rPr>
              <a:t> along with increases in pedestrian activity, cycling, and public transit use, though effects were </a:t>
            </a:r>
            <a:r>
              <a:rPr lang="en-US" sz="1200" b="0" i="0" err="1">
                <a:effectLst/>
              </a:rPr>
              <a:t>localised</a:t>
            </a:r>
            <a:r>
              <a:rPr lang="en-US" sz="1200" b="0" i="0">
                <a:solidFill>
                  <a:srgbClr val="0F294A"/>
                </a:solidFill>
                <a:effectLst/>
              </a:rPr>
              <a:t>.</a:t>
            </a:r>
            <a:endParaRPr lang="en-US" sz="1200"/>
          </a:p>
          <a:p>
            <a:pPr marL="0" indent="0">
              <a:buNone/>
            </a:pPr>
            <a:endParaRPr lang="en-US" sz="1200"/>
          </a:p>
        </p:txBody>
      </p:sp>
      <p:pic>
        <p:nvPicPr>
          <p:cNvPr id="1026" name="Picture 2">
            <a:extLst>
              <a:ext uri="{FF2B5EF4-FFF2-40B4-BE49-F238E27FC236}">
                <a16:creationId xmlns:a16="http://schemas.microsoft.com/office/drawing/2014/main" id="{554EEB93-1707-26B3-DFE3-1FE81BE0E8F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749" y="3179356"/>
            <a:ext cx="2180567" cy="1387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6A0379-CCCA-7DE1-E588-5957E25C2299}"/>
              </a:ext>
            </a:extLst>
          </p:cNvPr>
          <p:cNvSpPr txBox="1"/>
          <p:nvPr/>
        </p:nvSpPr>
        <p:spPr>
          <a:xfrm>
            <a:off x="7593927" y="4578361"/>
            <a:ext cx="3170661" cy="287547"/>
          </a:xfrm>
          <a:prstGeom prst="rect">
            <a:avLst/>
          </a:prstGeom>
          <a:noFill/>
        </p:spPr>
        <p:txBody>
          <a:bodyPr wrap="none" lIns="0" tIns="0" rIns="0" bIns="0" rtlCol="0">
            <a:noAutofit/>
          </a:bodyPr>
          <a:lstStyle/>
          <a:p>
            <a:pPr algn="l"/>
            <a:r>
              <a:rPr lang="en-US" sz="1200">
                <a:solidFill>
                  <a:schemeClr val="accent1"/>
                </a:solidFill>
              </a:rPr>
              <a:t>Image: Artist’s impression of Livable </a:t>
            </a:r>
            <a:r>
              <a:rPr lang="en-US" sz="1200" err="1">
                <a:solidFill>
                  <a:schemeClr val="accent1"/>
                </a:solidFill>
              </a:rPr>
              <a:t>neighbourhood</a:t>
            </a:r>
            <a:r>
              <a:rPr lang="en-US" sz="1200">
                <a:solidFill>
                  <a:schemeClr val="accent1"/>
                </a:solidFill>
              </a:rPr>
              <a:t> in Lyon street</a:t>
            </a:r>
            <a:endParaRPr lang="en-GB" sz="1200">
              <a:solidFill>
                <a:schemeClr val="accent1"/>
              </a:solidFill>
            </a:endParaRPr>
          </a:p>
        </p:txBody>
      </p:sp>
      <p:sp>
        <p:nvSpPr>
          <p:cNvPr id="4" name="TextBox 3">
            <a:extLst>
              <a:ext uri="{FF2B5EF4-FFF2-40B4-BE49-F238E27FC236}">
                <a16:creationId xmlns:a16="http://schemas.microsoft.com/office/drawing/2014/main" id="{1460BEFA-1046-F19E-A535-81FD1B9EB42C}"/>
              </a:ext>
            </a:extLst>
          </p:cNvPr>
          <p:cNvSpPr txBox="1"/>
          <p:nvPr/>
        </p:nvSpPr>
        <p:spPr>
          <a:xfrm>
            <a:off x="194310" y="5943600"/>
            <a:ext cx="9267093" cy="914400"/>
          </a:xfrm>
          <a:prstGeom prst="rect">
            <a:avLst/>
          </a:prstGeom>
          <a:noFill/>
        </p:spPr>
        <p:txBody>
          <a:bodyPr wrap="square" lIns="0" tIns="0" rIns="0" bIns="0" rtlCol="0">
            <a:noAutofit/>
          </a:bodyPr>
          <a:lstStyle/>
          <a:p>
            <a:pPr marL="0" indent="0">
              <a:buNone/>
            </a:pPr>
            <a:r>
              <a:rPr lang="en-US" sz="1200" b="0" i="0">
                <a:solidFill>
                  <a:schemeClr val="bg1"/>
                </a:solidFill>
                <a:effectLst/>
              </a:rPr>
              <a:t>Source: Aldred, R., &amp; Goodman, A. (2020). Low traffic </a:t>
            </a:r>
            <a:r>
              <a:rPr lang="en-US" sz="1200" b="0" i="0" err="1">
                <a:solidFill>
                  <a:schemeClr val="bg1"/>
                </a:solidFill>
                <a:effectLst/>
              </a:rPr>
              <a:t>neighbourhoods</a:t>
            </a:r>
            <a:r>
              <a:rPr lang="en-US" sz="1200" b="0" i="0">
                <a:solidFill>
                  <a:schemeClr val="bg1"/>
                </a:solidFill>
                <a:effectLst/>
              </a:rPr>
              <a:t>, car use, and active travel: evidence from the people and places survey of outer London active travel interventions. </a:t>
            </a:r>
            <a:r>
              <a:rPr lang="en-US" sz="1200" b="0" i="1">
                <a:solidFill>
                  <a:schemeClr val="bg1"/>
                </a:solidFill>
                <a:effectLst/>
              </a:rPr>
              <a:t>Findings</a:t>
            </a:r>
            <a:r>
              <a:rPr lang="en-US" sz="1200" b="0" i="0">
                <a:solidFill>
                  <a:schemeClr val="bg1"/>
                </a:solidFill>
                <a:effectLst/>
              </a:rPr>
              <a:t>.</a:t>
            </a:r>
            <a:endParaRPr lang="en-US" sz="1200">
              <a:solidFill>
                <a:schemeClr val="bg1"/>
              </a:solidFill>
            </a:endParaRPr>
          </a:p>
          <a:p>
            <a:pPr marL="0" indent="0">
              <a:buNone/>
            </a:pPr>
            <a:r>
              <a:rPr lang="en-US" sz="1200" err="1">
                <a:solidFill>
                  <a:schemeClr val="bg1"/>
                </a:solidFill>
              </a:rPr>
              <a:t>Nieuwenhuijsen</a:t>
            </a:r>
            <a:r>
              <a:rPr lang="en-US" sz="1200">
                <a:solidFill>
                  <a:schemeClr val="bg1"/>
                </a:solidFill>
              </a:rPr>
              <a:t>, M. J. (2021). New urban models for more sustainable, </a:t>
            </a:r>
            <a:r>
              <a:rPr lang="en-US" sz="1200" err="1">
                <a:solidFill>
                  <a:schemeClr val="bg1"/>
                </a:solidFill>
              </a:rPr>
              <a:t>liveable</a:t>
            </a:r>
            <a:r>
              <a:rPr lang="en-US" sz="1200">
                <a:solidFill>
                  <a:schemeClr val="bg1"/>
                </a:solidFill>
              </a:rPr>
              <a:t> and healthier cities post covid19; reducing air pollution, noise and heat island effects and increasing green space and physical activity. Environment international, 157, 106850</a:t>
            </a:r>
            <a:endParaRPr lang="en-GB" sz="1200" b="1">
              <a:solidFill>
                <a:schemeClr val="bg1"/>
              </a:solidFill>
              <a:cs typeface="Arial"/>
            </a:endParaRPr>
          </a:p>
        </p:txBody>
      </p:sp>
    </p:spTree>
    <p:extLst>
      <p:ext uri="{BB962C8B-B14F-4D97-AF65-F5344CB8AC3E}">
        <p14:creationId xmlns:p14="http://schemas.microsoft.com/office/powerpoint/2010/main" val="781265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2BC84C-5E84-B7FA-F16A-B9B17812EED0}"/>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The Active Together Partnership</a:t>
            </a:r>
          </a:p>
        </p:txBody>
      </p:sp>
      <p:sp>
        <p:nvSpPr>
          <p:cNvPr id="7" name="Text Placeholder 6">
            <a:extLst>
              <a:ext uri="{FF2B5EF4-FFF2-40B4-BE49-F238E27FC236}">
                <a16:creationId xmlns:a16="http://schemas.microsoft.com/office/drawing/2014/main" id="{C7DC0264-81C1-977B-0016-D72B4CC0FCFE}"/>
              </a:ext>
            </a:extLst>
          </p:cNvPr>
          <p:cNvSpPr>
            <a:spLocks noGrp="1"/>
          </p:cNvSpPr>
          <p:nvPr>
            <p:ph type="body" sz="quarter" idx="32"/>
          </p:nvPr>
        </p:nvSpPr>
        <p:spPr>
          <a:xfrm>
            <a:off x="135972" y="556322"/>
            <a:ext cx="2968529" cy="4820720"/>
          </a:xfrm>
        </p:spPr>
        <p:txBody>
          <a:bodyPr/>
          <a:lstStyle/>
          <a:p>
            <a:pPr algn="l"/>
            <a:r>
              <a:rPr lang="en-US" sz="1400"/>
              <a:t>The Active Together Partnership brings together members from across the council including Travel, Leisure, Public Health and Schools along with Leisure providers from the community. </a:t>
            </a:r>
          </a:p>
          <a:p>
            <a:pPr algn="l"/>
            <a:r>
              <a:rPr lang="en-US" sz="1400"/>
              <a:t>The </a:t>
            </a:r>
            <a:r>
              <a:rPr lang="en-US" sz="1400" err="1"/>
              <a:t>programme</a:t>
            </a:r>
            <a:r>
              <a:rPr lang="en-US" sz="1400"/>
              <a:t> focuses on delivering the Active Together Strategy which has a focus on encouraging the least active residents to become more active, more often. </a:t>
            </a:r>
          </a:p>
          <a:p>
            <a:pPr algn="l"/>
            <a:r>
              <a:rPr lang="en-US" sz="1400"/>
              <a:t>This figure shows the theory of change for the Active Together Strategy and Partnership. </a:t>
            </a:r>
          </a:p>
          <a:p>
            <a:pPr algn="l"/>
            <a:endParaRPr lang="en-US" sz="1400"/>
          </a:p>
          <a:p>
            <a:pPr algn="l"/>
            <a:endParaRPr lang="en-US" sz="1200"/>
          </a:p>
          <a:p>
            <a:pPr algn="l"/>
            <a:endParaRPr lang="en-GB" sz="1200"/>
          </a:p>
          <a:p>
            <a:endParaRPr lang="en-GB"/>
          </a:p>
        </p:txBody>
      </p:sp>
      <p:graphicFrame>
        <p:nvGraphicFramePr>
          <p:cNvPr id="4" name="Diagram 3">
            <a:extLst>
              <a:ext uri="{FF2B5EF4-FFF2-40B4-BE49-F238E27FC236}">
                <a16:creationId xmlns:a16="http://schemas.microsoft.com/office/drawing/2014/main" id="{888998F9-F9B2-5B1E-5F59-5D0C216D0B33}"/>
              </a:ext>
            </a:extLst>
          </p:cNvPr>
          <p:cNvGraphicFramePr/>
          <p:nvPr>
            <p:extLst>
              <p:ext uri="{D42A27DB-BD31-4B8C-83A1-F6EECF244321}">
                <p14:modId xmlns:p14="http://schemas.microsoft.com/office/powerpoint/2010/main" val="1973868523"/>
              </p:ext>
            </p:extLst>
          </p:nvPr>
        </p:nvGraphicFramePr>
        <p:xfrm>
          <a:off x="3880229" y="390764"/>
          <a:ext cx="8128000" cy="5554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5A72C350-C999-CF5D-8863-9CE9D144F857}"/>
              </a:ext>
            </a:extLst>
          </p:cNvPr>
          <p:cNvSpPr txBox="1"/>
          <p:nvPr/>
        </p:nvSpPr>
        <p:spPr>
          <a:xfrm>
            <a:off x="355296" y="6164835"/>
            <a:ext cx="4683211" cy="392226"/>
          </a:xfrm>
          <a:prstGeom prst="rect">
            <a:avLst/>
          </a:prstGeom>
          <a:noFill/>
        </p:spPr>
        <p:txBody>
          <a:bodyPr wrap="none" lIns="0" tIns="0" rIns="0" bIns="0" rtlCol="0">
            <a:noAutofit/>
          </a:bodyPr>
          <a:lstStyle/>
          <a:p>
            <a:pPr marL="0" indent="0" algn="l">
              <a:lnSpc>
                <a:spcPct val="100000"/>
              </a:lnSpc>
              <a:buNone/>
            </a:pPr>
            <a:r>
              <a:rPr lang="en-GB" sz="1600">
                <a:solidFill>
                  <a:schemeClr val="bg1"/>
                </a:solidFill>
                <a:cs typeface="Arial"/>
              </a:rPr>
              <a:t>Source: </a:t>
            </a:r>
            <a:r>
              <a:rPr lang="en-GB" sz="1600">
                <a:solidFill>
                  <a:schemeClr val="bg1"/>
                </a:solidFill>
                <a:cs typeface="Arial"/>
                <a:hlinkClick r:id="rId7">
                  <a:extLst>
                    <a:ext uri="{A12FA001-AC4F-418D-AE19-62706E023703}">
                      <ahyp:hlinkClr xmlns:ahyp="http://schemas.microsoft.com/office/drawing/2018/hyperlinkcolor" val="tx"/>
                    </a:ext>
                  </a:extLst>
                </a:hlinkClick>
              </a:rPr>
              <a:t>Active Together Strategy Action Plan </a:t>
            </a:r>
            <a:endParaRPr lang="en-GB" sz="1600">
              <a:solidFill>
                <a:schemeClr val="bg1"/>
              </a:solidFill>
              <a:cs typeface="Arial"/>
            </a:endParaRPr>
          </a:p>
        </p:txBody>
      </p:sp>
    </p:spTree>
    <p:extLst>
      <p:ext uri="{BB962C8B-B14F-4D97-AF65-F5344CB8AC3E}">
        <p14:creationId xmlns:p14="http://schemas.microsoft.com/office/powerpoint/2010/main" val="801703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3A092E-9F25-4976-2DB4-49596F81FA52}"/>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Local environment: parks, play and outdoor space</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8" name="TextBox 7">
            <a:extLst>
              <a:ext uri="{FF2B5EF4-FFF2-40B4-BE49-F238E27FC236}">
                <a16:creationId xmlns:a16="http://schemas.microsoft.com/office/drawing/2014/main" id="{44F12ACD-D11C-9377-45BA-AC73D6B89FE2}"/>
              </a:ext>
            </a:extLst>
          </p:cNvPr>
          <p:cNvSpPr txBox="1"/>
          <p:nvPr/>
        </p:nvSpPr>
        <p:spPr>
          <a:xfrm>
            <a:off x="-10900" y="365976"/>
            <a:ext cx="12192000" cy="1710474"/>
          </a:xfrm>
          <a:prstGeom prst="rect">
            <a:avLst/>
          </a:prstGeom>
          <a:solidFill>
            <a:schemeClr val="accent1">
              <a:lumMod val="20000"/>
              <a:lumOff val="80000"/>
            </a:schemeClr>
          </a:solidFill>
        </p:spPr>
        <p:txBody>
          <a:bodyPr wrap="square" lIns="108000" tIns="36000" rIns="0" bIns="0" rtlCol="0">
            <a:noAutofit/>
          </a:bodyPr>
          <a:lstStyle/>
          <a:p>
            <a:pPr marL="0" indent="0">
              <a:buNone/>
            </a:pPr>
            <a:r>
              <a:rPr lang="en-US" sz="1400" b="1"/>
              <a:t>How is access to parks and outdoor space linked to obesity? </a:t>
            </a:r>
          </a:p>
          <a:p>
            <a:r>
              <a:rPr lang="en-US" sz="1400"/>
              <a:t>Systematic reviews have indicated that exposure to green spaces, especially in people’s neighborhood, reduce the risk of being obese and increase the likelihood of physical activity (De la Fuente, 2020).</a:t>
            </a:r>
          </a:p>
          <a:p>
            <a:r>
              <a:rPr lang="en-US" sz="1400"/>
              <a:t>According to England data, young people (16-24), people from minority ethnic backgrounds are more likely to report that they don’t have parks within easy walking distance (People and Nature Survey for England, 2023/24).</a:t>
            </a:r>
          </a:p>
          <a:p>
            <a:r>
              <a:rPr lang="en-US" sz="1400"/>
              <a:t>Commonly cited barriers to access include physical barriers: proximity, lack of facilities, social expectations, cultural experiences, safety concerns, lack of opportunity, time constraints, confidence (PHE 2020).</a:t>
            </a:r>
            <a:endParaRPr lang="en-GB" sz="1400"/>
          </a:p>
        </p:txBody>
      </p:sp>
      <p:sp>
        <p:nvSpPr>
          <p:cNvPr id="9" name="Text Placeholder 2">
            <a:extLst>
              <a:ext uri="{FF2B5EF4-FFF2-40B4-BE49-F238E27FC236}">
                <a16:creationId xmlns:a16="http://schemas.microsoft.com/office/drawing/2014/main" id="{066912F9-A11D-31F2-06E9-299438B54B7F}"/>
              </a:ext>
            </a:extLst>
          </p:cNvPr>
          <p:cNvSpPr txBox="1">
            <a:spLocks/>
          </p:cNvSpPr>
          <p:nvPr/>
        </p:nvSpPr>
        <p:spPr>
          <a:xfrm>
            <a:off x="10900" y="2076450"/>
            <a:ext cx="8115499"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Green space in Islington</a:t>
            </a:r>
          </a:p>
        </p:txBody>
      </p:sp>
      <p:sp>
        <p:nvSpPr>
          <p:cNvPr id="6" name="Text Placeholder 5">
            <a:extLst>
              <a:ext uri="{FF2B5EF4-FFF2-40B4-BE49-F238E27FC236}">
                <a16:creationId xmlns:a16="http://schemas.microsoft.com/office/drawing/2014/main" id="{9B3CC9D3-44CF-CDBE-03B8-87CA75A686A0}"/>
              </a:ext>
            </a:extLst>
          </p:cNvPr>
          <p:cNvSpPr>
            <a:spLocks noGrp="1"/>
          </p:cNvSpPr>
          <p:nvPr>
            <p:ph type="body" sz="quarter" idx="30"/>
          </p:nvPr>
        </p:nvSpPr>
        <p:spPr>
          <a:xfrm>
            <a:off x="138361" y="2589534"/>
            <a:ext cx="4509839" cy="2812411"/>
          </a:xfrm>
        </p:spPr>
        <p:txBody>
          <a:bodyPr>
            <a:normAutofit/>
          </a:bodyPr>
          <a:lstStyle/>
          <a:p>
            <a:r>
              <a:rPr lang="en-US" sz="1600"/>
              <a:t>13% of Islington’s land is green space. This is the second lowest proportion of any local authority in the country. </a:t>
            </a:r>
          </a:p>
          <a:p>
            <a:r>
              <a:rPr lang="en-US" sz="1600"/>
              <a:t>Islington scores 71.0 on access to green space according to the </a:t>
            </a:r>
            <a:r>
              <a:rPr lang="en-US" sz="1600">
                <a:hlinkClick r:id="rId3"/>
              </a:rPr>
              <a:t>ONS health index</a:t>
            </a:r>
            <a:r>
              <a:rPr lang="en-US" sz="1600"/>
              <a:t>. This is significantly below average for England (which would be 100).</a:t>
            </a:r>
          </a:p>
          <a:p>
            <a:endParaRPr lang="en-GB" sz="1600"/>
          </a:p>
          <a:p>
            <a:endParaRPr lang="en-GB" sz="1600"/>
          </a:p>
        </p:txBody>
      </p:sp>
      <p:sp>
        <p:nvSpPr>
          <p:cNvPr id="12" name="TextBox 11">
            <a:extLst>
              <a:ext uri="{FF2B5EF4-FFF2-40B4-BE49-F238E27FC236}">
                <a16:creationId xmlns:a16="http://schemas.microsoft.com/office/drawing/2014/main" id="{C48E6B2A-E912-0B2F-18B1-0936F3487499}"/>
              </a:ext>
            </a:extLst>
          </p:cNvPr>
          <p:cNvSpPr txBox="1"/>
          <p:nvPr/>
        </p:nvSpPr>
        <p:spPr>
          <a:xfrm>
            <a:off x="4787884" y="2451035"/>
            <a:ext cx="3781427" cy="276999"/>
          </a:xfrm>
          <a:prstGeom prst="rect">
            <a:avLst/>
          </a:prstGeom>
          <a:noFill/>
        </p:spPr>
        <p:txBody>
          <a:bodyPr wrap="square" rtlCol="0">
            <a:spAutoFit/>
          </a:bodyPr>
          <a:lstStyle/>
          <a:p>
            <a:r>
              <a:rPr lang="en-GB" sz="1200" b="1"/>
              <a:t>Map of green space in Islington</a:t>
            </a:r>
          </a:p>
        </p:txBody>
      </p:sp>
      <p:pic>
        <p:nvPicPr>
          <p:cNvPr id="10" name="Picture 2" descr="Map of the green spaces in Islington ">
            <a:extLst>
              <a:ext uri="{FF2B5EF4-FFF2-40B4-BE49-F238E27FC236}">
                <a16:creationId xmlns:a16="http://schemas.microsoft.com/office/drawing/2014/main" id="{C43640FE-A20E-CA85-6874-6123614BA4C8}"/>
              </a:ext>
            </a:extLst>
          </p:cNvPr>
          <p:cNvPicPr>
            <a:picLocks noGrp="1" noChangeAspect="1" noChangeArrowheads="1"/>
          </p:cNvPicPr>
          <p:nvPr>
            <p:ph sz="quarter" idx="31"/>
          </p:nvPr>
        </p:nvPicPr>
        <p:blipFill rotWithShape="1">
          <a:blip r:embed="rId4">
            <a:extLst>
              <a:ext uri="{28A0092B-C50C-407E-A947-70E740481C1C}">
                <a14:useLocalDpi xmlns:a14="http://schemas.microsoft.com/office/drawing/2010/main" val="0"/>
              </a:ext>
            </a:extLst>
          </a:blip>
          <a:srcRect l="-3069" t="10927" r="3069" b="1276"/>
          <a:stretch/>
        </p:blipFill>
        <p:spPr bwMode="auto">
          <a:xfrm>
            <a:off x="4962524" y="2666789"/>
            <a:ext cx="2773221" cy="324421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B109C69D-B639-DD55-8BAA-98741282BC2C}"/>
              </a:ext>
            </a:extLst>
          </p:cNvPr>
          <p:cNvSpPr>
            <a:spLocks noGrp="1"/>
          </p:cNvSpPr>
          <p:nvPr>
            <p:ph type="body" sz="quarter" idx="19"/>
          </p:nvPr>
        </p:nvSpPr>
        <p:spPr>
          <a:xfrm>
            <a:off x="8126400" y="2076450"/>
            <a:ext cx="4065600" cy="360000"/>
          </a:xfrm>
        </p:spPr>
        <p:txBody>
          <a:bodyPr/>
          <a:lstStyle/>
          <a:p>
            <a:r>
              <a:rPr lang="en-GB"/>
              <a:t>Parks for Health Strategy </a:t>
            </a:r>
          </a:p>
        </p:txBody>
      </p:sp>
      <p:sp>
        <p:nvSpPr>
          <p:cNvPr id="4" name="Text Placeholder 3">
            <a:extLst>
              <a:ext uri="{FF2B5EF4-FFF2-40B4-BE49-F238E27FC236}">
                <a16:creationId xmlns:a16="http://schemas.microsoft.com/office/drawing/2014/main" id="{632C4BFE-98BD-AE1A-5F65-F000BF131193}"/>
              </a:ext>
            </a:extLst>
          </p:cNvPr>
          <p:cNvSpPr>
            <a:spLocks noGrp="1"/>
          </p:cNvSpPr>
          <p:nvPr>
            <p:ph type="body" sz="quarter" idx="27"/>
          </p:nvPr>
        </p:nvSpPr>
        <p:spPr>
          <a:xfrm>
            <a:off x="8264760" y="2561000"/>
            <a:ext cx="3788879" cy="3385101"/>
          </a:xfrm>
        </p:spPr>
        <p:txBody>
          <a:bodyPr>
            <a:normAutofit/>
          </a:bodyPr>
          <a:lstStyle/>
          <a:p>
            <a:r>
              <a:rPr lang="en-US" sz="1400"/>
              <a:t>Islington’s Parks for Health Strategy (2022-2030) seeks to address inequalities in access to green space. Priority groups include people living in deprived circumstances, people from black, Asian and other ethnic minority groups, women and girls, people with disabilities. </a:t>
            </a:r>
          </a:p>
          <a:p>
            <a:r>
              <a:rPr lang="en-US" sz="1400"/>
              <a:t>Council will invest 7.5 million in parks and greenspaces in the next 2 years.</a:t>
            </a:r>
          </a:p>
          <a:p>
            <a:r>
              <a:rPr lang="en-US" sz="1400"/>
              <a:t>Islington will create a new pocket park framework with a  target of delivering 1.5Ha of new green space in the next 4 years.</a:t>
            </a:r>
            <a:endParaRPr lang="en-GB" sz="1400"/>
          </a:p>
        </p:txBody>
      </p:sp>
      <p:sp>
        <p:nvSpPr>
          <p:cNvPr id="11" name="TextBox 10">
            <a:extLst>
              <a:ext uri="{FF2B5EF4-FFF2-40B4-BE49-F238E27FC236}">
                <a16:creationId xmlns:a16="http://schemas.microsoft.com/office/drawing/2014/main" id="{580BB58E-4570-7A00-D21F-FFAC485538F2}"/>
              </a:ext>
            </a:extLst>
          </p:cNvPr>
          <p:cNvSpPr txBox="1"/>
          <p:nvPr/>
        </p:nvSpPr>
        <p:spPr>
          <a:xfrm>
            <a:off x="28413" y="5972864"/>
            <a:ext cx="12163587" cy="949664"/>
          </a:xfrm>
          <a:prstGeom prst="rect">
            <a:avLst/>
          </a:prstGeom>
          <a:noFill/>
        </p:spPr>
        <p:txBody>
          <a:bodyPr wrap="none" lIns="0" tIns="0" rIns="0" bIns="0" rtlCol="0">
            <a:noAutofit/>
          </a:bodyPr>
          <a:lstStyle/>
          <a:p>
            <a:r>
              <a:rPr lang="en-GB" sz="1000" b="1">
                <a:solidFill>
                  <a:schemeClr val="bg1"/>
                </a:solidFill>
                <a:latin typeface="+mj-lt"/>
              </a:rPr>
              <a:t>Source: </a:t>
            </a:r>
            <a:r>
              <a:rPr lang="en-GB" sz="1000">
                <a:solidFill>
                  <a:schemeClr val="bg1"/>
                </a:solidFill>
                <a:latin typeface="+mj-lt"/>
              </a:rPr>
              <a:t>De la Fuente et al  (2021). Green space exposure association with type 2 diabetes mellitus, physical activity, and obesity: a systematic review. </a:t>
            </a:r>
            <a:r>
              <a:rPr lang="en-GB" sz="1000" i="1">
                <a:solidFill>
                  <a:schemeClr val="bg1"/>
                </a:solidFill>
                <a:latin typeface="+mj-lt"/>
              </a:rPr>
              <a:t>International </a:t>
            </a:r>
          </a:p>
          <a:p>
            <a:r>
              <a:rPr lang="en-GB" sz="1000" i="1">
                <a:solidFill>
                  <a:schemeClr val="bg1"/>
                </a:solidFill>
                <a:latin typeface="+mj-lt"/>
              </a:rPr>
              <a:t>journal of environmental research and public health</a:t>
            </a:r>
            <a:r>
              <a:rPr lang="en-GB" sz="1000">
                <a:solidFill>
                  <a:schemeClr val="bg1"/>
                </a:solidFill>
                <a:latin typeface="+mj-lt"/>
              </a:rPr>
              <a:t>, </a:t>
            </a:r>
            <a:r>
              <a:rPr lang="en-GB" sz="1000" i="1">
                <a:solidFill>
                  <a:schemeClr val="bg1"/>
                </a:solidFill>
                <a:latin typeface="+mj-lt"/>
              </a:rPr>
              <a:t>18</a:t>
            </a:r>
            <a:r>
              <a:rPr lang="en-GB" sz="1000">
                <a:solidFill>
                  <a:schemeClr val="bg1"/>
                </a:solidFill>
                <a:latin typeface="+mj-lt"/>
              </a:rPr>
              <a:t>(1), 97.</a:t>
            </a:r>
          </a:p>
          <a:p>
            <a:r>
              <a:rPr lang="en-GB" sz="1000">
                <a:solidFill>
                  <a:schemeClr val="bg1"/>
                </a:solidFill>
                <a:latin typeface="+mj-lt"/>
              </a:rPr>
              <a:t>Camden and Islington Parks for health strategy </a:t>
            </a:r>
          </a:p>
          <a:p>
            <a:r>
              <a:rPr lang="en-GB" sz="1000" err="1">
                <a:solidFill>
                  <a:schemeClr val="bg1"/>
                </a:solidFill>
                <a:latin typeface="+mj-lt"/>
              </a:rPr>
              <a:t>Treeconomincs</a:t>
            </a:r>
            <a:r>
              <a:rPr lang="en-GB" sz="1000">
                <a:solidFill>
                  <a:schemeClr val="bg1"/>
                </a:solidFill>
                <a:latin typeface="+mj-lt"/>
              </a:rPr>
              <a:t> (2019) </a:t>
            </a:r>
            <a:r>
              <a:rPr lang="en-GB" sz="1000">
                <a:solidFill>
                  <a:schemeClr val="bg1"/>
                </a:solidFill>
                <a:latin typeface="+mj-lt"/>
                <a:hlinkClick r:id="rId5">
                  <a:extLst>
                    <a:ext uri="{A12FA001-AC4F-418D-AE19-62706E023703}">
                      <ahyp:hlinkClr xmlns:ahyp="http://schemas.microsoft.com/office/drawing/2018/hyperlinkcolor" val="tx"/>
                    </a:ext>
                  </a:extLst>
                </a:hlinkClick>
              </a:rPr>
              <a:t>Islington borough Council – </a:t>
            </a:r>
            <a:r>
              <a:rPr lang="en-GB" sz="1000" err="1">
                <a:solidFill>
                  <a:schemeClr val="bg1"/>
                </a:solidFill>
                <a:latin typeface="+mj-lt"/>
                <a:hlinkClick r:id="rId5">
                  <a:extLst>
                    <a:ext uri="{A12FA001-AC4F-418D-AE19-62706E023703}">
                      <ahyp:hlinkClr xmlns:ahyp="http://schemas.microsoft.com/office/drawing/2018/hyperlinkcolor" val="tx"/>
                    </a:ext>
                  </a:extLst>
                </a:hlinkClick>
              </a:rPr>
              <a:t>ORVal</a:t>
            </a:r>
            <a:r>
              <a:rPr lang="en-GB" sz="1000">
                <a:solidFill>
                  <a:schemeClr val="bg1"/>
                </a:solidFill>
                <a:latin typeface="+mj-lt"/>
                <a:hlinkClick r:id="rId5">
                  <a:extLst>
                    <a:ext uri="{A12FA001-AC4F-418D-AE19-62706E023703}">
                      <ahyp:hlinkClr xmlns:ahyp="http://schemas.microsoft.com/office/drawing/2018/hyperlinkcolor" val="tx"/>
                    </a:ext>
                  </a:extLst>
                </a:hlinkClick>
              </a:rPr>
              <a:t> Report </a:t>
            </a:r>
            <a:br>
              <a:rPr lang="en-GB" sz="1000">
                <a:solidFill>
                  <a:schemeClr val="bg1"/>
                </a:solidFill>
                <a:latin typeface="+mj-lt"/>
              </a:rPr>
            </a:br>
            <a:r>
              <a:rPr lang="en-GB" sz="1000">
                <a:solidFill>
                  <a:schemeClr val="bg1"/>
                </a:solidFill>
                <a:latin typeface="+mj-lt"/>
              </a:rPr>
              <a:t>Natural England (2024) </a:t>
            </a:r>
            <a:r>
              <a:rPr lang="en-US" sz="1000" b="0" i="0" u="none" strike="noStrike">
                <a:solidFill>
                  <a:schemeClr val="bg1"/>
                </a:solidFill>
                <a:effectLst/>
                <a:latin typeface="+mj-lt"/>
                <a:hlinkClick r:id="rId6">
                  <a:extLst>
                    <a:ext uri="{A12FA001-AC4F-418D-AE19-62706E023703}">
                      <ahyp:hlinkClr xmlns:ahyp="http://schemas.microsoft.com/office/drawing/2018/hyperlinkcolor" val="tx"/>
                    </a:ext>
                  </a:extLst>
                </a:hlinkClick>
              </a:rPr>
              <a:t>The People and Nature Surveys for England: Adults' survey year 4)</a:t>
            </a:r>
            <a:endParaRPr lang="en-GB" sz="1000">
              <a:solidFill>
                <a:schemeClr val="bg1"/>
              </a:solidFill>
              <a:latin typeface="+mj-lt"/>
            </a:endParaRPr>
          </a:p>
          <a:p>
            <a:r>
              <a:rPr lang="en-GB" sz="1000">
                <a:solidFill>
                  <a:schemeClr val="bg1"/>
                </a:solidFill>
                <a:latin typeface="+mj-lt"/>
              </a:rPr>
              <a:t>PHE (2020)</a:t>
            </a:r>
            <a:r>
              <a:rPr lang="en-GB" sz="1000">
                <a:solidFill>
                  <a:schemeClr val="bg1"/>
                </a:solidFill>
                <a:latin typeface="+mj-lt"/>
                <a:hlinkClick r:id="rId7">
                  <a:extLst>
                    <a:ext uri="{A12FA001-AC4F-418D-AE19-62706E023703}">
                      <ahyp:hlinkClr xmlns:ahyp="http://schemas.microsoft.com/office/drawing/2018/hyperlinkcolor" val="tx"/>
                    </a:ext>
                  </a:extLst>
                </a:hlinkClick>
              </a:rPr>
              <a:t> Improving access to greenspace </a:t>
            </a:r>
            <a:endParaRPr lang="en-GB" sz="1000">
              <a:solidFill>
                <a:schemeClr val="bg1"/>
              </a:solidFill>
              <a:latin typeface="+mj-lt"/>
            </a:endParaRPr>
          </a:p>
        </p:txBody>
      </p:sp>
    </p:spTree>
    <p:extLst>
      <p:ext uri="{BB962C8B-B14F-4D97-AF65-F5344CB8AC3E}">
        <p14:creationId xmlns:p14="http://schemas.microsoft.com/office/powerpoint/2010/main" val="208065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e Chart showing proportion of children in reception in Islington in 2025 who were healthy weight (77.7%); overweight (11.6%), have obesity (9.6%), or underweight (1%).">
            <a:extLst>
              <a:ext uri="{FF2B5EF4-FFF2-40B4-BE49-F238E27FC236}">
                <a16:creationId xmlns:a16="http://schemas.microsoft.com/office/drawing/2014/main" id="{80802E0F-B68A-D319-4B40-351116A88717}"/>
              </a:ext>
            </a:extLst>
          </p:cNvPr>
          <p:cNvPicPr>
            <a:picLocks noChangeAspect="1"/>
          </p:cNvPicPr>
          <p:nvPr/>
        </p:nvPicPr>
        <p:blipFill>
          <a:blip r:embed="rId3"/>
          <a:stretch>
            <a:fillRect/>
          </a:stretch>
        </p:blipFill>
        <p:spPr>
          <a:xfrm>
            <a:off x="-21926" y="3585174"/>
            <a:ext cx="3695700" cy="2419350"/>
          </a:xfrm>
          <a:prstGeom prst="rect">
            <a:avLst/>
          </a:prstGeom>
        </p:spPr>
      </p:pic>
      <p:sp>
        <p:nvSpPr>
          <p:cNvPr id="19" name="Text Placeholder 1">
            <a:extLst>
              <a:ext uri="{FF2B5EF4-FFF2-40B4-BE49-F238E27FC236}">
                <a16:creationId xmlns:a16="http://schemas.microsoft.com/office/drawing/2014/main" id="{107ACBB2-DBF0-AB26-626F-C8C4E5B0A5A3}"/>
              </a:ext>
            </a:extLst>
          </p:cNvPr>
          <p:cNvSpPr txBox="1">
            <a:spLocks noGrp="1"/>
          </p:cNvSpPr>
          <p:nvPr>
            <p:ph type="title" idx="4294967295"/>
          </p:nvPr>
        </p:nvSpPr>
        <p:spPr>
          <a:xfrm>
            <a:off x="-10370" y="1409"/>
            <a:ext cx="12202370" cy="360000"/>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400" b="0" i="0" u="none" strike="noStrike" kern="1200" cap="none" spc="0" normalizeH="0" baseline="0" noProof="0">
                <a:ln>
                  <a:noFill/>
                </a:ln>
                <a:effectLst/>
                <a:uLnTx/>
                <a:uFillTx/>
                <a:latin typeface="+mj-lt"/>
                <a:ea typeface="+mn-ea"/>
                <a:cs typeface="+mn-cs"/>
              </a:rPr>
              <a:t>Prevalence of overweight and obesity across the life-course in Islington </a:t>
            </a:r>
            <a:endParaRPr lang="en-GB" sz="2400" b="0" i="0" u="none" strike="noStrike" kern="1200" cap="none" spc="0" normalizeH="0" baseline="0" noProof="0">
              <a:ln>
                <a:noFill/>
              </a:ln>
              <a:effectLst/>
              <a:uLnTx/>
              <a:uFillTx/>
              <a:latin typeface="+mj-lt"/>
              <a:cs typeface="Arial" panose="020B0604020202020204"/>
            </a:endParaRPr>
          </a:p>
        </p:txBody>
      </p:sp>
      <p:sp>
        <p:nvSpPr>
          <p:cNvPr id="7" name="Text Placeholder 6">
            <a:extLst>
              <a:ext uri="{FF2B5EF4-FFF2-40B4-BE49-F238E27FC236}">
                <a16:creationId xmlns:a16="http://schemas.microsoft.com/office/drawing/2014/main" id="{A97A9E73-092B-5328-233E-95C1A1795E4A}"/>
              </a:ext>
            </a:extLst>
          </p:cNvPr>
          <p:cNvSpPr>
            <a:spLocks noGrp="1"/>
          </p:cNvSpPr>
          <p:nvPr>
            <p:ph type="body" sz="quarter" idx="13"/>
          </p:nvPr>
        </p:nvSpPr>
        <p:spPr>
          <a:xfrm>
            <a:off x="-3147" y="361844"/>
            <a:ext cx="4065600" cy="360000"/>
          </a:xfrm>
        </p:spPr>
        <p:txBody>
          <a:bodyPr>
            <a:normAutofit fontScale="85000" lnSpcReduction="10000"/>
          </a:bodyPr>
          <a:lstStyle/>
          <a:p>
            <a:pPr marL="89535"/>
            <a:r>
              <a:rPr lang="en-GB" sz="2000">
                <a:latin typeface="+mj-lt"/>
              </a:rPr>
              <a:t>Reception (aged 4/5 years) - </a:t>
            </a:r>
            <a:r>
              <a:rPr lang="en-GB"/>
              <a:t>2023/2024</a:t>
            </a:r>
            <a:endParaRPr lang="en-US"/>
          </a:p>
        </p:txBody>
      </p:sp>
      <p:sp>
        <p:nvSpPr>
          <p:cNvPr id="8" name="TextBox 7">
            <a:extLst>
              <a:ext uri="{FF2B5EF4-FFF2-40B4-BE49-F238E27FC236}">
                <a16:creationId xmlns:a16="http://schemas.microsoft.com/office/drawing/2014/main" id="{491D74E5-EC54-CD79-7355-09356292D4BD}"/>
              </a:ext>
            </a:extLst>
          </p:cNvPr>
          <p:cNvSpPr txBox="1"/>
          <p:nvPr/>
        </p:nvSpPr>
        <p:spPr>
          <a:xfrm>
            <a:off x="-26013" y="725427"/>
            <a:ext cx="4071211" cy="53664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noAutofit/>
          </a:bodyPr>
          <a:lstStyle/>
          <a:p>
            <a:pPr marR="0" lvl="0" algn="l" defTabSz="457200" rtl="0" eaLnBrk="1" fontAlgn="auto" latinLnBrk="0" hangingPunct="1">
              <a:lnSpc>
                <a:spcPct val="100000"/>
              </a:lnSpc>
              <a:spcBef>
                <a:spcPts val="0"/>
              </a:spcBef>
              <a:spcAft>
                <a:spcPts val="0"/>
              </a:spcAft>
              <a:buClrTx/>
              <a:buSzTx/>
              <a:tabLst/>
              <a:defRPr/>
            </a:pPr>
            <a:r>
              <a:rPr lang="en-US" sz="1200">
                <a:solidFill>
                  <a:srgbClr val="000000"/>
                </a:solidFill>
                <a:latin typeface="+mj-lt"/>
              </a:rPr>
              <a:t>1,460</a:t>
            </a:r>
            <a:r>
              <a:rPr kumimoji="0" lang="en-US" sz="1200" b="0" i="0" u="none" strike="noStrike" kern="1200" cap="none" spc="0" normalizeH="0" baseline="0" noProof="0">
                <a:ln>
                  <a:noFill/>
                </a:ln>
                <a:solidFill>
                  <a:srgbClr val="000000"/>
                </a:solidFill>
                <a:effectLst/>
                <a:uLnTx/>
                <a:uFillTx/>
                <a:latin typeface="+mj-lt"/>
                <a:ea typeface="+mn-ea"/>
                <a:cs typeface="+mn-cs"/>
              </a:rPr>
              <a:t> reception children in Islington were measured </a:t>
            </a:r>
            <a:r>
              <a:rPr kumimoji="0" lang="en-US" sz="1200" b="0" i="0" u="none" strike="noStrike" kern="1200" cap="none" spc="0" normalizeH="0" baseline="0" noProof="0">
                <a:ln>
                  <a:noFill/>
                </a:ln>
                <a:solidFill>
                  <a:schemeClr val="tx1"/>
                </a:solidFill>
                <a:effectLst/>
                <a:uLnTx/>
                <a:uFillTx/>
                <a:latin typeface="+mj-lt"/>
                <a:ea typeface="+mn-ea"/>
                <a:cs typeface="+mn-cs"/>
              </a:rPr>
              <a:t>(96</a:t>
            </a:r>
            <a:r>
              <a:rPr kumimoji="0" lang="en-US" sz="1200" b="0" i="0" u="none" strike="noStrike" kern="1200" cap="none" spc="0" normalizeH="0" baseline="0" noProof="0">
                <a:ln>
                  <a:noFill/>
                </a:ln>
                <a:solidFill>
                  <a:srgbClr val="000000"/>
                </a:solidFill>
                <a:effectLst/>
                <a:uLnTx/>
                <a:uFillTx/>
                <a:latin typeface="+mj-lt"/>
                <a:ea typeface="+mn-ea"/>
                <a:cs typeface="+mn-cs"/>
              </a:rPr>
              <a:t>% of registered), of these: </a:t>
            </a:r>
            <a:endParaRPr lang="en-US" sz="1200" b="0" i="0" u="none" strike="noStrike" kern="1200" cap="none" spc="0" normalizeH="0" baseline="0" noProof="0">
              <a:ln>
                <a:noFill/>
              </a:ln>
              <a:solidFill>
                <a:srgbClr val="000000"/>
              </a:solidFill>
              <a:effectLst/>
              <a:uLnTx/>
              <a:uFillTx/>
              <a:latin typeface="+mj-lt"/>
            </a:endParaRPr>
          </a:p>
          <a:p>
            <a:pPr marL="514350" indent="-228600">
              <a:buFont typeface="Arial" panose="020B0604020202020204" pitchFamily="34" charset="0"/>
              <a:buChar char="•"/>
              <a:defRPr/>
            </a:pPr>
            <a:r>
              <a:rPr lang="en-US" sz="1200">
                <a:solidFill>
                  <a:srgbClr val="000000"/>
                </a:solidFill>
                <a:latin typeface="+mj-lt"/>
              </a:rPr>
              <a:t>170 were</a:t>
            </a:r>
            <a:r>
              <a:rPr kumimoji="0" lang="en-US" sz="1200" b="0" i="0" u="none" strike="noStrike" kern="1200" cap="none" spc="0" normalizeH="0" baseline="0" noProof="0">
                <a:ln>
                  <a:noFill/>
                </a:ln>
                <a:solidFill>
                  <a:srgbClr val="000000"/>
                </a:solidFill>
                <a:effectLst/>
                <a:uLnTx/>
                <a:uFillTx/>
                <a:latin typeface="+mj-lt"/>
                <a:ea typeface="+mn-ea"/>
                <a:cs typeface="+mn-cs"/>
              </a:rPr>
              <a:t> overweight </a:t>
            </a:r>
            <a:endParaRPr lang="en-US" sz="1200" b="0" i="0" u="none" strike="noStrike" kern="1200" cap="none" spc="0" normalizeH="0" baseline="0" noProof="0">
              <a:ln>
                <a:noFill/>
              </a:ln>
              <a:solidFill>
                <a:srgbClr val="000000"/>
              </a:solidFill>
              <a:effectLst/>
              <a:uLnTx/>
              <a:uFillTx/>
              <a:latin typeface="+mj-lt"/>
              <a:cs typeface="Arial"/>
            </a:endParaRPr>
          </a:p>
          <a:p>
            <a:pPr marL="51435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mj-lt"/>
              </a:rPr>
              <a:t>140</a:t>
            </a:r>
            <a:r>
              <a:rPr kumimoji="0" lang="en-US" sz="1200" b="0" i="0" u="none" strike="noStrike" kern="1200" cap="none" spc="0" normalizeH="0" baseline="0" noProof="0">
                <a:ln>
                  <a:noFill/>
                </a:ln>
                <a:solidFill>
                  <a:srgbClr val="000000"/>
                </a:solidFill>
                <a:effectLst/>
                <a:uLnTx/>
                <a:uFillTx/>
                <a:latin typeface="+mj-lt"/>
                <a:ea typeface="+mn-ea"/>
                <a:cs typeface="+mn-cs"/>
              </a:rPr>
              <a:t> were obese including severe obesity  </a:t>
            </a:r>
            <a:endParaRPr lang="en-GB" sz="1200" b="1" i="0" u="none" strike="noStrike" kern="1200" cap="none" spc="0" normalizeH="0" baseline="0" noProof="0">
              <a:ln>
                <a:noFill/>
              </a:ln>
              <a:solidFill>
                <a:srgbClr val="000000"/>
              </a:solidFill>
              <a:effectLst/>
              <a:uLnTx/>
              <a:uFillTx/>
              <a:latin typeface="+mj-lt"/>
            </a:endParaRPr>
          </a:p>
          <a:p>
            <a:pPr marL="171450" indent="-171450">
              <a:buFont typeface="Arial" panose="020B0604020202020204" pitchFamily="34" charset="0"/>
              <a:buChar char="•"/>
              <a:defRPr/>
            </a:pPr>
            <a:r>
              <a:rPr lang="en-US" sz="1200">
                <a:latin typeface="+mj-lt"/>
              </a:rPr>
              <a:t>Since 2015/6, prevalence of obesity and overweight among</a:t>
            </a:r>
            <a:r>
              <a:rPr lang="en-US" sz="1200">
                <a:solidFill>
                  <a:schemeClr val="tx1"/>
                </a:solidFill>
                <a:latin typeface="+mj-lt"/>
              </a:rPr>
              <a:t>st children in reception has remained relatively  stable ranging between 21% and 22%. </a:t>
            </a:r>
            <a:endParaRPr lang="en-US" sz="1200">
              <a:solidFill>
                <a:schemeClr val="tx1"/>
              </a:solidFill>
              <a:latin typeface="+mj-lt"/>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mj-lt"/>
              </a:rPr>
              <a:t>Obesity prevalence is highest among Black (12%) and other ethnic groups (12.5%); and lowest for white (8.6%) and Asian (8.5%) pupils.</a:t>
            </a:r>
            <a:endParaRPr lang="en-US" sz="1200">
              <a:solidFill>
                <a:schemeClr val="tx1"/>
              </a:solidFill>
              <a:latin typeface="+mj-lt"/>
              <a:cs typeface="Arial"/>
            </a:endParaRPr>
          </a:p>
          <a:p>
            <a:pPr marL="171450" indent="-171450">
              <a:buFont typeface="Arial" panose="020B0604020202020204" pitchFamily="34" charset="0"/>
              <a:buChar char="•"/>
              <a:defRPr/>
            </a:pPr>
            <a:r>
              <a:rPr lang="en-US" sz="1200">
                <a:solidFill>
                  <a:schemeClr val="tx1"/>
                </a:solidFill>
                <a:latin typeface="+mj-lt"/>
              </a:rPr>
              <a:t>Obesity prevalence is highest in </a:t>
            </a:r>
            <a:r>
              <a:rPr lang="en-US" sz="1200" err="1">
                <a:solidFill>
                  <a:schemeClr val="tx1"/>
                </a:solidFill>
                <a:latin typeface="+mj-lt"/>
              </a:rPr>
              <a:t>Tollington</a:t>
            </a:r>
            <a:r>
              <a:rPr lang="en-US" sz="1200">
                <a:solidFill>
                  <a:schemeClr val="tx1"/>
                </a:solidFill>
                <a:latin typeface="+mj-lt"/>
              </a:rPr>
              <a:t>, Mildmay and Canonbury wards.</a:t>
            </a:r>
            <a:endParaRPr lang="en-US" sz="1200">
              <a:solidFill>
                <a:schemeClr val="tx1"/>
              </a:solidFill>
              <a:latin typeface="+mj-lt"/>
              <a:cs typeface="Arial"/>
            </a:endParaRPr>
          </a:p>
          <a:p>
            <a:endParaRPr lang="en-GB" sz="1800">
              <a:solidFill>
                <a:srgbClr val="000000"/>
              </a:solidFill>
              <a:latin typeface="+mj-lt"/>
            </a:endParaRPr>
          </a:p>
          <a:p>
            <a:pPr marL="342900" indent="-342900">
              <a:buFont typeface="Arial" panose="020B0604020202020204" pitchFamily="34" charset="0"/>
              <a:buChar char="•"/>
            </a:pPr>
            <a:endParaRPr lang="en-GB" sz="1800">
              <a:solidFill>
                <a:srgbClr val="000000"/>
              </a:solidFill>
              <a:latin typeface="+mj-lt"/>
            </a:endParaRPr>
          </a:p>
        </p:txBody>
      </p:sp>
      <p:sp>
        <p:nvSpPr>
          <p:cNvPr id="4" name="TextBox 3">
            <a:extLst>
              <a:ext uri="{FF2B5EF4-FFF2-40B4-BE49-F238E27FC236}">
                <a16:creationId xmlns:a16="http://schemas.microsoft.com/office/drawing/2014/main" id="{2F7E197E-EDF6-5E29-0026-E680C6F4183B}"/>
              </a:ext>
            </a:extLst>
          </p:cNvPr>
          <p:cNvSpPr txBox="1"/>
          <p:nvPr/>
        </p:nvSpPr>
        <p:spPr>
          <a:xfrm>
            <a:off x="1983244" y="3461437"/>
            <a:ext cx="1924315" cy="374741"/>
          </a:xfrm>
          <a:prstGeom prst="rect">
            <a:avLst/>
          </a:prstGeom>
          <a:solidFill>
            <a:schemeClr val="bg1"/>
          </a:solidFill>
        </p:spPr>
        <p:txBody>
          <a:bodyPr wrap="square" lIns="0" tIns="0" rIns="0" bIns="0" rtlCol="0">
            <a:noAutofit/>
          </a:bodyPr>
          <a:lstStyle/>
          <a:p>
            <a:r>
              <a:rPr lang="en-GB" sz="1200" b="1">
                <a:solidFill>
                  <a:srgbClr val="000000"/>
                </a:solidFill>
              </a:rPr>
              <a:t>Map of obesity prevalence in reception by ward</a:t>
            </a:r>
          </a:p>
        </p:txBody>
      </p:sp>
      <p:pic>
        <p:nvPicPr>
          <p:cNvPr id="6" name="Picture 5" descr="Map of obesity prevalence in reception in Islington by ward.  Obesity prevalence is highest in Tollington, Mildmay and Canonbury wards.&#10;">
            <a:extLst>
              <a:ext uri="{FF2B5EF4-FFF2-40B4-BE49-F238E27FC236}">
                <a16:creationId xmlns:a16="http://schemas.microsoft.com/office/drawing/2014/main" id="{8885ABDD-5E57-D1D0-57E1-D7651F1DCA9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954489" y="3838934"/>
            <a:ext cx="2086445" cy="2083017"/>
          </a:xfrm>
          <a:prstGeom prst="rect">
            <a:avLst/>
          </a:prstGeom>
        </p:spPr>
      </p:pic>
      <p:sp>
        <p:nvSpPr>
          <p:cNvPr id="9" name="Text Placeholder 8">
            <a:extLst>
              <a:ext uri="{FF2B5EF4-FFF2-40B4-BE49-F238E27FC236}">
                <a16:creationId xmlns:a16="http://schemas.microsoft.com/office/drawing/2014/main" id="{FC52E4C3-6D65-5F27-6824-1D1EC1B3D5DA}"/>
              </a:ext>
            </a:extLst>
          </p:cNvPr>
          <p:cNvSpPr>
            <a:spLocks noGrp="1"/>
          </p:cNvSpPr>
          <p:nvPr>
            <p:ph type="body" sz="quarter" idx="18"/>
          </p:nvPr>
        </p:nvSpPr>
        <p:spPr>
          <a:xfrm>
            <a:off x="4069675" y="365428"/>
            <a:ext cx="4052652" cy="360000"/>
          </a:xfrm>
        </p:spPr>
        <p:txBody>
          <a:bodyPr/>
          <a:lstStyle/>
          <a:p>
            <a:pPr marL="89535"/>
            <a:r>
              <a:rPr lang="en-GB"/>
              <a:t>Year 6 (aged 10/11 years) 2023/24</a:t>
            </a:r>
            <a:endParaRPr lang="en-US"/>
          </a:p>
        </p:txBody>
      </p:sp>
      <p:sp>
        <p:nvSpPr>
          <p:cNvPr id="10" name="TextBox 9">
            <a:extLst>
              <a:ext uri="{FF2B5EF4-FFF2-40B4-BE49-F238E27FC236}">
                <a16:creationId xmlns:a16="http://schemas.microsoft.com/office/drawing/2014/main" id="{2E788772-1409-FCC9-4B28-676F9E711BC8}"/>
              </a:ext>
            </a:extLst>
          </p:cNvPr>
          <p:cNvSpPr txBox="1"/>
          <p:nvPr/>
        </p:nvSpPr>
        <p:spPr>
          <a:xfrm>
            <a:off x="4069675" y="716128"/>
            <a:ext cx="4154487" cy="3164562"/>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t">
            <a:noAutofit/>
          </a:bodyPr>
          <a:lstStyle/>
          <a:p>
            <a:r>
              <a:rPr kumimoji="0" lang="en-US" sz="1200" b="0" i="0" u="none" strike="noStrike" kern="1200" cap="none" spc="0" normalizeH="0" baseline="0" noProof="0">
                <a:ln>
                  <a:noFill/>
                </a:ln>
                <a:solidFill>
                  <a:schemeClr val="tx1"/>
                </a:solidFill>
                <a:effectLst/>
                <a:uLnTx/>
                <a:uFillTx/>
                <a:latin typeface="+mj-lt"/>
                <a:ea typeface="+mn-ea"/>
                <a:cs typeface="+mn-cs"/>
              </a:rPr>
              <a:t>1,550 year 6 children in Islington were measured (96% of registered) of these: </a:t>
            </a:r>
            <a:endParaRPr lang="en-US">
              <a:solidFill>
                <a:schemeClr val="tx1"/>
              </a:solidFill>
              <a:latin typeface="+mj-lt"/>
              <a:cs typeface="Arial" panose="020B0604020202020204"/>
            </a:endParaRPr>
          </a:p>
          <a:p>
            <a:pPr marL="6286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mj-lt"/>
              </a:rPr>
              <a:t>215</a:t>
            </a:r>
            <a:r>
              <a:rPr kumimoji="0" lang="en-US" sz="1200" b="0" i="0" u="none" strike="noStrike" kern="1200" cap="none" spc="0" normalizeH="0" baseline="0" noProof="0">
                <a:ln>
                  <a:noFill/>
                </a:ln>
                <a:solidFill>
                  <a:schemeClr val="tx1"/>
                </a:solidFill>
                <a:effectLst/>
                <a:uLnTx/>
                <a:uFillTx/>
                <a:latin typeface="+mj-lt"/>
                <a:ea typeface="+mn-ea"/>
                <a:cs typeface="+mn-cs"/>
              </a:rPr>
              <a:t> were overweight </a:t>
            </a:r>
            <a:endParaRPr lang="en-US" sz="1200" b="0" i="0" u="none" strike="noStrike" kern="1200" cap="none" spc="0" normalizeH="0" baseline="0" noProof="0">
              <a:ln>
                <a:noFill/>
              </a:ln>
              <a:solidFill>
                <a:schemeClr val="tx1"/>
              </a:solidFill>
              <a:effectLst/>
              <a:uLnTx/>
              <a:uFillTx/>
              <a:latin typeface="+mj-lt"/>
              <a:cs typeface="Arial"/>
            </a:endParaRPr>
          </a:p>
          <a:p>
            <a:pPr marL="628650" indent="-285750">
              <a:buFont typeface="Arial" panose="020B0604020202020204" pitchFamily="34" charset="0"/>
              <a:buChar char="•"/>
              <a:defRPr/>
            </a:pPr>
            <a:r>
              <a:rPr kumimoji="0" lang="en-US" sz="1200" b="0" i="0" u="none" strike="noStrike" kern="1200" cap="none" spc="0" normalizeH="0" baseline="0" noProof="0">
                <a:ln>
                  <a:noFill/>
                </a:ln>
                <a:solidFill>
                  <a:schemeClr val="tx1"/>
                </a:solidFill>
                <a:effectLst/>
                <a:uLnTx/>
                <a:uFillTx/>
                <a:latin typeface="+mj-lt"/>
                <a:ea typeface="+mn-ea"/>
                <a:cs typeface="+mn-cs"/>
              </a:rPr>
              <a:t>350 were obese including </a:t>
            </a:r>
            <a:r>
              <a:rPr lang="en-US" sz="1200">
                <a:solidFill>
                  <a:schemeClr val="tx1"/>
                </a:solidFill>
                <a:latin typeface="+mj-lt"/>
              </a:rPr>
              <a:t>severe obesity</a:t>
            </a:r>
            <a:endParaRPr lang="en-US" sz="1200">
              <a:solidFill>
                <a:schemeClr val="tx1"/>
              </a:solidFill>
              <a:latin typeface="+mj-lt"/>
              <a:cs typeface="Arial" panose="020B0604020202020204"/>
            </a:endParaRPr>
          </a:p>
          <a:p>
            <a:pPr marL="171450" indent="-171450">
              <a:buFont typeface="Arial" panose="020B0604020202020204" pitchFamily="34" charset="0"/>
              <a:buChar char="•"/>
            </a:pPr>
            <a:r>
              <a:rPr lang="en-US" sz="1200">
                <a:solidFill>
                  <a:schemeClr val="tx1"/>
                </a:solidFill>
                <a:latin typeface="+mj-lt"/>
              </a:rPr>
              <a:t>Since 2021, prevalence of obesity and overweight amongst children in year 6 has declined from 41.5% to 36.5% and is now below pre-COVID rates (37.7%).</a:t>
            </a:r>
            <a:endParaRPr lang="en-GB" sz="1200">
              <a:solidFill>
                <a:schemeClr val="tx1"/>
              </a:solidFill>
              <a:latin typeface="+mj-lt"/>
              <a:cs typeface="Arial" panose="020B0604020202020204"/>
            </a:endParaRPr>
          </a:p>
          <a:p>
            <a:pPr marL="171450" indent="-171450">
              <a:buFont typeface="Arial" panose="020B0604020202020204" pitchFamily="34" charset="0"/>
              <a:buChar char="•"/>
            </a:pPr>
            <a:r>
              <a:rPr lang="en-US" sz="1200">
                <a:solidFill>
                  <a:schemeClr val="tx1"/>
                </a:solidFill>
                <a:latin typeface="+mj-lt"/>
              </a:rPr>
              <a:t>Obesity prevalence doubles amongst children between reception (9.6%) and year 6 (22.6%). </a:t>
            </a:r>
            <a:endParaRPr lang="en-GB" sz="1200">
              <a:solidFill>
                <a:schemeClr val="tx1"/>
              </a:solidFill>
              <a:latin typeface="+mj-lt"/>
              <a:cs typeface="Arial" panose="020B0604020202020204"/>
            </a:endParaRPr>
          </a:p>
          <a:p>
            <a:pPr marL="171450" indent="-171450">
              <a:buFont typeface="Arial" panose="020B0604020202020204" pitchFamily="34" charset="0"/>
              <a:buChar char="•"/>
            </a:pPr>
            <a:r>
              <a:rPr lang="en-GB" sz="1200">
                <a:solidFill>
                  <a:schemeClr val="tx1"/>
                </a:solidFill>
                <a:latin typeface="+mj-lt"/>
              </a:rPr>
              <a:t>Obesity </a:t>
            </a:r>
            <a:r>
              <a:rPr lang="en-US" sz="1200">
                <a:solidFill>
                  <a:schemeClr val="tx1"/>
                </a:solidFill>
                <a:latin typeface="+mj-lt"/>
              </a:rPr>
              <a:t>prevalence is highest among Black (29.1%), Asian (27.1%) and other ethnic groups (28.8%) and lowest for White pupils (20.7%) </a:t>
            </a:r>
            <a:endParaRPr lang="en-GB" sz="1200">
              <a:solidFill>
                <a:schemeClr val="tx1"/>
              </a:solidFill>
              <a:latin typeface="+mj-lt"/>
              <a:cs typeface="Arial" panose="020B0604020202020204"/>
            </a:endParaRPr>
          </a:p>
          <a:p>
            <a:pPr marL="171450" indent="-171450">
              <a:buFont typeface="Arial" panose="020B0604020202020204" pitchFamily="34" charset="0"/>
              <a:buChar char="•"/>
            </a:pPr>
            <a:r>
              <a:rPr lang="en-GB" sz="1200">
                <a:solidFill>
                  <a:schemeClr val="tx1"/>
                </a:solidFill>
                <a:latin typeface="+mj-lt"/>
              </a:rPr>
              <a:t>Obesity </a:t>
            </a:r>
            <a:r>
              <a:rPr lang="en-US" sz="1200">
                <a:solidFill>
                  <a:schemeClr val="tx1"/>
                </a:solidFill>
                <a:latin typeface="+mj-lt"/>
              </a:rPr>
              <a:t>prevalence is highest in Finsbury Park, Holloway, and Caledonian wards. </a:t>
            </a:r>
            <a:endParaRPr lang="en-US" sz="1200">
              <a:solidFill>
                <a:schemeClr val="tx1"/>
              </a:solidFill>
              <a:latin typeface="+mj-lt"/>
              <a:cs typeface="Arial" panose="020B0604020202020204"/>
            </a:endParaRPr>
          </a:p>
          <a:p>
            <a:pPr marL="342900" indent="-342900">
              <a:buFont typeface="Arial" panose="020B0604020202020204" pitchFamily="34" charset="0"/>
              <a:buChar char="•"/>
            </a:pPr>
            <a:endParaRPr lang="en-GB" sz="1600">
              <a:solidFill>
                <a:srgbClr val="000000"/>
              </a:solidFill>
              <a:latin typeface="+mj-lt"/>
            </a:endParaRPr>
          </a:p>
        </p:txBody>
      </p:sp>
      <p:pic>
        <p:nvPicPr>
          <p:cNvPr id="23" name="Picture 22" descr="Pie Chart showing proportion of children in year 6 in Islington in 2025 who were healthy weight (61.6%); overweight (13.9%), have obesity (22.6%), or underweight (1.6%).">
            <a:extLst>
              <a:ext uri="{FF2B5EF4-FFF2-40B4-BE49-F238E27FC236}">
                <a16:creationId xmlns:a16="http://schemas.microsoft.com/office/drawing/2014/main" id="{936A2985-0A32-AF49-4AA4-C8046D62132F}"/>
              </a:ext>
            </a:extLst>
          </p:cNvPr>
          <p:cNvPicPr>
            <a:picLocks noChangeAspect="1"/>
          </p:cNvPicPr>
          <p:nvPr/>
        </p:nvPicPr>
        <p:blipFill>
          <a:blip r:embed="rId5"/>
          <a:stretch>
            <a:fillRect/>
          </a:stretch>
        </p:blipFill>
        <p:spPr>
          <a:xfrm>
            <a:off x="4089228" y="3677477"/>
            <a:ext cx="3624256" cy="2276811"/>
          </a:xfrm>
          <a:prstGeom prst="rect">
            <a:avLst/>
          </a:prstGeom>
        </p:spPr>
      </p:pic>
      <p:sp>
        <p:nvSpPr>
          <p:cNvPr id="16" name="TextBox 15">
            <a:extLst>
              <a:ext uri="{FF2B5EF4-FFF2-40B4-BE49-F238E27FC236}">
                <a16:creationId xmlns:a16="http://schemas.microsoft.com/office/drawing/2014/main" id="{21D90342-02EB-D2B6-CE04-1ABCAAC7C8F3}"/>
              </a:ext>
            </a:extLst>
          </p:cNvPr>
          <p:cNvSpPr txBox="1"/>
          <p:nvPr/>
        </p:nvSpPr>
        <p:spPr>
          <a:xfrm>
            <a:off x="6838950" y="3588785"/>
            <a:ext cx="1284072" cy="719186"/>
          </a:xfrm>
          <a:prstGeom prst="rect">
            <a:avLst/>
          </a:prstGeom>
          <a:solidFill>
            <a:schemeClr val="bg1"/>
          </a:solidFill>
        </p:spPr>
        <p:txBody>
          <a:bodyPr wrap="square" lIns="0" tIns="0" rIns="0" bIns="0" rtlCol="0">
            <a:noAutofit/>
          </a:bodyPr>
          <a:lstStyle/>
          <a:p>
            <a:r>
              <a:rPr lang="en-GB" sz="1200" b="1">
                <a:solidFill>
                  <a:srgbClr val="000000"/>
                </a:solidFill>
              </a:rPr>
              <a:t>Map of obesity prevalence in year 6 by ward</a:t>
            </a:r>
          </a:p>
        </p:txBody>
      </p:sp>
      <p:pic>
        <p:nvPicPr>
          <p:cNvPr id="12" name="Picture 11" descr="Map of obesity prevalence in year 6 children in Islington by ward.  Obesity prevalence is highest in  Finsbury Park, Holloway, and Caledonian wards.">
            <a:extLst>
              <a:ext uri="{FF2B5EF4-FFF2-40B4-BE49-F238E27FC236}">
                <a16:creationId xmlns:a16="http://schemas.microsoft.com/office/drawing/2014/main" id="{84569048-F1DD-924B-EA22-BC70D5FAF088}"/>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6096000" y="3867689"/>
            <a:ext cx="2025728" cy="2083017"/>
          </a:xfrm>
          <a:prstGeom prst="rect">
            <a:avLst/>
          </a:prstGeom>
        </p:spPr>
      </p:pic>
      <p:sp>
        <p:nvSpPr>
          <p:cNvPr id="13" name="Text Placeholder 12">
            <a:extLst>
              <a:ext uri="{FF2B5EF4-FFF2-40B4-BE49-F238E27FC236}">
                <a16:creationId xmlns:a16="http://schemas.microsoft.com/office/drawing/2014/main" id="{25A5E774-D455-16E7-52D8-D9A6FEDCFE9E}"/>
              </a:ext>
            </a:extLst>
          </p:cNvPr>
          <p:cNvSpPr>
            <a:spLocks noGrp="1"/>
          </p:cNvSpPr>
          <p:nvPr>
            <p:ph type="body" sz="quarter" idx="19"/>
          </p:nvPr>
        </p:nvSpPr>
        <p:spPr>
          <a:xfrm>
            <a:off x="8146804" y="363162"/>
            <a:ext cx="4052418" cy="358682"/>
          </a:xfrm>
        </p:spPr>
        <p:txBody>
          <a:bodyPr/>
          <a:lstStyle/>
          <a:p>
            <a:r>
              <a:rPr lang="en-GB" sz="2000">
                <a:effectLst/>
                <a:latin typeface="+mj-lt"/>
                <a:ea typeface="Calibri"/>
                <a:cs typeface="Poppins"/>
              </a:rPr>
              <a:t>Adults (19+ years) </a:t>
            </a:r>
            <a:r>
              <a:rPr lang="en-GB" sz="2000">
                <a:latin typeface="+mj-lt"/>
                <a:ea typeface="Calibri"/>
                <a:cs typeface="Poppins"/>
              </a:rPr>
              <a:t>- </a:t>
            </a:r>
            <a:r>
              <a:rPr lang="en-GB" sz="2000">
                <a:effectLst/>
                <a:latin typeface="+mj-lt"/>
                <a:ea typeface="Calibri"/>
                <a:cs typeface="Poppins"/>
              </a:rPr>
              <a:t>2023/24</a:t>
            </a:r>
            <a:endParaRPr lang="en-US">
              <a:latin typeface="+mj-lt"/>
            </a:endParaRPr>
          </a:p>
        </p:txBody>
      </p:sp>
      <p:sp>
        <p:nvSpPr>
          <p:cNvPr id="3" name="Content Placeholder 2">
            <a:extLst>
              <a:ext uri="{FF2B5EF4-FFF2-40B4-BE49-F238E27FC236}">
                <a16:creationId xmlns:a16="http://schemas.microsoft.com/office/drawing/2014/main" id="{B025C84B-142F-7139-0B0A-C00B2164DB5B}"/>
              </a:ext>
            </a:extLst>
          </p:cNvPr>
          <p:cNvSpPr>
            <a:spLocks noGrp="1"/>
          </p:cNvSpPr>
          <p:nvPr>
            <p:ph sz="quarter" idx="29"/>
          </p:nvPr>
        </p:nvSpPr>
        <p:spPr>
          <a:xfrm>
            <a:off x="8207850" y="747260"/>
            <a:ext cx="4014793" cy="5984988"/>
          </a:xfrm>
          <a:no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t">
            <a:noAutofit/>
          </a:bodyPr>
          <a:lstStyle/>
          <a:p>
            <a:pPr marL="0" marR="0" lvl="0" indent="0" algn="l" defTabSz="457200" rtl="0" eaLnBrk="1" fontAlgn="auto" latinLnBrk="0" hangingPunct="1">
              <a:lnSpc>
                <a:spcPct val="100000"/>
              </a:lnSpc>
              <a:spcBef>
                <a:spcPts val="0"/>
              </a:spcBef>
              <a:spcAft>
                <a:spcPts val="0"/>
              </a:spcAft>
              <a:buClrTx/>
              <a:buSzTx/>
              <a:buNone/>
              <a:tabLst/>
              <a:defRPr/>
            </a:pPr>
            <a:r>
              <a:rPr lang="en-GB" sz="1200">
                <a:effectLst/>
                <a:latin typeface="+mj-lt"/>
                <a:ea typeface="Calibri"/>
                <a:cs typeface="Poppins"/>
              </a:rPr>
              <a:t>262,026 were registered with GP in Islington of these:</a:t>
            </a:r>
            <a:endParaRPr kumimoji="0" lang="en-US" sz="1200" i="0" u="none" strike="noStrike" kern="1200" cap="none" spc="0" normalizeH="0" baseline="0" noProof="0">
              <a:ln>
                <a:noFill/>
              </a:ln>
              <a:solidFill>
                <a:srgbClr val="000000"/>
              </a:solidFill>
              <a:effectLst/>
              <a:uLnTx/>
              <a:uFillTx/>
              <a:latin typeface="+mj-lt"/>
              <a:ea typeface="+mn-ea"/>
              <a:cs typeface="+mn-cs"/>
            </a:endParaRPr>
          </a:p>
          <a:p>
            <a:pPr marL="457200" marR="0" lvl="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j-lt"/>
                <a:ea typeface="+mn-ea"/>
                <a:cs typeface="+mn-cs"/>
              </a:rPr>
              <a:t>59,951 were overweight</a:t>
            </a:r>
          </a:p>
          <a:p>
            <a:pPr marL="457200" marR="0" lvl="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j-lt"/>
                <a:ea typeface="+mn-ea"/>
                <a:cs typeface="+mn-cs"/>
              </a:rPr>
              <a:t>40,676 were obese including </a:t>
            </a:r>
            <a:r>
              <a:rPr lang="en-US" sz="1200">
                <a:solidFill>
                  <a:srgbClr val="000000"/>
                </a:solidFill>
                <a:latin typeface="+mj-lt"/>
              </a:rPr>
              <a:t>severe obesity</a:t>
            </a:r>
            <a:endParaRPr lang="en-US" sz="1200" b="0" i="0" u="none" strike="noStrike" kern="1200" cap="none" spc="0" normalizeH="0" baseline="0" noProof="0">
              <a:ln>
                <a:noFill/>
              </a:ln>
              <a:solidFill>
                <a:srgbClr val="000000"/>
              </a:solidFill>
              <a:effectLst/>
              <a:uLnTx/>
              <a:uFillTx/>
              <a:latin typeface="+mj-lt"/>
            </a:endParaRPr>
          </a:p>
          <a:p>
            <a:pPr marL="457200" marR="0" lvl="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mj-lt"/>
              </a:rPr>
              <a:t>48,639 were unknown BMI </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mj-lt"/>
                <a:ea typeface="Calibri"/>
                <a:cs typeface="Poppins"/>
              </a:rPr>
              <a:t>Since 2015/16 prevalence of obesity in adults in Islington has remained relatively stable around 17%.</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j-lt"/>
              </a:rPr>
              <a:t>A higher proportion of men (51%) compared to women (44%) are overweight or obese.</a:t>
            </a:r>
            <a:endParaRPr lang="en-US" sz="1200">
              <a:latin typeface="+mj-lt"/>
              <a:cs typeface="Arial"/>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j-lt"/>
              </a:rPr>
              <a:t>40% of people from a Black ethnic group are obese or very obese in Islington. This is significantly higher than all other ethnicities. </a:t>
            </a:r>
            <a:endParaRPr lang="en-US">
              <a:latin typeface="+mj-lt"/>
              <a:cs typeface="Arial" panose="020B0604020202020204"/>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mj-lt"/>
                <a:ea typeface="Calibri"/>
                <a:cs typeface="Poppins"/>
              </a:rPr>
              <a:t>National data shows the prevalence of obesity increases significantly between the ages of 25-34 in women and 35-44 in men.</a:t>
            </a:r>
            <a:endParaRPr lang="en-GB" sz="1200">
              <a:latin typeface="+mj-lt"/>
              <a:ea typeface="Calibri" panose="020F0502020204030204" pitchFamily="34" charset="0"/>
              <a:cs typeface="Poppins" panose="00000500000000000000" pitchFamily="2" charset="0"/>
            </a:endParaRPr>
          </a:p>
          <a:p>
            <a:pPr marL="114300" marR="0" lvl="0" indent="-114300" algn="l" defTabSz="457200">
              <a:lnSpc>
                <a:spcPct val="100000"/>
              </a:lnSpc>
              <a:spcBef>
                <a:spcPts val="0"/>
              </a:spcBef>
              <a:spcAft>
                <a:spcPts val="0"/>
              </a:spcAft>
              <a:buClrTx/>
              <a:buSzTx/>
              <a:buFont typeface="Arial" panose="020B0604020202020204" pitchFamily="34" charset="0"/>
              <a:buChar char="•"/>
              <a:tabLst/>
              <a:defRPr/>
            </a:pPr>
            <a:r>
              <a:rPr lang="en-US" sz="1200">
                <a:latin typeface="+mj-lt"/>
                <a:cs typeface="Arial"/>
              </a:rPr>
              <a:t>Obesity prevalence is highest in the north of Islington.</a:t>
            </a:r>
            <a:endParaRPr lang="en-GB" sz="1200">
              <a:effectLst/>
              <a:latin typeface="+mj-lt"/>
              <a:ea typeface="Calibri" panose="020F0502020204030204" pitchFamily="34" charset="0"/>
              <a:cs typeface="Poppins" panose="00000500000000000000" pitchFamily="2" charset="0"/>
            </a:endParaRPr>
          </a:p>
        </p:txBody>
      </p:sp>
      <p:pic>
        <p:nvPicPr>
          <p:cNvPr id="24" name="Picture 23" descr="Pie Chart showing proportion of adults in Islington in 2025 who were healthy weight (48%); overweight (28%), have obesity (16%), severe obesity (3%), or underweight (5%).">
            <a:extLst>
              <a:ext uri="{FF2B5EF4-FFF2-40B4-BE49-F238E27FC236}">
                <a16:creationId xmlns:a16="http://schemas.microsoft.com/office/drawing/2014/main" id="{99460602-0B75-AC15-24F3-0B40B333BFE6}"/>
              </a:ext>
            </a:extLst>
          </p:cNvPr>
          <p:cNvPicPr>
            <a:picLocks noChangeAspect="1"/>
          </p:cNvPicPr>
          <p:nvPr/>
        </p:nvPicPr>
        <p:blipFill>
          <a:blip r:embed="rId7"/>
          <a:stretch>
            <a:fillRect/>
          </a:stretch>
        </p:blipFill>
        <p:spPr>
          <a:xfrm>
            <a:off x="8208363" y="3679206"/>
            <a:ext cx="3621907" cy="2244312"/>
          </a:xfrm>
          <a:prstGeom prst="rect">
            <a:avLst/>
          </a:prstGeom>
        </p:spPr>
      </p:pic>
      <p:sp>
        <p:nvSpPr>
          <p:cNvPr id="17" name="TextBox 16">
            <a:extLst>
              <a:ext uri="{FF2B5EF4-FFF2-40B4-BE49-F238E27FC236}">
                <a16:creationId xmlns:a16="http://schemas.microsoft.com/office/drawing/2014/main" id="{FF04140B-2318-5100-8D72-58541750EDAF}"/>
              </a:ext>
            </a:extLst>
          </p:cNvPr>
          <p:cNvSpPr txBox="1"/>
          <p:nvPr/>
        </p:nvSpPr>
        <p:spPr>
          <a:xfrm>
            <a:off x="10230934" y="3867689"/>
            <a:ext cx="1953411" cy="381053"/>
          </a:xfrm>
          <a:prstGeom prst="rect">
            <a:avLst/>
          </a:prstGeom>
          <a:solidFill>
            <a:schemeClr val="bg1"/>
          </a:solidFill>
        </p:spPr>
        <p:txBody>
          <a:bodyPr wrap="square" lIns="0" tIns="0" rIns="0" bIns="0" rtlCol="0">
            <a:noAutofit/>
          </a:bodyPr>
          <a:lstStyle/>
          <a:p>
            <a:r>
              <a:rPr lang="en-GB" sz="1200" b="1">
                <a:solidFill>
                  <a:srgbClr val="000000"/>
                </a:solidFill>
              </a:rPr>
              <a:t>Map of obesity prevalence in adults by ward &gt; </a:t>
            </a:r>
          </a:p>
        </p:txBody>
      </p:sp>
      <p:pic>
        <p:nvPicPr>
          <p:cNvPr id="15" name="Picture 14" descr="Map of obesity prevalence in adults in Islington by ward. Obesity prevalence is highest in the North of the borough.">
            <a:extLst>
              <a:ext uri="{FF2B5EF4-FFF2-40B4-BE49-F238E27FC236}">
                <a16:creationId xmlns:a16="http://schemas.microsoft.com/office/drawing/2014/main" id="{C098C9E6-C7B9-5D0A-2657-90D2AFB11F2D}"/>
              </a:ext>
            </a:extLst>
          </p:cNvPr>
          <p:cNvPicPr>
            <a:picLocks noChangeAspect="1"/>
          </p:cNvPicPr>
          <p:nvPr/>
        </p:nvPicPr>
        <p:blipFill>
          <a:blip r:embed="rId8"/>
          <a:srcRect l="12067" r="22566" b="6626"/>
          <a:stretch/>
        </p:blipFill>
        <p:spPr>
          <a:xfrm>
            <a:off x="10691036" y="4248743"/>
            <a:ext cx="1493309" cy="1701964"/>
          </a:xfrm>
          <a:prstGeom prst="rect">
            <a:avLst/>
          </a:prstGeom>
        </p:spPr>
      </p:pic>
      <p:pic>
        <p:nvPicPr>
          <p:cNvPr id="20" name="Picture 19" descr="Key for map of adult prevalence">
            <a:extLst>
              <a:ext uri="{FF2B5EF4-FFF2-40B4-BE49-F238E27FC236}">
                <a16:creationId xmlns:a16="http://schemas.microsoft.com/office/drawing/2014/main" id="{CBAF5F2A-4944-A9A1-9C86-93A1213135BD}"/>
              </a:ext>
            </a:extLst>
          </p:cNvPr>
          <p:cNvPicPr>
            <a:picLocks noChangeAspect="1"/>
          </p:cNvPicPr>
          <p:nvPr/>
        </p:nvPicPr>
        <p:blipFill>
          <a:blip r:embed="rId9"/>
          <a:stretch>
            <a:fillRect/>
          </a:stretch>
        </p:blipFill>
        <p:spPr>
          <a:xfrm>
            <a:off x="9803535" y="5683080"/>
            <a:ext cx="860309" cy="253032"/>
          </a:xfrm>
          <a:prstGeom prst="rect">
            <a:avLst/>
          </a:prstGeom>
        </p:spPr>
      </p:pic>
      <p:sp>
        <p:nvSpPr>
          <p:cNvPr id="22" name="TextBox 21">
            <a:extLst>
              <a:ext uri="{FF2B5EF4-FFF2-40B4-BE49-F238E27FC236}">
                <a16:creationId xmlns:a16="http://schemas.microsoft.com/office/drawing/2014/main" id="{01C1EF00-4693-8E9F-0821-B754FDC1E175}"/>
              </a:ext>
            </a:extLst>
          </p:cNvPr>
          <p:cNvSpPr txBox="1"/>
          <p:nvPr/>
        </p:nvSpPr>
        <p:spPr>
          <a:xfrm>
            <a:off x="196673" y="6158361"/>
            <a:ext cx="6502531" cy="192259"/>
          </a:xfrm>
          <a:prstGeom prst="rect">
            <a:avLst/>
          </a:prstGeom>
          <a:noFill/>
        </p:spPr>
        <p:txBody>
          <a:bodyPr wrap="none" lIns="0" tIns="0" rIns="0" bIns="0" rtlCol="0">
            <a:noAutofit/>
          </a:bodyPr>
          <a:lstStyle/>
          <a:p>
            <a:pPr marL="0" indent="0" algn="l">
              <a:lnSpc>
                <a:spcPct val="100000"/>
              </a:lnSpc>
              <a:buNone/>
            </a:pPr>
            <a:r>
              <a:rPr lang="en-GB" sz="1200">
                <a:solidFill>
                  <a:schemeClr val="bg1"/>
                </a:solidFill>
                <a:cs typeface="Arial"/>
              </a:rPr>
              <a:t>Across all age groups obesity prevalence increases as deprivation increases.</a:t>
            </a:r>
          </a:p>
        </p:txBody>
      </p:sp>
      <p:sp>
        <p:nvSpPr>
          <p:cNvPr id="18" name="TextBox 17">
            <a:extLst>
              <a:ext uri="{FF2B5EF4-FFF2-40B4-BE49-F238E27FC236}">
                <a16:creationId xmlns:a16="http://schemas.microsoft.com/office/drawing/2014/main" id="{B933A777-B354-A10B-3269-6BA7F1D3184B}"/>
              </a:ext>
            </a:extLst>
          </p:cNvPr>
          <p:cNvSpPr txBox="1"/>
          <p:nvPr/>
        </p:nvSpPr>
        <p:spPr>
          <a:xfrm>
            <a:off x="0" y="6382131"/>
            <a:ext cx="785736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lIns="91440" tIns="45720" rIns="91440" bIns="45720" rtlCol="0" anchor="t">
            <a:spAutoFit/>
          </a:bodyPr>
          <a:lstStyle/>
          <a:p>
            <a:r>
              <a:rPr lang="en-US" sz="1200" b="1">
                <a:solidFill>
                  <a:schemeClr val="bg1"/>
                </a:solidFill>
                <a:latin typeface="Arial"/>
                <a:cs typeface="Arial"/>
              </a:rPr>
              <a:t>Children’s data source: </a:t>
            </a:r>
            <a:r>
              <a:rPr lang="en-US" sz="1200">
                <a:solidFill>
                  <a:schemeClr val="bg1"/>
                </a:solidFill>
                <a:latin typeface="Arial"/>
                <a:cs typeface="Arial"/>
              </a:rPr>
              <a:t>National Child Measurement </a:t>
            </a:r>
            <a:r>
              <a:rPr lang="en-US" sz="1200" err="1">
                <a:solidFill>
                  <a:schemeClr val="bg1"/>
                </a:solidFill>
                <a:latin typeface="Arial"/>
                <a:cs typeface="Arial"/>
              </a:rPr>
              <a:t>Programme</a:t>
            </a:r>
            <a:r>
              <a:rPr lang="en-US" sz="1200">
                <a:solidFill>
                  <a:schemeClr val="bg1"/>
                </a:solidFill>
                <a:latin typeface="Arial"/>
                <a:cs typeface="Arial"/>
              </a:rPr>
              <a:t> data (2023/24) (accessed via OHID fingertips)</a:t>
            </a:r>
          </a:p>
          <a:p>
            <a:r>
              <a:rPr lang="en-US" sz="1200" b="1">
                <a:solidFill>
                  <a:schemeClr val="bg1"/>
                </a:solidFill>
                <a:latin typeface="Arial"/>
                <a:cs typeface="Arial"/>
              </a:rPr>
              <a:t>Adult data source: </a:t>
            </a:r>
            <a:r>
              <a:rPr lang="en-US" sz="1200" err="1">
                <a:solidFill>
                  <a:schemeClr val="bg1"/>
                </a:solidFill>
                <a:latin typeface="Arial"/>
                <a:cs typeface="Arial"/>
              </a:rPr>
              <a:t>HealtheIntent</a:t>
            </a:r>
            <a:r>
              <a:rPr lang="en-US" sz="1200">
                <a:solidFill>
                  <a:schemeClr val="bg1"/>
                </a:solidFill>
                <a:latin typeface="Arial"/>
                <a:cs typeface="Arial"/>
              </a:rPr>
              <a:t> Population Health Needs and Inequalities Dashboard (accessed 21/01/25)</a:t>
            </a:r>
          </a:p>
        </p:txBody>
      </p:sp>
      <p:sp>
        <p:nvSpPr>
          <p:cNvPr id="21" name="TextBox 20">
            <a:extLst>
              <a:ext uri="{FF2B5EF4-FFF2-40B4-BE49-F238E27FC236}">
                <a16:creationId xmlns:a16="http://schemas.microsoft.com/office/drawing/2014/main" id="{17247FE1-20AD-A800-D213-43860192223C}"/>
              </a:ext>
            </a:extLst>
          </p:cNvPr>
          <p:cNvSpPr txBox="1"/>
          <p:nvPr/>
        </p:nvSpPr>
        <p:spPr>
          <a:xfrm>
            <a:off x="7485884" y="6612477"/>
            <a:ext cx="2336863" cy="140506"/>
          </a:xfrm>
          <a:prstGeom prst="rect">
            <a:avLst/>
          </a:prstGeom>
          <a:noFill/>
        </p:spPr>
        <p:txBody>
          <a:bodyPr wrap="none" lIns="0" tIns="0" rIns="0" bIns="0" rtlCol="0" anchor="t">
            <a:noAutofit/>
          </a:bodyPr>
          <a:lstStyle/>
          <a:p>
            <a:pPr marL="0" indent="0" algn="l">
              <a:lnSpc>
                <a:spcPct val="100000"/>
              </a:lnSpc>
              <a:buNone/>
            </a:pPr>
            <a:r>
              <a:rPr lang="en-GB" sz="1200">
                <a:solidFill>
                  <a:schemeClr val="bg1"/>
                </a:solidFill>
                <a:cs typeface="Arial"/>
              </a:rPr>
              <a:t>Graph source: </a:t>
            </a:r>
            <a:r>
              <a:rPr lang="en-GB" sz="1200" err="1">
                <a:solidFill>
                  <a:schemeClr val="bg1"/>
                </a:solidFill>
                <a:cs typeface="Arial"/>
              </a:rPr>
              <a:t>HealtheIntent</a:t>
            </a:r>
            <a:endParaRPr lang="en-GB" sz="1200">
              <a:solidFill>
                <a:schemeClr val="bg1"/>
              </a:solidFill>
              <a:cs typeface="Arial"/>
            </a:endParaRPr>
          </a:p>
        </p:txBody>
      </p:sp>
    </p:spTree>
    <p:extLst>
      <p:ext uri="{BB962C8B-B14F-4D97-AF65-F5344CB8AC3E}">
        <p14:creationId xmlns:p14="http://schemas.microsoft.com/office/powerpoint/2010/main" val="3146039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3739F-5784-3532-DBD6-CD141B657A8E}"/>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Supporting children to be physically active in Islington</a:t>
            </a:r>
          </a:p>
        </p:txBody>
      </p:sp>
      <p:sp>
        <p:nvSpPr>
          <p:cNvPr id="5" name="TextBox 4">
            <a:extLst>
              <a:ext uri="{FF2B5EF4-FFF2-40B4-BE49-F238E27FC236}">
                <a16:creationId xmlns:a16="http://schemas.microsoft.com/office/drawing/2014/main" id="{FFBF3D6A-7C09-2C50-F84D-6A20F6D33F05}"/>
              </a:ext>
            </a:extLst>
          </p:cNvPr>
          <p:cNvSpPr txBox="1"/>
          <p:nvPr/>
        </p:nvSpPr>
        <p:spPr>
          <a:xfrm>
            <a:off x="136382" y="574044"/>
            <a:ext cx="5634939" cy="1415772"/>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GB" sz="1600" b="1"/>
              <a:t>Physical education in schools</a:t>
            </a:r>
          </a:p>
          <a:p>
            <a:r>
              <a:rPr lang="en-GB" sz="1400"/>
              <a:t>Schools have </a:t>
            </a:r>
            <a:r>
              <a:rPr lang="en-GB" sz="1400">
                <a:effectLst/>
                <a:ea typeface="Aptos" panose="020B0004020202020204" pitchFamily="34" charset="0"/>
              </a:rPr>
              <a:t>been trained to offer a more diverse range of sports including dance and gymnastics and disability-inclusive sports like Boccia and New Age </a:t>
            </a:r>
            <a:r>
              <a:rPr lang="en-GB" sz="1400" err="1">
                <a:effectLst/>
                <a:ea typeface="Aptos" panose="020B0004020202020204" pitchFamily="34" charset="0"/>
              </a:rPr>
              <a:t>Kurling</a:t>
            </a:r>
            <a:r>
              <a:rPr lang="en-GB" sz="1400">
                <a:effectLst/>
                <a:ea typeface="Aptos" panose="020B0004020202020204" pitchFamily="34" charset="0"/>
              </a:rPr>
              <a:t>. The competitions programme that most primary schools buy into provides 30+ inter-school competitions and festivals per year, with a  focus on inclusivity. </a:t>
            </a:r>
          </a:p>
        </p:txBody>
      </p:sp>
      <p:sp>
        <p:nvSpPr>
          <p:cNvPr id="6" name="TextBox 5">
            <a:extLst>
              <a:ext uri="{FF2B5EF4-FFF2-40B4-BE49-F238E27FC236}">
                <a16:creationId xmlns:a16="http://schemas.microsoft.com/office/drawing/2014/main" id="{EC22F2F8-ED62-6F6B-6B9E-9C0722D0BC61}"/>
              </a:ext>
            </a:extLst>
          </p:cNvPr>
          <p:cNvSpPr txBox="1"/>
          <p:nvPr/>
        </p:nvSpPr>
        <p:spPr>
          <a:xfrm>
            <a:off x="6205875" y="574044"/>
            <a:ext cx="5634938" cy="2062103"/>
          </a:xfrm>
          <a:prstGeom prst="rect">
            <a:avLst/>
          </a:prstGeom>
          <a:solidFill>
            <a:schemeClr val="accent4">
              <a:lumMod val="20000"/>
              <a:lumOff val="80000"/>
            </a:schemeClr>
          </a:solidFill>
          <a:ln>
            <a:solidFill>
              <a:schemeClr val="accent4">
                <a:lumMod val="50000"/>
              </a:schemeClr>
            </a:solidFill>
          </a:ln>
        </p:spPr>
        <p:txBody>
          <a:bodyPr wrap="square" lIns="91440" tIns="45720" rIns="91440" bIns="45720" rtlCol="0" anchor="t">
            <a:spAutoFit/>
          </a:bodyPr>
          <a:lstStyle/>
          <a:p>
            <a:r>
              <a:rPr lang="en-GB" sz="1600" b="1"/>
              <a:t>The Daily Mile</a:t>
            </a:r>
          </a:p>
          <a:p>
            <a:r>
              <a:rPr lang="en-US" sz="1400"/>
              <a:t>A</a:t>
            </a:r>
            <a:r>
              <a:rPr lang="en-US" sz="1400" b="0" i="0">
                <a:effectLst/>
              </a:rPr>
              <a:t> free program that encourages children to run, jog, or walk for 15 minutes every day. A systematic review assessing the impact of the daily </a:t>
            </a:r>
            <a:r>
              <a:rPr lang="en-US" sz="1400"/>
              <a:t>mile on markers of children’s health have shown that the intervention can significantly increase children’s physical activity but have not found significant reductions in BMI or hip to waist ratios compared to controls (</a:t>
            </a:r>
            <a:r>
              <a:rPr lang="en-US" sz="1400" err="1"/>
              <a:t>Hannaet</a:t>
            </a:r>
            <a:r>
              <a:rPr lang="en-US" sz="1400"/>
              <a:t> al, 2023). 15 Islington schools currently take part in The Daily Mile between 2-5 days per week. 10 additional schools are interested in starting or restarting.</a:t>
            </a:r>
            <a:endParaRPr lang="en-US" sz="1400">
              <a:cs typeface="Arial"/>
            </a:endParaRPr>
          </a:p>
        </p:txBody>
      </p:sp>
      <p:sp>
        <p:nvSpPr>
          <p:cNvPr id="7" name="TextBox 6">
            <a:extLst>
              <a:ext uri="{FF2B5EF4-FFF2-40B4-BE49-F238E27FC236}">
                <a16:creationId xmlns:a16="http://schemas.microsoft.com/office/drawing/2014/main" id="{2B88240F-2705-0241-10D2-84A548C58DF9}"/>
              </a:ext>
            </a:extLst>
          </p:cNvPr>
          <p:cNvSpPr txBox="1"/>
          <p:nvPr/>
        </p:nvSpPr>
        <p:spPr>
          <a:xfrm>
            <a:off x="136384" y="2260723"/>
            <a:ext cx="5634937" cy="1415772"/>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GB" sz="1600" b="1"/>
              <a:t>The Healthy Schools Programme</a:t>
            </a:r>
          </a:p>
          <a:p>
            <a:r>
              <a:rPr lang="en-GB" sz="1400"/>
              <a:t>A voluntary scheme that allows schools to self-assess how well they are promoting healthy eating and physical activity. 20 schools in Islington are now recognised as Healthy Schools, with 25 working towards healthy school status or other projects, only 7 schools are not engaged.</a:t>
            </a:r>
          </a:p>
        </p:txBody>
      </p:sp>
      <p:sp>
        <p:nvSpPr>
          <p:cNvPr id="8" name="TextBox 7">
            <a:extLst>
              <a:ext uri="{FF2B5EF4-FFF2-40B4-BE49-F238E27FC236}">
                <a16:creationId xmlns:a16="http://schemas.microsoft.com/office/drawing/2014/main" id="{C023A2FA-9E7A-AAF8-CC32-65263DC3F1F9}"/>
              </a:ext>
            </a:extLst>
          </p:cNvPr>
          <p:cNvSpPr txBox="1"/>
          <p:nvPr/>
        </p:nvSpPr>
        <p:spPr>
          <a:xfrm>
            <a:off x="136382" y="3947402"/>
            <a:ext cx="5634939" cy="1631216"/>
          </a:xfrm>
          <a:prstGeom prst="rect">
            <a:avLst/>
          </a:prstGeom>
          <a:solidFill>
            <a:schemeClr val="accent4">
              <a:lumMod val="20000"/>
              <a:lumOff val="80000"/>
            </a:schemeClr>
          </a:solidFill>
          <a:ln>
            <a:solidFill>
              <a:schemeClr val="accent4">
                <a:lumMod val="50000"/>
              </a:schemeClr>
            </a:solidFill>
          </a:ln>
        </p:spPr>
        <p:txBody>
          <a:bodyPr wrap="square" rtlCol="0">
            <a:spAutoFit/>
          </a:bodyPr>
          <a:lstStyle/>
          <a:p>
            <a:r>
              <a:rPr lang="en-GB" sz="1600" b="1"/>
              <a:t>Girls active club</a:t>
            </a:r>
          </a:p>
          <a:p>
            <a:r>
              <a:rPr lang="en-GB" sz="1400">
                <a:effectLst/>
                <a:ea typeface="Aptos" panose="020B0004020202020204" pitchFamily="34" charset="0"/>
              </a:rPr>
              <a:t>Through additional funding, all the secondary schools with girls, and 6 targeted primary schools have been supported to run Girls Active clubs. Partnerships with GLL and Access to Sports have been fundamental to this work, including delivery of an innovative and highly successful Family Swim project targeted at minority ethnic families. </a:t>
            </a:r>
            <a:endParaRPr lang="en-GB" sz="1400">
              <a:ea typeface="Aptos" panose="020B0004020202020204" pitchFamily="34" charset="0"/>
            </a:endParaRPr>
          </a:p>
        </p:txBody>
      </p:sp>
      <p:sp>
        <p:nvSpPr>
          <p:cNvPr id="9" name="TextBox 8">
            <a:extLst>
              <a:ext uri="{FF2B5EF4-FFF2-40B4-BE49-F238E27FC236}">
                <a16:creationId xmlns:a16="http://schemas.microsoft.com/office/drawing/2014/main" id="{07F6F331-EABD-C8E3-B50E-1465C701B57E}"/>
              </a:ext>
            </a:extLst>
          </p:cNvPr>
          <p:cNvSpPr txBox="1"/>
          <p:nvPr/>
        </p:nvSpPr>
        <p:spPr>
          <a:xfrm>
            <a:off x="6205876" y="2800243"/>
            <a:ext cx="5634937" cy="984885"/>
          </a:xfrm>
          <a:prstGeom prst="rect">
            <a:avLst/>
          </a:prstGeom>
          <a:solidFill>
            <a:schemeClr val="accent1">
              <a:lumMod val="20000"/>
              <a:lumOff val="80000"/>
            </a:schemeClr>
          </a:solidFill>
          <a:ln>
            <a:solidFill>
              <a:schemeClr val="accent1">
                <a:lumMod val="50000"/>
              </a:schemeClr>
            </a:solidFill>
          </a:ln>
        </p:spPr>
        <p:txBody>
          <a:bodyPr wrap="square" lIns="91440" tIns="45720" rIns="91440" bIns="45720" rtlCol="0" anchor="t">
            <a:spAutoFit/>
          </a:bodyPr>
          <a:lstStyle/>
          <a:p>
            <a:r>
              <a:rPr lang="en-GB" sz="1600" b="1"/>
              <a:t>Play streets</a:t>
            </a:r>
          </a:p>
          <a:p>
            <a:r>
              <a:rPr lang="en-GB" sz="1400"/>
              <a:t>At least 22 play streets have been implemented across Islington. These allow residents to close their streets </a:t>
            </a:r>
            <a:r>
              <a:rPr lang="en-US" sz="1400"/>
              <a:t>to traffic for up to three hours a week so children can play safely</a:t>
            </a:r>
            <a:endParaRPr lang="en-GB" sz="1400"/>
          </a:p>
        </p:txBody>
      </p:sp>
      <p:sp>
        <p:nvSpPr>
          <p:cNvPr id="10" name="TextBox 9">
            <a:extLst>
              <a:ext uri="{FF2B5EF4-FFF2-40B4-BE49-F238E27FC236}">
                <a16:creationId xmlns:a16="http://schemas.microsoft.com/office/drawing/2014/main" id="{FFAC557F-62BE-F912-C0F6-48A069321317}"/>
              </a:ext>
            </a:extLst>
          </p:cNvPr>
          <p:cNvSpPr txBox="1"/>
          <p:nvPr/>
        </p:nvSpPr>
        <p:spPr>
          <a:xfrm>
            <a:off x="6205876" y="3948724"/>
            <a:ext cx="5634937" cy="1631216"/>
          </a:xfrm>
          <a:prstGeom prst="rect">
            <a:avLst/>
          </a:prstGeom>
          <a:solidFill>
            <a:schemeClr val="accent6">
              <a:lumMod val="20000"/>
              <a:lumOff val="80000"/>
            </a:schemeClr>
          </a:solidFill>
          <a:ln>
            <a:solidFill>
              <a:schemeClr val="accent6">
                <a:lumMod val="50000"/>
              </a:schemeClr>
            </a:solidFill>
          </a:ln>
        </p:spPr>
        <p:txBody>
          <a:bodyPr wrap="square" lIns="91440" tIns="45720" rIns="91440" bIns="45720" rtlCol="0" anchor="t">
            <a:spAutoFit/>
          </a:bodyPr>
          <a:lstStyle/>
          <a:p>
            <a:r>
              <a:rPr lang="en-GB" sz="1600" b="1"/>
              <a:t>School streets and school travel planning </a:t>
            </a:r>
          </a:p>
          <a:p>
            <a:r>
              <a:rPr lang="en-GB" sz="1400"/>
              <a:t>3</a:t>
            </a:r>
            <a:r>
              <a:rPr lang="en-US" sz="1400"/>
              <a:t>6 school streets have been delivered across Islington. ​School Streets apply temporary restrictions on </a:t>
            </a:r>
            <a:r>
              <a:rPr lang="en-US" sz="1400" err="1"/>
              <a:t>motorised</a:t>
            </a:r>
            <a:r>
              <a:rPr lang="en-US" sz="1400"/>
              <a:t> traffic on roads with schools at drop-off and pick-up times, aiming to improve air quality and road safety. 75% of Islington's eligible education settings are engaged or accredited with the TfL Travel for Life scheme, encouraging active modes of travel.</a:t>
            </a:r>
            <a:endParaRPr lang="en-GB" sz="1400">
              <a:solidFill>
                <a:schemeClr val="accent1"/>
              </a:solidFill>
              <a:highlight>
                <a:srgbClr val="FFFF00"/>
              </a:highlight>
              <a:cs typeface="Arial" panose="020B0604020202020204"/>
            </a:endParaRPr>
          </a:p>
        </p:txBody>
      </p:sp>
      <p:sp>
        <p:nvSpPr>
          <p:cNvPr id="11" name="TextBox 10">
            <a:extLst>
              <a:ext uri="{FF2B5EF4-FFF2-40B4-BE49-F238E27FC236}">
                <a16:creationId xmlns:a16="http://schemas.microsoft.com/office/drawing/2014/main" id="{6EF9AAB2-F8B3-9904-196B-DC4B8C78838B}"/>
              </a:ext>
            </a:extLst>
          </p:cNvPr>
          <p:cNvSpPr txBox="1"/>
          <p:nvPr/>
        </p:nvSpPr>
        <p:spPr>
          <a:xfrm>
            <a:off x="1126" y="5925816"/>
            <a:ext cx="9946915" cy="1456944"/>
          </a:xfrm>
          <a:prstGeom prst="rect">
            <a:avLst/>
          </a:prstGeom>
          <a:noFill/>
        </p:spPr>
        <p:txBody>
          <a:bodyPr wrap="square" lIns="0" tIns="0" rIns="0" bIns="0" rtlCol="0" anchor="t">
            <a:noAutofit/>
          </a:bodyPr>
          <a:lstStyle/>
          <a:p>
            <a:pPr marL="0" indent="0" algn="l">
              <a:lnSpc>
                <a:spcPct val="100000"/>
              </a:lnSpc>
              <a:buNone/>
            </a:pPr>
            <a:r>
              <a:rPr lang="en-GB" sz="1000">
                <a:solidFill>
                  <a:schemeClr val="bg1"/>
                </a:solidFill>
                <a:cs typeface="Arial"/>
              </a:rPr>
              <a:t>Sources: </a:t>
            </a:r>
            <a:r>
              <a:rPr lang="en-US" sz="1000" i="0">
                <a:solidFill>
                  <a:schemeClr val="bg1"/>
                </a:solidFill>
                <a:effectLst/>
              </a:rPr>
              <a:t>Hanna, L., Burns, C., O’Neill, C., &amp; Coughlan, E. (2023). A systematic review of the implementation and effectiveness of ‘the daily </a:t>
            </a:r>
            <a:r>
              <a:rPr lang="en-US" sz="1000" i="0" err="1">
                <a:solidFill>
                  <a:schemeClr val="bg1"/>
                </a:solidFill>
                <a:effectLst/>
              </a:rPr>
              <a:t>mile’on</a:t>
            </a:r>
            <a:r>
              <a:rPr lang="en-US" sz="1000" i="0">
                <a:solidFill>
                  <a:schemeClr val="bg1"/>
                </a:solidFill>
                <a:effectLst/>
              </a:rPr>
              <a:t> markers of children’s health. </a:t>
            </a:r>
            <a:r>
              <a:rPr lang="en-US" sz="1000" i="1">
                <a:solidFill>
                  <a:schemeClr val="bg1"/>
                </a:solidFill>
                <a:effectLst/>
              </a:rPr>
              <a:t>International Journal of Environmental Research and Public Health</a:t>
            </a:r>
            <a:r>
              <a:rPr lang="en-US" sz="1000" i="0">
                <a:solidFill>
                  <a:schemeClr val="bg1"/>
                </a:solidFill>
                <a:effectLst/>
              </a:rPr>
              <a:t>, </a:t>
            </a:r>
            <a:r>
              <a:rPr lang="en-US" sz="1000" i="1">
                <a:solidFill>
                  <a:schemeClr val="bg1"/>
                </a:solidFill>
                <a:effectLst/>
              </a:rPr>
              <a:t>20</a:t>
            </a:r>
            <a:r>
              <a:rPr lang="en-US" sz="1000" i="0">
                <a:solidFill>
                  <a:schemeClr val="bg1"/>
                </a:solidFill>
                <a:effectLst/>
              </a:rPr>
              <a:t>(13), 6203.</a:t>
            </a:r>
            <a:endParaRPr lang="en-US" sz="1000" i="0">
              <a:solidFill>
                <a:schemeClr val="bg1"/>
              </a:solidFill>
              <a:effectLst/>
              <a:cs typeface="Arial"/>
            </a:endParaRPr>
          </a:p>
          <a:p>
            <a:pPr marL="0" indent="0" algn="l">
              <a:lnSpc>
                <a:spcPct val="100000"/>
              </a:lnSpc>
              <a:buNone/>
            </a:pPr>
            <a:r>
              <a:rPr lang="en-GB" sz="1000">
                <a:solidFill>
                  <a:schemeClr val="bg1"/>
                </a:solidFill>
                <a:cs typeface="Arial"/>
              </a:rPr>
              <a:t>Department for Education (2022) </a:t>
            </a:r>
            <a:r>
              <a:rPr lang="en-GB" sz="1000">
                <a:solidFill>
                  <a:schemeClr val="bg1"/>
                </a:solidFill>
                <a:cs typeface="Arial"/>
                <a:hlinkClick r:id="rId2">
                  <a:extLst>
                    <a:ext uri="{A12FA001-AC4F-418D-AE19-62706E023703}">
                      <ahyp:hlinkClr xmlns:ahyp="http://schemas.microsoft.com/office/drawing/2018/hyperlinkcolor" val="tx"/>
                    </a:ext>
                  </a:extLst>
                </a:hlinkClick>
              </a:rPr>
              <a:t>Healthy Schools Rating scheme guidance for schools. </a:t>
            </a:r>
            <a:endParaRPr lang="en-GB" sz="1000">
              <a:solidFill>
                <a:schemeClr val="bg1"/>
              </a:solidFill>
              <a:cs typeface="Arial"/>
            </a:endParaRPr>
          </a:p>
          <a:p>
            <a:r>
              <a:rPr lang="en-GB" sz="1000">
                <a:solidFill>
                  <a:schemeClr val="bg1"/>
                </a:solidFill>
                <a:cs typeface="Arial"/>
              </a:rPr>
              <a:t>Islington Council  </a:t>
            </a:r>
            <a:r>
              <a:rPr lang="en-GB" sz="1000">
                <a:solidFill>
                  <a:schemeClr val="bg1"/>
                </a:solidFill>
                <a:cs typeface="Arial"/>
                <a:hlinkClick r:id="rId3">
                  <a:extLst>
                    <a:ext uri="{A12FA001-AC4F-418D-AE19-62706E023703}">
                      <ahyp:hlinkClr xmlns:ahyp="http://schemas.microsoft.com/office/drawing/2018/hyperlinkcolor" val="tx"/>
                    </a:ext>
                  </a:extLst>
                </a:hlinkClick>
              </a:rPr>
              <a:t>School Streets </a:t>
            </a:r>
            <a:r>
              <a:rPr lang="en-GB" sz="1000">
                <a:solidFill>
                  <a:schemeClr val="bg1"/>
                </a:solidFill>
                <a:cs typeface="Arial"/>
              </a:rPr>
              <a:t>(accessed 25 January 25) </a:t>
            </a:r>
          </a:p>
          <a:p>
            <a:r>
              <a:rPr lang="en-GB" sz="1000">
                <a:solidFill>
                  <a:schemeClr val="bg1"/>
                </a:solidFill>
                <a:cs typeface="Arial"/>
              </a:rPr>
              <a:t>Islington Council  </a:t>
            </a:r>
            <a:r>
              <a:rPr lang="en-GB" sz="1000">
                <a:solidFill>
                  <a:schemeClr val="bg1"/>
                </a:solidFill>
                <a:cs typeface="Arial"/>
                <a:hlinkClick r:id="rId4">
                  <a:extLst>
                    <a:ext uri="{A12FA001-AC4F-418D-AE19-62706E023703}">
                      <ahyp:hlinkClr xmlns:ahyp="http://schemas.microsoft.com/office/drawing/2018/hyperlinkcolor" val="tx"/>
                    </a:ext>
                  </a:extLst>
                </a:hlinkClick>
              </a:rPr>
              <a:t>Play Streets </a:t>
            </a:r>
            <a:r>
              <a:rPr lang="en-GB" sz="1000">
                <a:solidFill>
                  <a:schemeClr val="bg1"/>
                </a:solidFill>
                <a:cs typeface="Arial"/>
              </a:rPr>
              <a:t>(accessed 25 January 25)</a:t>
            </a:r>
          </a:p>
          <a:p>
            <a:r>
              <a:rPr lang="en-GB" sz="1000">
                <a:solidFill>
                  <a:schemeClr val="bg1"/>
                </a:solidFill>
                <a:cs typeface="Arial"/>
              </a:rPr>
              <a:t>Islington Council: The Daily Mile Executive Summary Report (released internally February 2025)</a:t>
            </a:r>
          </a:p>
          <a:p>
            <a:endParaRPr lang="en-GB" sz="1000">
              <a:solidFill>
                <a:schemeClr val="bg1"/>
              </a:solidFill>
              <a:cs typeface="Arial"/>
            </a:endParaRPr>
          </a:p>
          <a:p>
            <a:endParaRPr lang="en-GB" sz="1000">
              <a:solidFill>
                <a:schemeClr val="bg1"/>
              </a:solidFill>
              <a:cs typeface="Arial"/>
            </a:endParaRPr>
          </a:p>
          <a:p>
            <a:endParaRPr lang="en-GB" sz="1000">
              <a:solidFill>
                <a:schemeClr val="bg1"/>
              </a:solidFill>
              <a:cs typeface="Arial"/>
            </a:endParaRPr>
          </a:p>
        </p:txBody>
      </p:sp>
    </p:spTree>
    <p:extLst>
      <p:ext uri="{BB962C8B-B14F-4D97-AF65-F5344CB8AC3E}">
        <p14:creationId xmlns:p14="http://schemas.microsoft.com/office/powerpoint/2010/main" val="832246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4E268-D436-9748-87AE-70968C3FD787}"/>
              </a:ext>
            </a:extLst>
          </p:cNvPr>
          <p:cNvSpPr>
            <a:spLocks noGrp="1"/>
          </p:cNvSpPr>
          <p:nvPr>
            <p:ph type="title"/>
          </p:nvPr>
        </p:nvSpPr>
        <p:spPr>
          <a:xfrm>
            <a:off x="616035" y="2916748"/>
            <a:ext cx="10755157" cy="1719261"/>
          </a:xfrm>
        </p:spPr>
        <p:txBody>
          <a:bodyPr/>
          <a:lstStyle/>
          <a:p>
            <a:r>
              <a:rPr lang="en-US"/>
              <a:t>Weight-management services in Islington </a:t>
            </a:r>
            <a:endParaRPr lang="en-GB"/>
          </a:p>
        </p:txBody>
      </p:sp>
    </p:spTree>
    <p:extLst>
      <p:ext uri="{BB962C8B-B14F-4D97-AF65-F5344CB8AC3E}">
        <p14:creationId xmlns:p14="http://schemas.microsoft.com/office/powerpoint/2010/main" val="3527526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8022D4-5370-1028-608F-30C98F7BFDA4}"/>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400" b="0" i="0" u="none" strike="noStrike" kern="1200" cap="none" spc="0" normalizeH="0" baseline="0" noProof="0">
                <a:ln>
                  <a:noFill/>
                </a:ln>
                <a:solidFill>
                  <a:schemeClr val="bg1"/>
                </a:solidFill>
                <a:effectLst/>
                <a:uLnTx/>
                <a:uFillTx/>
                <a:latin typeface="+mj-lt"/>
                <a:ea typeface="+mn-ea"/>
                <a:cs typeface="+mn-cs"/>
              </a:rPr>
              <a:t>NICE guidelines for overweight and obesity management</a:t>
            </a:r>
            <a:endParaRPr lang="en-GB" sz="2400" b="0" i="0" u="none" strike="noStrike" kern="1200" cap="none" spc="0" normalizeH="0" baseline="0" noProof="0">
              <a:ln>
                <a:noFill/>
              </a:ln>
              <a:solidFill>
                <a:schemeClr val="bg1"/>
              </a:solidFill>
              <a:effectLst/>
              <a:uLnTx/>
              <a:uFillTx/>
              <a:latin typeface="+mj-lt"/>
              <a:ea typeface="+mn-ea"/>
              <a:cs typeface="Arial" panose="020B0604020202020204"/>
            </a:endParaRPr>
          </a:p>
        </p:txBody>
      </p:sp>
      <p:sp>
        <p:nvSpPr>
          <p:cNvPr id="5" name="Text Placeholder 4">
            <a:extLst>
              <a:ext uri="{FF2B5EF4-FFF2-40B4-BE49-F238E27FC236}">
                <a16:creationId xmlns:a16="http://schemas.microsoft.com/office/drawing/2014/main" id="{00F9056C-4594-49C2-1514-61E11F05B08F}"/>
              </a:ext>
            </a:extLst>
          </p:cNvPr>
          <p:cNvSpPr>
            <a:spLocks noGrp="1"/>
          </p:cNvSpPr>
          <p:nvPr>
            <p:ph type="body" sz="quarter" idx="32"/>
          </p:nvPr>
        </p:nvSpPr>
        <p:spPr>
          <a:xfrm>
            <a:off x="149321" y="454210"/>
            <a:ext cx="11918854" cy="5414400"/>
          </a:xfrm>
        </p:spPr>
        <p:txBody>
          <a:bodyPr vert="horz" lIns="0" tIns="0" rIns="0" bIns="0" rtlCol="0" anchor="t">
            <a:normAutofit/>
          </a:bodyPr>
          <a:lstStyle/>
          <a:p>
            <a:pPr marL="0" indent="0">
              <a:lnSpc>
                <a:spcPct val="100000"/>
              </a:lnSpc>
              <a:spcAft>
                <a:spcPts val="800"/>
              </a:spcAft>
              <a:buNone/>
            </a:pPr>
            <a:r>
              <a:rPr lang="en-GB" sz="1400">
                <a:effectLst/>
              </a:rPr>
              <a:t>NICE previously </a:t>
            </a:r>
            <a:r>
              <a:rPr lang="en-GB" sz="1400"/>
              <a:t>recommended a four-tier approach to</a:t>
            </a:r>
            <a:r>
              <a:rPr lang="en-GB" sz="1400">
                <a:effectLst/>
              </a:rPr>
              <a:t> weight management services as follows: </a:t>
            </a:r>
          </a:p>
          <a:p>
            <a:pPr lvl="0">
              <a:lnSpc>
                <a:spcPct val="100000"/>
              </a:lnSpc>
            </a:pPr>
            <a:r>
              <a:rPr lang="en-GB" sz="1400" b="1">
                <a:effectLst/>
              </a:rPr>
              <a:t>Tier 1: </a:t>
            </a:r>
            <a:r>
              <a:rPr lang="en-GB" sz="1400">
                <a:effectLst/>
              </a:rPr>
              <a:t>Universal services such as health promotion or primary care. </a:t>
            </a:r>
            <a:endParaRPr lang="en-GB" sz="1400">
              <a:effectLst/>
              <a:cs typeface="Arial"/>
            </a:endParaRPr>
          </a:p>
          <a:p>
            <a:pPr lvl="0">
              <a:lnSpc>
                <a:spcPct val="100000"/>
              </a:lnSpc>
            </a:pPr>
            <a:r>
              <a:rPr lang="en-GB" sz="1400" b="1">
                <a:effectLst/>
              </a:rPr>
              <a:t>Tier 2: </a:t>
            </a:r>
            <a:r>
              <a:rPr lang="en-GB" sz="1400">
                <a:effectLst/>
              </a:rPr>
              <a:t>Lifestyle interventions, containing multiple components: diet, physical activity, behaviour change. </a:t>
            </a:r>
            <a:endParaRPr lang="en-GB" sz="1400">
              <a:effectLst/>
              <a:cs typeface="Arial"/>
            </a:endParaRPr>
          </a:p>
          <a:p>
            <a:pPr lvl="0">
              <a:lnSpc>
                <a:spcPct val="100000"/>
              </a:lnSpc>
            </a:pPr>
            <a:r>
              <a:rPr lang="en-GB" sz="1400" b="1">
                <a:effectLst/>
              </a:rPr>
              <a:t>Tier 3: </a:t>
            </a:r>
            <a:r>
              <a:rPr lang="en-GB" sz="1400">
                <a:effectLst/>
              </a:rPr>
              <a:t>Specialist weight management services. </a:t>
            </a:r>
            <a:endParaRPr lang="en-GB" sz="1400">
              <a:effectLst/>
              <a:cs typeface="Arial"/>
            </a:endParaRPr>
          </a:p>
          <a:p>
            <a:pPr lvl="0">
              <a:lnSpc>
                <a:spcPct val="100000"/>
              </a:lnSpc>
              <a:spcAft>
                <a:spcPts val="800"/>
              </a:spcAft>
            </a:pPr>
            <a:r>
              <a:rPr lang="en-GB" sz="1400" b="1">
                <a:effectLst/>
              </a:rPr>
              <a:t>Tier 4: </a:t>
            </a:r>
            <a:r>
              <a:rPr lang="en-GB" sz="1400">
                <a:effectLst/>
              </a:rPr>
              <a:t>Bariatric surgery. </a:t>
            </a:r>
            <a:endParaRPr lang="en-GB" sz="1400">
              <a:effectLst/>
              <a:cs typeface="Arial"/>
            </a:endParaRPr>
          </a:p>
          <a:p>
            <a:pPr marL="0" indent="0">
              <a:lnSpc>
                <a:spcPct val="100000"/>
              </a:lnSpc>
              <a:buNone/>
            </a:pPr>
            <a:r>
              <a:rPr lang="en-GB" sz="1400"/>
              <a:t>In January 2025, NICE reviewed these recommendations and released updated guidance on overweight and obesity management. The new </a:t>
            </a:r>
            <a:r>
              <a:rPr lang="en-GB" sz="1400">
                <a:cs typeface="Times New Roman"/>
              </a:rPr>
              <a:t>NICE guidelines recommend moving from the four-tier system for weight management to one that offers personalised care pathways with a choice of behaviour change support, diet, physical activity surgical, medical and psychological interventions for weight management. See next slide for details. </a:t>
            </a:r>
            <a:r>
              <a:rPr lang="en-US" sz="1400"/>
              <a:t>This needs assessment provides a review of current services </a:t>
            </a:r>
            <a:r>
              <a:rPr lang="en-US" sz="1400" err="1"/>
              <a:t>organised</a:t>
            </a:r>
            <a:r>
              <a:rPr lang="en-US" sz="1400"/>
              <a:t> according to the previous four-tier structure. </a:t>
            </a:r>
            <a:endParaRPr lang="en-US" sz="1400">
              <a:cs typeface="Arial"/>
            </a:endParaRPr>
          </a:p>
          <a:p>
            <a:pPr marL="0" indent="0">
              <a:lnSpc>
                <a:spcPct val="100000"/>
              </a:lnSpc>
              <a:buNone/>
            </a:pPr>
            <a:r>
              <a:rPr lang="en-GB" sz="1400"/>
              <a:t>The new guidelines also include </a:t>
            </a:r>
            <a:r>
              <a:rPr lang="en-US" sz="1400"/>
              <a:t>approval of the use of Tirzepatide for people aged </a:t>
            </a:r>
            <a:r>
              <a:rPr lang="en-GB" sz="1400">
                <a:effectLst/>
                <a:ea typeface="Times New Roman" panose="02020603050405020304" pitchFamily="18" charset="0"/>
                <a:cs typeface="Times New Roman"/>
              </a:rPr>
              <a:t>18+ with a BMI </a:t>
            </a:r>
            <a:r>
              <a:rPr lang="en-GB" sz="1400">
                <a:ea typeface="Times New Roman" panose="02020603050405020304" pitchFamily="18" charset="0"/>
                <a:cs typeface="Times New Roman"/>
              </a:rPr>
              <a:t>&gt; 35</a:t>
            </a:r>
            <a:r>
              <a:rPr lang="en-GB" sz="1400">
                <a:effectLst/>
                <a:ea typeface="Times New Roman" panose="02020603050405020304" pitchFamily="18" charset="0"/>
                <a:cs typeface="Times New Roman"/>
              </a:rPr>
              <a:t> and weight-related comorbidit</a:t>
            </a:r>
            <a:r>
              <a:rPr lang="en-GB" sz="1400">
                <a:ea typeface="Times New Roman" panose="02020603050405020304" pitchFamily="18" charset="0"/>
                <a:cs typeface="Times New Roman"/>
              </a:rPr>
              <a:t>y</a:t>
            </a:r>
            <a:r>
              <a:rPr lang="en-GB" sz="1400">
                <a:effectLst/>
                <a:ea typeface="Times New Roman" panose="02020603050405020304" pitchFamily="18" charset="0"/>
                <a:cs typeface="Times New Roman"/>
              </a:rPr>
              <a:t>. </a:t>
            </a:r>
          </a:p>
          <a:p>
            <a:pPr marL="285750" indent="-285750">
              <a:lnSpc>
                <a:spcPct val="100000"/>
              </a:lnSpc>
              <a:buFont typeface="Arial" panose="020B0604020202020204" pitchFamily="34" charset="0"/>
              <a:buChar char="•"/>
            </a:pPr>
            <a:r>
              <a:rPr lang="en-GB" sz="1400">
                <a:ea typeface="Times New Roman" panose="02020603050405020304" pitchFamily="18" charset="0"/>
                <a:cs typeface="Times New Roman"/>
              </a:rPr>
              <a:t>Tirzepatide will be accessed </a:t>
            </a:r>
            <a:r>
              <a:rPr lang="en-GB" sz="1400">
                <a:effectLst/>
                <a:ea typeface="Times New Roman" panose="02020603050405020304" pitchFamily="18" charset="0"/>
                <a:cs typeface="Times New Roman"/>
              </a:rPr>
              <a:t>through specialist weight management services or primary care. </a:t>
            </a:r>
          </a:p>
          <a:p>
            <a:pPr marL="285750" indent="-285750">
              <a:lnSpc>
                <a:spcPct val="100000"/>
              </a:lnSpc>
              <a:buFont typeface="Arial" panose="020B0604020202020204" pitchFamily="34" charset="0"/>
              <a:buChar char="•"/>
            </a:pPr>
            <a:r>
              <a:rPr lang="en-GB" sz="1400">
                <a:cs typeface="Times New Roman"/>
              </a:rPr>
              <a:t>Tirzepatide with be rolled out using a staged approach to manage demand and ensure safe prescribing. </a:t>
            </a:r>
          </a:p>
          <a:p>
            <a:pPr marL="285750" indent="-285750">
              <a:lnSpc>
                <a:spcPct val="100000"/>
              </a:lnSpc>
              <a:buFont typeface="Arial" panose="020B0604020202020204" pitchFamily="34" charset="0"/>
              <a:buChar char="•"/>
            </a:pPr>
            <a:r>
              <a:rPr lang="en-GB" sz="1400">
                <a:cs typeface="Times New Roman"/>
              </a:rPr>
              <a:t>NICE will evaluate implementation over the next 3 years to determine how to scale roll-out.</a:t>
            </a:r>
          </a:p>
          <a:p>
            <a:pPr marL="0" indent="0">
              <a:lnSpc>
                <a:spcPct val="100000"/>
              </a:lnSpc>
              <a:buNone/>
            </a:pPr>
            <a:endParaRPr lang="en-GB" sz="1400">
              <a:ea typeface="Times New Roman" panose="02020603050405020304" pitchFamily="18" charset="0"/>
              <a:cs typeface="Times New Roman" panose="02020603050405020304" pitchFamily="18" charset="0"/>
            </a:endParaRPr>
          </a:p>
          <a:p>
            <a:pPr marL="0" indent="0">
              <a:lnSpc>
                <a:spcPct val="100000"/>
              </a:lnSpc>
              <a:buNone/>
            </a:pPr>
            <a:r>
              <a:rPr lang="en-US" sz="1400"/>
              <a:t>North Central London (NCL) Integrated Care Board (ICB) is reviewing current service provision to assess need for adaptations to current care pathways.</a:t>
            </a:r>
            <a:endParaRPr lang="en-US" sz="1400">
              <a:cs typeface="Arial"/>
            </a:endParaRPr>
          </a:p>
        </p:txBody>
      </p:sp>
      <p:sp>
        <p:nvSpPr>
          <p:cNvPr id="6" name="TextBox 5">
            <a:extLst>
              <a:ext uri="{FF2B5EF4-FFF2-40B4-BE49-F238E27FC236}">
                <a16:creationId xmlns:a16="http://schemas.microsoft.com/office/drawing/2014/main" id="{047B9A50-6145-FE4F-6A72-4A0857FF11B0}"/>
              </a:ext>
            </a:extLst>
          </p:cNvPr>
          <p:cNvSpPr txBox="1"/>
          <p:nvPr/>
        </p:nvSpPr>
        <p:spPr>
          <a:xfrm>
            <a:off x="205929" y="6088247"/>
            <a:ext cx="2957512" cy="242888"/>
          </a:xfrm>
          <a:prstGeom prst="rect">
            <a:avLst/>
          </a:prstGeom>
          <a:noFill/>
        </p:spPr>
        <p:txBody>
          <a:bodyPr wrap="none" lIns="0" tIns="0" rIns="0" bIns="0" rtlCol="0">
            <a:noAutofit/>
          </a:bodyPr>
          <a:lstStyle/>
          <a:p>
            <a:r>
              <a:rPr lang="en-GB" sz="1200">
                <a:solidFill>
                  <a:schemeClr val="bg1"/>
                </a:solidFill>
              </a:rPr>
              <a:t>Source: NICE (2025) </a:t>
            </a:r>
            <a:r>
              <a:rPr lang="en-GB" sz="1200">
                <a:solidFill>
                  <a:schemeClr val="bg1"/>
                </a:solidFill>
                <a:hlinkClick r:id="rId3">
                  <a:extLst>
                    <a:ext uri="{A12FA001-AC4F-418D-AE19-62706E023703}">
                      <ahyp:hlinkClr xmlns:ahyp="http://schemas.microsoft.com/office/drawing/2018/hyperlinkcolor" val="tx"/>
                    </a:ext>
                  </a:extLst>
                </a:hlinkClick>
              </a:rPr>
              <a:t>Overweight and obesity management</a:t>
            </a:r>
            <a:endParaRPr lang="en-GB" sz="1200">
              <a:solidFill>
                <a:schemeClr val="bg1"/>
              </a:solidFill>
            </a:endParaRPr>
          </a:p>
          <a:p>
            <a:pPr algn="l"/>
            <a:endParaRPr lang="en-GB">
              <a:highlight>
                <a:srgbClr val="FFFF00"/>
              </a:highlight>
            </a:endParaRPr>
          </a:p>
        </p:txBody>
      </p:sp>
    </p:spTree>
    <p:extLst>
      <p:ext uri="{BB962C8B-B14F-4D97-AF65-F5344CB8AC3E}">
        <p14:creationId xmlns:p14="http://schemas.microsoft.com/office/powerpoint/2010/main" val="2087871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C064D9-FCD5-F2AE-769D-7A153D57AF52}"/>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n-lt"/>
                <a:ea typeface="Calibri"/>
                <a:cs typeface="+mn-cs"/>
              </a:rPr>
              <a:t>Maternal Weight Management</a:t>
            </a:r>
            <a:endParaRPr lang="en-GB" sz="2400" b="0" i="0" u="none" strike="noStrike" kern="1200" cap="none" spc="0" normalizeH="0" baseline="0" noProof="0">
              <a:ln>
                <a:noFill/>
              </a:ln>
              <a:solidFill>
                <a:schemeClr val="bg1"/>
              </a:solidFill>
              <a:effectLst/>
              <a:uLnTx/>
              <a:uFillTx/>
              <a:latin typeface="+mj-lt"/>
              <a:ea typeface="Calibri"/>
              <a:cs typeface="Arial" panose="020B0604020202020204"/>
            </a:endParaRPr>
          </a:p>
        </p:txBody>
      </p:sp>
      <p:sp>
        <p:nvSpPr>
          <p:cNvPr id="12" name="Text Placeholder 11">
            <a:extLst>
              <a:ext uri="{FF2B5EF4-FFF2-40B4-BE49-F238E27FC236}">
                <a16:creationId xmlns:a16="http://schemas.microsoft.com/office/drawing/2014/main" id="{95A019D7-A578-A422-7091-F2A2387FAB6B}"/>
              </a:ext>
            </a:extLst>
          </p:cNvPr>
          <p:cNvSpPr>
            <a:spLocks noGrp="1"/>
          </p:cNvSpPr>
          <p:nvPr>
            <p:ph type="body" sz="quarter" idx="32"/>
          </p:nvPr>
        </p:nvSpPr>
        <p:spPr>
          <a:xfrm>
            <a:off x="149320" y="454210"/>
            <a:ext cx="11922029" cy="1139640"/>
          </a:xfrm>
        </p:spPr>
        <p:txBody>
          <a:bodyPr/>
          <a:lstStyle/>
          <a:p>
            <a:pPr marL="0" indent="0" algn="l">
              <a:lnSpc>
                <a:spcPct val="100000"/>
              </a:lnSpc>
              <a:buNone/>
            </a:pPr>
            <a:r>
              <a:rPr lang="en-US" sz="1400"/>
              <a:t>NICE guidelines do not recommend dieting during pregnancy is as it may harm the health of the child. There’s no consensus on optimal gestational weight gain during pregnancy, instead advice focuses on maintaining a healthy diet. </a:t>
            </a:r>
            <a:r>
              <a:rPr lang="en-GB" sz="1400" u="sng">
                <a:solidFill>
                  <a:srgbClr val="0563C1"/>
                </a:solidFill>
                <a:ea typeface="Calibri" panose="020F0502020204030204" pitchFamily="34" charset="0"/>
                <a:cs typeface="Times New Roman" panose="02020603050405020304" pitchFamily="18" charset="0"/>
              </a:rPr>
              <a:t>NICE </a:t>
            </a:r>
            <a:r>
              <a:rPr lang="en-GB" sz="1400">
                <a:effectLst/>
                <a:ea typeface="Calibri" panose="020F0502020204030204" pitchFamily="34" charset="0"/>
                <a:cs typeface="Times New Roman" panose="02020603050405020304" pitchFamily="18" charset="0"/>
              </a:rPr>
              <a:t>emphasise the need for dietetic advice by appropriate professionals in early pregnancy and that all women have the opportunity to optimise their weight before pregnancy. </a:t>
            </a:r>
            <a:endParaRPr lang="en-GB" sz="1400">
              <a:solidFill>
                <a:schemeClr val="accent6"/>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000">
              <a:solidFill>
                <a:schemeClr val="accent6"/>
              </a:solidFill>
              <a:effectLst/>
              <a:latin typeface="Aptos" panose="020B00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a:p>
            <a:endParaRPr lang="en-GB"/>
          </a:p>
          <a:p>
            <a:endParaRPr lang="en-GB"/>
          </a:p>
        </p:txBody>
      </p:sp>
      <p:sp>
        <p:nvSpPr>
          <p:cNvPr id="16" name="Text Placeholder 6">
            <a:extLst>
              <a:ext uri="{FF2B5EF4-FFF2-40B4-BE49-F238E27FC236}">
                <a16:creationId xmlns:a16="http://schemas.microsoft.com/office/drawing/2014/main" id="{9C255A22-A13F-196D-BB19-31BCA34C4032}"/>
              </a:ext>
            </a:extLst>
          </p:cNvPr>
          <p:cNvSpPr txBox="1">
            <a:spLocks/>
          </p:cNvSpPr>
          <p:nvPr/>
        </p:nvSpPr>
        <p:spPr>
          <a:xfrm>
            <a:off x="0" y="1322081"/>
            <a:ext cx="12192000"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r>
              <a:rPr lang="en-US" sz="2000">
                <a:effectLst/>
                <a:ea typeface="Calibri" panose="020F0502020204030204" pitchFamily="34" charset="0"/>
                <a:cs typeface="Times New Roman" panose="02020603050405020304" pitchFamily="18" charset="0"/>
              </a:rPr>
              <a:t> Maternal weight management in Islington: Whittington Hospital Obstetric, Weight and Nutrition (OWN) clinic </a:t>
            </a:r>
          </a:p>
        </p:txBody>
      </p:sp>
      <p:sp>
        <p:nvSpPr>
          <p:cNvPr id="17" name="TextBox 16">
            <a:extLst>
              <a:ext uri="{FF2B5EF4-FFF2-40B4-BE49-F238E27FC236}">
                <a16:creationId xmlns:a16="http://schemas.microsoft.com/office/drawing/2014/main" id="{271C833A-F9A1-3220-2559-59032D8C8662}"/>
              </a:ext>
            </a:extLst>
          </p:cNvPr>
          <p:cNvSpPr txBox="1"/>
          <p:nvPr/>
        </p:nvSpPr>
        <p:spPr>
          <a:xfrm>
            <a:off x="0" y="1750149"/>
            <a:ext cx="6870700" cy="4083618"/>
          </a:xfrm>
          <a:prstGeom prst="rect">
            <a:avLst/>
          </a:prstGeom>
          <a:noFill/>
        </p:spPr>
        <p:txBody>
          <a:bodyPr wrap="square" lIns="91440" tIns="45720" rIns="91440" bIns="45720" anchor="t">
            <a:spAutoFit/>
          </a:bodyPr>
          <a:lstStyle/>
          <a:p>
            <a:pPr marL="0" indent="0">
              <a:lnSpc>
                <a:spcPct val="107000"/>
              </a:lnSpc>
              <a:buNone/>
            </a:pPr>
            <a:r>
              <a:rPr lang="en-GB" sz="1600" b="1">
                <a:solidFill>
                  <a:schemeClr val="accent1"/>
                </a:solidFill>
                <a:effectLst/>
                <a:ea typeface="Calibri"/>
                <a:cs typeface="Times New Roman"/>
              </a:rPr>
              <a:t>Service information: </a:t>
            </a:r>
          </a:p>
          <a:p>
            <a:pPr>
              <a:spcBef>
                <a:spcPts val="600"/>
              </a:spcBef>
            </a:pPr>
            <a:r>
              <a:rPr lang="en-GB" sz="1400">
                <a:effectLst/>
                <a:ea typeface="Calibri"/>
                <a:cs typeface="Times New Roman"/>
              </a:rPr>
              <a:t>The service </a:t>
            </a:r>
            <a:r>
              <a:rPr lang="en-GB" sz="1400">
                <a:ea typeface="Calibri"/>
                <a:cs typeface="Times New Roman"/>
              </a:rPr>
              <a:t>supports w</a:t>
            </a:r>
            <a:r>
              <a:rPr lang="en-GB" sz="1400">
                <a:effectLst/>
                <a:ea typeface="Calibri"/>
                <a:cs typeface="Times New Roman"/>
              </a:rPr>
              <a:t>omen with BMIs &gt;35 from as soon after their first scan as possible, normally by 12 weeks pregnant. </a:t>
            </a:r>
            <a:r>
              <a:rPr lang="en-GB" sz="1400">
                <a:ea typeface="Calibri"/>
                <a:cs typeface="Times New Roman"/>
              </a:rPr>
              <a:t>However, this service is currently under review.</a:t>
            </a:r>
            <a:endParaRPr lang="en-GB" sz="1400">
              <a:effectLst/>
              <a:ea typeface="Calibri" panose="020F0502020204030204" pitchFamily="34" charset="0"/>
              <a:cs typeface="Times New Roman" panose="02020603050405020304" pitchFamily="18" charset="0"/>
            </a:endParaRPr>
          </a:p>
          <a:p>
            <a:r>
              <a:rPr lang="en-GB" sz="1400">
                <a:effectLst/>
                <a:ea typeface="Calibri"/>
                <a:cs typeface="Times New Roman"/>
              </a:rPr>
              <a:t>The service is run by two midwives who share the role one day a week. </a:t>
            </a:r>
          </a:p>
          <a:p>
            <a:r>
              <a:rPr lang="en-GB" sz="1400">
                <a:ea typeface="Calibri"/>
                <a:cs typeface="Times New Roman"/>
              </a:rPr>
              <a:t>The service provides </a:t>
            </a:r>
            <a:r>
              <a:rPr lang="en-GB" sz="1400">
                <a:effectLst/>
                <a:ea typeface="Calibri"/>
                <a:cs typeface="Times New Roman"/>
              </a:rPr>
              <a:t>discussion</a:t>
            </a:r>
            <a:r>
              <a:rPr lang="en-GB" sz="1400">
                <a:ea typeface="Calibri"/>
                <a:cs typeface="Times New Roman"/>
              </a:rPr>
              <a:t>s</a:t>
            </a:r>
            <a:r>
              <a:rPr lang="en-GB" sz="1400">
                <a:effectLst/>
                <a:ea typeface="Calibri"/>
                <a:cs typeface="Times New Roman"/>
              </a:rPr>
              <a:t> on healthy weight management at 11, 28 and 34 weeks. </a:t>
            </a:r>
          </a:p>
          <a:p>
            <a:pPr>
              <a:lnSpc>
                <a:spcPct val="100000"/>
              </a:lnSpc>
              <a:spcBef>
                <a:spcPts val="600"/>
              </a:spcBef>
              <a:spcAft>
                <a:spcPts val="800"/>
              </a:spcAft>
            </a:pPr>
            <a:r>
              <a:rPr lang="en-GB" sz="1400">
                <a:ea typeface="Calibri"/>
                <a:cs typeface="Times New Roman"/>
              </a:rPr>
              <a:t>At discharge women should be signposted to </a:t>
            </a:r>
            <a:r>
              <a:rPr lang="en-GB" sz="1400" err="1">
                <a:ea typeface="Calibri"/>
                <a:cs typeface="Times New Roman"/>
              </a:rPr>
              <a:t>MoreLife</a:t>
            </a:r>
            <a:r>
              <a:rPr lang="en-GB" sz="1400">
                <a:ea typeface="Calibri"/>
                <a:cs typeface="Times New Roman"/>
              </a:rPr>
              <a:t>. </a:t>
            </a:r>
            <a:endParaRPr lang="en-GB" sz="1400">
              <a:effectLst/>
              <a:ea typeface="Calibri"/>
              <a:cs typeface="Times New Roman"/>
            </a:endParaRPr>
          </a:p>
          <a:p>
            <a:pPr marL="0" indent="0">
              <a:lnSpc>
                <a:spcPct val="107000"/>
              </a:lnSpc>
              <a:spcAft>
                <a:spcPts val="800"/>
              </a:spcAft>
              <a:buNone/>
            </a:pPr>
            <a:r>
              <a:rPr lang="en-GB" sz="1600" b="1">
                <a:solidFill>
                  <a:schemeClr val="accent1"/>
                </a:solidFill>
                <a:effectLst/>
                <a:ea typeface="Calibri"/>
                <a:cs typeface="Times New Roman"/>
              </a:rPr>
              <a:t>Performance Data 2023 </a:t>
            </a:r>
          </a:p>
          <a:p>
            <a:pPr>
              <a:lnSpc>
                <a:spcPct val="107000"/>
              </a:lnSpc>
              <a:spcBef>
                <a:spcPts val="600"/>
              </a:spcBef>
              <a:spcAft>
                <a:spcPts val="600"/>
              </a:spcAft>
            </a:pPr>
            <a:r>
              <a:rPr lang="en-GB" sz="1400">
                <a:ea typeface="Calibri"/>
                <a:cs typeface="Times New Roman"/>
              </a:rPr>
              <a:t>In 2023 the service supported 5 women from Islington (and 14 women in total). This is a decrease from 2021 when the service supported a total of 30 women from Islington and 80 women in total. </a:t>
            </a:r>
          </a:p>
          <a:p>
            <a:pPr>
              <a:lnSpc>
                <a:spcPct val="107000"/>
              </a:lnSpc>
              <a:spcBef>
                <a:spcPts val="600"/>
              </a:spcBef>
              <a:spcAft>
                <a:spcPts val="600"/>
              </a:spcAft>
            </a:pPr>
            <a:r>
              <a:rPr lang="en-GB" sz="1400">
                <a:ea typeface="Calibri"/>
                <a:cs typeface="Times New Roman"/>
              </a:rPr>
              <a:t>Due to the small sample in 2023, it’s not possible to meaningfully explore the demographics of service users. Based on data from 2021, in Islington 43.3% of service users were of a white British ethnicity, 10% were of black African ethnicity. </a:t>
            </a:r>
            <a:endParaRPr lang="en-GB" sz="1100">
              <a:effectLst/>
              <a:latin typeface="Arial" panose="020B0604020202020204" pitchFamily="34" charset="0"/>
              <a:ea typeface="Calibri"/>
              <a:cs typeface="Times New Roman"/>
            </a:endParaRPr>
          </a:p>
        </p:txBody>
      </p:sp>
      <p:sp>
        <p:nvSpPr>
          <p:cNvPr id="19" name="TextBox 18">
            <a:extLst>
              <a:ext uri="{FF2B5EF4-FFF2-40B4-BE49-F238E27FC236}">
                <a16:creationId xmlns:a16="http://schemas.microsoft.com/office/drawing/2014/main" id="{79D26F8B-0912-9E2D-2DC8-AF3EE9DD7170}"/>
              </a:ext>
            </a:extLst>
          </p:cNvPr>
          <p:cNvSpPr txBox="1"/>
          <p:nvPr/>
        </p:nvSpPr>
        <p:spPr>
          <a:xfrm>
            <a:off x="6997700" y="1921599"/>
            <a:ext cx="4978400" cy="3754874"/>
          </a:xfrm>
          <a:prstGeom prst="rect">
            <a:avLst/>
          </a:prstGeom>
          <a:solidFill>
            <a:schemeClr val="accent1">
              <a:lumMod val="20000"/>
              <a:lumOff val="80000"/>
            </a:schemeClr>
          </a:solidFill>
          <a:ln>
            <a:solidFill>
              <a:schemeClr val="accent1">
                <a:lumMod val="50000"/>
              </a:schemeClr>
            </a:solidFill>
          </a:ln>
        </p:spPr>
        <p:txBody>
          <a:bodyPr wrap="square" lIns="91440" tIns="45720" rIns="91440" bIns="45720" anchor="t">
            <a:spAutoFit/>
          </a:bodyPr>
          <a:lstStyle/>
          <a:p>
            <a:r>
              <a:rPr lang="en-GB" sz="1400" b="1">
                <a:ea typeface="Calibri"/>
                <a:cs typeface="Times New Roman"/>
              </a:rPr>
              <a:t>Comments</a:t>
            </a:r>
          </a:p>
          <a:p>
            <a:endParaRPr lang="en-GB" sz="1400" b="1">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400">
                <a:ea typeface="Calibri"/>
                <a:cs typeface="Times New Roman"/>
              </a:rPr>
              <a:t>Due to low capacity, the service </a:t>
            </a:r>
            <a:r>
              <a:rPr lang="en-GB" sz="1400">
                <a:effectLst/>
                <a:ea typeface="Calibri"/>
                <a:cs typeface="Times New Roman"/>
              </a:rPr>
              <a:t>can only make five appointments a week, each lasting one hour.</a:t>
            </a:r>
            <a:endParaRPr lang="en-GB" sz="1400">
              <a:ea typeface="Calibri"/>
              <a:cs typeface="Times New Roman"/>
            </a:endParaRPr>
          </a:p>
          <a:p>
            <a:pPr marL="171450" indent="-171450">
              <a:buFont typeface="Arial" panose="020B0604020202020204" pitchFamily="34" charset="0"/>
              <a:buChar char="•"/>
            </a:pPr>
            <a:r>
              <a:rPr lang="en-GB" sz="1400">
                <a:effectLst/>
                <a:ea typeface="Calibri"/>
                <a:cs typeface="Times New Roman"/>
              </a:rPr>
              <a:t>In addition, many women opt out of the service due to discomfort talking about weight.</a:t>
            </a:r>
          </a:p>
          <a:p>
            <a:pPr marL="171450" indent="-171450">
              <a:buFont typeface="Arial" panose="020B0604020202020204" pitchFamily="34" charset="0"/>
              <a:buChar char="•"/>
            </a:pPr>
            <a:r>
              <a:rPr lang="en-GB" sz="1400">
                <a:effectLst/>
                <a:ea typeface="Calibri"/>
              </a:rPr>
              <a:t>Many midwives lack the confidence to give advice on healthy eating and/or weight management in pregnancy as they haven’t received relevant training on this.</a:t>
            </a:r>
            <a:endParaRPr lang="en-GB" sz="1400">
              <a:effectLst/>
              <a:ea typeface="Calibri"/>
              <a:cs typeface="Arial"/>
            </a:endParaRPr>
          </a:p>
          <a:p>
            <a:pPr marL="171450" indent="-171450">
              <a:buFont typeface="Arial" panose="020B0604020202020204" pitchFamily="34" charset="0"/>
              <a:buChar char="•"/>
            </a:pPr>
            <a:r>
              <a:rPr lang="en-GB" sz="1400">
                <a:effectLst/>
                <a:ea typeface="Calibri"/>
                <a:cs typeface="Times New Roman"/>
              </a:rPr>
              <a:t>Midwives report a lack of clarity about what tier 2 weight management services are available locally and whether these are suitable for postnatal women. Additionally, there is</a:t>
            </a:r>
            <a:r>
              <a:rPr lang="en-GB" sz="1400">
                <a:ea typeface="Calibri"/>
                <a:cs typeface="Times New Roman"/>
              </a:rPr>
              <a:t> little </a:t>
            </a:r>
            <a:r>
              <a:rPr lang="en-US" sz="1400"/>
              <a:t>physical activity offer for pregnant and post-natal women.</a:t>
            </a:r>
            <a:endParaRPr lang="en-GB" sz="140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400">
                <a:effectLst/>
                <a:ea typeface="Calibri"/>
                <a:cs typeface="Times New Roman"/>
              </a:rPr>
              <a:t>Time is a challenge as midwives struggle to fit everything into a 20-minute appointment </a:t>
            </a:r>
          </a:p>
          <a:p>
            <a:endParaRPr lang="en-GB" sz="1400"/>
          </a:p>
        </p:txBody>
      </p:sp>
      <p:sp>
        <p:nvSpPr>
          <p:cNvPr id="20" name="TextBox 19">
            <a:extLst>
              <a:ext uri="{FF2B5EF4-FFF2-40B4-BE49-F238E27FC236}">
                <a16:creationId xmlns:a16="http://schemas.microsoft.com/office/drawing/2014/main" id="{CEAA2085-97C1-612E-9BE3-F8A74477A23C}"/>
              </a:ext>
            </a:extLst>
          </p:cNvPr>
          <p:cNvSpPr txBox="1"/>
          <p:nvPr/>
        </p:nvSpPr>
        <p:spPr>
          <a:xfrm>
            <a:off x="81565" y="6000838"/>
            <a:ext cx="8116147" cy="418981"/>
          </a:xfrm>
          <a:prstGeom prst="rect">
            <a:avLst/>
          </a:prstGeom>
          <a:noFill/>
        </p:spPr>
        <p:txBody>
          <a:bodyPr wrap="square" lIns="0" tIns="0" rIns="0" bIns="0" rtlCol="0">
            <a:noAutofit/>
          </a:bodyPr>
          <a:lstStyle/>
          <a:p>
            <a:pPr algn="l"/>
            <a:r>
              <a:rPr lang="en-US" sz="1200" b="1">
                <a:solidFill>
                  <a:schemeClr val="bg1"/>
                </a:solidFill>
              </a:rPr>
              <a:t>Source: </a:t>
            </a:r>
            <a:r>
              <a:rPr lang="en-US" sz="1200">
                <a:solidFill>
                  <a:schemeClr val="bg1"/>
                </a:solidFill>
              </a:rPr>
              <a:t>Maternal Obesity Rapid Needs Assessment 2024 </a:t>
            </a:r>
          </a:p>
          <a:p>
            <a:r>
              <a:rPr lang="en-GB" sz="1200">
                <a:solidFill>
                  <a:schemeClr val="bg1"/>
                </a:solidFill>
              </a:rPr>
              <a:t>NICE (2025) </a:t>
            </a:r>
            <a:r>
              <a:rPr lang="en-US" sz="1200">
                <a:solidFill>
                  <a:srgbClr val="FFFFFF"/>
                </a:solidFill>
                <a:hlinkClick r:id="rId2">
                  <a:extLst>
                    <a:ext uri="{A12FA001-AC4F-418D-AE19-62706E023703}">
                      <ahyp:hlinkClr xmlns:ahyp="http://schemas.microsoft.com/office/drawing/2018/hyperlinkcolor" val="tx"/>
                    </a:ext>
                  </a:extLst>
                </a:hlinkClick>
              </a:rPr>
              <a:t>Maternal and child nutrition: nutrition and weight management in pregnancy, and nutrition in children up to 5 years</a:t>
            </a:r>
            <a:r>
              <a:rPr lang="en-GB" sz="1200">
                <a:solidFill>
                  <a:srgbClr val="FFFFFF"/>
                </a:solidFill>
                <a:hlinkClick r:id="rId2">
                  <a:extLst>
                    <a:ext uri="{A12FA001-AC4F-418D-AE19-62706E023703}">
                      <ahyp:hlinkClr xmlns:ahyp="http://schemas.microsoft.com/office/drawing/2018/hyperlinkcolor" val="tx"/>
                    </a:ext>
                  </a:extLst>
                </a:hlinkClick>
              </a:rPr>
              <a:t> </a:t>
            </a:r>
            <a:endParaRPr lang="en-GB" sz="1200">
              <a:solidFill>
                <a:srgbClr val="FFFFFF"/>
              </a:solidFill>
            </a:endParaRPr>
          </a:p>
          <a:p>
            <a:pPr algn="l"/>
            <a:endParaRPr lang="en-GB">
              <a:solidFill>
                <a:schemeClr val="bg1"/>
              </a:solidFill>
            </a:endParaRPr>
          </a:p>
        </p:txBody>
      </p:sp>
    </p:spTree>
    <p:extLst>
      <p:ext uri="{BB962C8B-B14F-4D97-AF65-F5344CB8AC3E}">
        <p14:creationId xmlns:p14="http://schemas.microsoft.com/office/powerpoint/2010/main" val="2888400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EC13066-EA3A-D69D-17C7-7F5C8C878771}"/>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 </a:t>
            </a:r>
            <a:r>
              <a:rPr kumimoji="0" lang="en-US" sz="2400" b="0" i="0" u="none" strike="noStrike" kern="1200" cap="none" spc="0" normalizeH="0" baseline="0" noProof="0" err="1">
                <a:ln>
                  <a:noFill/>
                </a:ln>
                <a:solidFill>
                  <a:schemeClr val="bg1"/>
                </a:solidFill>
                <a:effectLst/>
                <a:uLnTx/>
                <a:uFillTx/>
                <a:latin typeface="+mj-lt"/>
                <a:ea typeface="+mn-ea"/>
                <a:cs typeface="+mn-cs"/>
              </a:rPr>
              <a:t>Paediatric</a:t>
            </a:r>
            <a:r>
              <a:rPr kumimoji="0" lang="en-US" sz="2400" b="0" i="0" u="none" strike="noStrike" kern="1200" cap="none" spc="0" normalizeH="0" baseline="0" noProof="0">
                <a:ln>
                  <a:noFill/>
                </a:ln>
                <a:solidFill>
                  <a:schemeClr val="bg1"/>
                </a:solidFill>
                <a:effectLst/>
                <a:uLnTx/>
                <a:uFillTx/>
                <a:latin typeface="+mj-lt"/>
                <a:ea typeface="+mn-ea"/>
                <a:cs typeface="+mn-cs"/>
              </a:rPr>
              <a:t> Dietetic Community Service – Whittington Health NHS Trust </a:t>
            </a:r>
            <a:endParaRPr lang="en-GB" sz="2400" b="0" i="0" u="none" strike="noStrike" kern="1200" cap="none" spc="0" normalizeH="0" baseline="0" noProof="0">
              <a:ln>
                <a:noFill/>
              </a:ln>
              <a:solidFill>
                <a:schemeClr val="bg1"/>
              </a:solidFill>
              <a:effectLst/>
              <a:uLnTx/>
              <a:uFillTx/>
              <a:latin typeface="+mj-lt"/>
              <a:ea typeface="+mn-ea"/>
              <a:cs typeface="Arial" panose="020B0604020202020204"/>
            </a:endParaRPr>
          </a:p>
        </p:txBody>
      </p:sp>
      <p:sp>
        <p:nvSpPr>
          <p:cNvPr id="3" name="Content Placeholder 2">
            <a:extLst>
              <a:ext uri="{FF2B5EF4-FFF2-40B4-BE49-F238E27FC236}">
                <a16:creationId xmlns:a16="http://schemas.microsoft.com/office/drawing/2014/main" id="{08C66632-B501-C6C9-5091-B37A288C34F0}"/>
              </a:ext>
            </a:extLst>
          </p:cNvPr>
          <p:cNvSpPr>
            <a:spLocks noGrp="1"/>
          </p:cNvSpPr>
          <p:nvPr>
            <p:ph sz="quarter" idx="31"/>
          </p:nvPr>
        </p:nvSpPr>
        <p:spPr>
          <a:xfrm>
            <a:off x="72570" y="429700"/>
            <a:ext cx="11725730" cy="5414400"/>
          </a:xfrm>
        </p:spPr>
        <p:txBody>
          <a:bodyPr vert="horz" wrap="square" lIns="91440" tIns="45720" rIns="91440" bIns="45720" rtlCol="0" anchor="t">
            <a:noAutofit/>
          </a:bodyPr>
          <a:lstStyle/>
          <a:p>
            <a:pPr marL="0" indent="0">
              <a:buNone/>
            </a:pPr>
            <a:r>
              <a:rPr lang="en-GB" sz="1600" b="1" kern="100">
                <a:solidFill>
                  <a:schemeClr val="accent1"/>
                </a:solidFill>
                <a:effectLst/>
                <a:ea typeface="Calibri"/>
                <a:cs typeface="Times New Roman"/>
              </a:rPr>
              <a:t>Service information </a:t>
            </a:r>
          </a:p>
          <a:p>
            <a:r>
              <a:rPr lang="en-GB" sz="1400">
                <a:effectLst/>
                <a:ea typeface="Aptos" panose="020B0004020202020204" pitchFamily="34" charset="0"/>
                <a:cs typeface="Aptos" panose="020B0004020202020204" pitchFamily="34" charset="0"/>
              </a:rPr>
              <a:t>The service provides weight management support for children aged 4 years and under who are not yet in school.</a:t>
            </a:r>
          </a:p>
          <a:p>
            <a:r>
              <a:rPr lang="en-GB" sz="1400">
                <a:effectLst/>
                <a:ea typeface="Aptos" panose="020B0004020202020204" pitchFamily="34" charset="0"/>
                <a:cs typeface="Aptos" panose="020B0004020202020204" pitchFamily="34" charset="0"/>
              </a:rPr>
              <a:t>Children are seen in general paediatric clinics and families are supported with weight management/healthy weight advice.</a:t>
            </a:r>
          </a:p>
          <a:p>
            <a:r>
              <a:rPr lang="en-GB" sz="1400">
                <a:ea typeface="Aptos" panose="020B0004020202020204" pitchFamily="34" charset="0"/>
                <a:cs typeface="Aptos" panose="020B0004020202020204" pitchFamily="34" charset="0"/>
              </a:rPr>
              <a:t>The service has</a:t>
            </a:r>
            <a:r>
              <a:rPr lang="en-GB" sz="1400">
                <a:effectLst/>
                <a:ea typeface="Aptos" panose="020B0004020202020204" pitchFamily="34" charset="0"/>
                <a:cs typeface="Aptos" panose="020B0004020202020204" pitchFamily="34" charset="0"/>
              </a:rPr>
              <a:t> three half day clinics each week seeing between 4-7 infants/children/families each clinic. </a:t>
            </a:r>
          </a:p>
          <a:p>
            <a:r>
              <a:rPr lang="en-GB" sz="1400">
                <a:ea typeface="Aptos" panose="020B0004020202020204" pitchFamily="34" charset="0"/>
                <a:cs typeface="Aptos" panose="020B0004020202020204" pitchFamily="34" charset="0"/>
              </a:rPr>
              <a:t>The service</a:t>
            </a:r>
            <a:r>
              <a:rPr lang="en-GB" sz="1400">
                <a:effectLst/>
                <a:ea typeface="Aptos" panose="020B0004020202020204" pitchFamily="34" charset="0"/>
                <a:cs typeface="Aptos" panose="020B0004020202020204" pitchFamily="34" charset="0"/>
              </a:rPr>
              <a:t> refers to Families for Life where appropriate and </a:t>
            </a:r>
            <a:r>
              <a:rPr lang="en-GB" sz="1400">
                <a:ea typeface="Aptos" panose="020B0004020202020204" pitchFamily="34" charset="0"/>
                <a:cs typeface="Aptos" panose="020B0004020202020204" pitchFamily="34" charset="0"/>
              </a:rPr>
              <a:t>has had</a:t>
            </a:r>
            <a:r>
              <a:rPr lang="en-GB" sz="1400">
                <a:effectLst/>
                <a:ea typeface="Aptos" panose="020B0004020202020204" pitchFamily="34" charset="0"/>
                <a:cs typeface="Aptos" panose="020B0004020202020204" pitchFamily="34" charset="0"/>
              </a:rPr>
              <a:t> good feedback from families attending.</a:t>
            </a:r>
          </a:p>
        </p:txBody>
      </p:sp>
      <p:sp>
        <p:nvSpPr>
          <p:cNvPr id="5" name="TextBox 4">
            <a:extLst>
              <a:ext uri="{FF2B5EF4-FFF2-40B4-BE49-F238E27FC236}">
                <a16:creationId xmlns:a16="http://schemas.microsoft.com/office/drawing/2014/main" id="{0119142B-EF2F-902D-EDE6-BA8C83DE2AF7}"/>
              </a:ext>
            </a:extLst>
          </p:cNvPr>
          <p:cNvSpPr txBox="1"/>
          <p:nvPr/>
        </p:nvSpPr>
        <p:spPr>
          <a:xfrm>
            <a:off x="155122" y="2237014"/>
            <a:ext cx="6391728" cy="3354095"/>
          </a:xfrm>
          <a:prstGeom prst="rect">
            <a:avLst/>
          </a:prstGeom>
          <a:noFill/>
        </p:spPr>
        <p:txBody>
          <a:bodyPr wrap="square" lIns="0" tIns="0" rIns="0" bIns="0" rtlCol="0">
            <a:noAutofit/>
          </a:bodyPr>
          <a:lstStyle/>
          <a:p>
            <a:pPr marL="0" indent="0">
              <a:buNone/>
            </a:pPr>
            <a:r>
              <a:rPr lang="en-GB" sz="1600" b="1">
                <a:solidFill>
                  <a:schemeClr val="accent1"/>
                </a:solidFill>
                <a:latin typeface="+mj-lt"/>
                <a:ea typeface="Aptos" panose="020B0004020202020204" pitchFamily="34" charset="0"/>
                <a:cs typeface="Aptos" panose="020B0004020202020204" pitchFamily="34" charset="0"/>
              </a:rPr>
              <a:t>Performance Data 2023/24</a:t>
            </a:r>
            <a:br>
              <a:rPr lang="en-GB" sz="1600">
                <a:solidFill>
                  <a:schemeClr val="accent6"/>
                </a:solidFill>
                <a:latin typeface="+mj-lt"/>
                <a:ea typeface="Aptos" panose="020B0004020202020204" pitchFamily="34" charset="0"/>
                <a:cs typeface="Aptos" panose="020B0004020202020204" pitchFamily="34" charset="0"/>
              </a:rPr>
            </a:br>
            <a:endParaRPr lang="en-GB" sz="1600">
              <a:effectLst/>
              <a:latin typeface="+mj-lt"/>
              <a:ea typeface="Aptos" panose="020B0004020202020204" pitchFamily="34" charset="0"/>
              <a:cs typeface="Aptos" panose="020B0004020202020204" pitchFamily="34" charset="0"/>
            </a:endParaRPr>
          </a:p>
          <a:p>
            <a:pPr marL="285750" indent="-285750">
              <a:buClr>
                <a:schemeClr val="accent1"/>
              </a:buClr>
              <a:buFont typeface="Arial" panose="020B0604020202020204" pitchFamily="34" charset="0"/>
              <a:buChar char="•"/>
            </a:pPr>
            <a:r>
              <a:rPr lang="en-GB" sz="1400">
                <a:effectLst/>
                <a:latin typeface="+mj-lt"/>
                <a:ea typeface="Aptos" panose="020B0004020202020204" pitchFamily="34" charset="0"/>
                <a:cs typeface="Aptos" panose="020B0004020202020204" pitchFamily="34" charset="0"/>
              </a:rPr>
              <a:t>There are approximately 10-15 children referred into clinics for weight management advice each quarter. </a:t>
            </a:r>
            <a:r>
              <a:rPr lang="en-GB" sz="1400">
                <a:latin typeface="+mj-lt"/>
                <a:ea typeface="Aptos" panose="020B0004020202020204" pitchFamily="34" charset="0"/>
                <a:cs typeface="Aptos" panose="020B0004020202020204" pitchFamily="34" charset="0"/>
              </a:rPr>
              <a:t>In 2023/24 there were a total of 51 children referred for weight management support. </a:t>
            </a:r>
            <a:r>
              <a:rPr lang="en-GB" sz="1400">
                <a:effectLst/>
                <a:latin typeface="+mj-lt"/>
                <a:ea typeface="Aptos" panose="020B0004020202020204" pitchFamily="34" charset="0"/>
                <a:cs typeface="Aptos" panose="020B0004020202020204" pitchFamily="34" charset="0"/>
              </a:rPr>
              <a:t>Referrals for weight management support have remain</a:t>
            </a:r>
            <a:r>
              <a:rPr lang="en-GB" sz="1400">
                <a:latin typeface="+mj-lt"/>
                <a:ea typeface="Aptos" panose="020B0004020202020204" pitchFamily="34" charset="0"/>
                <a:cs typeface="Aptos" panose="020B0004020202020204" pitchFamily="34" charset="0"/>
              </a:rPr>
              <a:t>ed stable since 2013. </a:t>
            </a:r>
          </a:p>
          <a:p>
            <a:pPr marL="285750" indent="-285750">
              <a:buClr>
                <a:schemeClr val="accent1"/>
              </a:buClr>
              <a:buFont typeface="Arial" panose="020B0604020202020204" pitchFamily="34" charset="0"/>
              <a:buChar char="•"/>
            </a:pPr>
            <a:endParaRPr lang="en-GB" sz="1400">
              <a:latin typeface="+mj-lt"/>
              <a:ea typeface="Aptos" panose="020B0004020202020204" pitchFamily="34" charset="0"/>
              <a:cs typeface="Aptos" panose="020B0004020202020204" pitchFamily="34" charset="0"/>
            </a:endParaRPr>
          </a:p>
          <a:p>
            <a:pPr marL="285750" indent="-285750">
              <a:buClr>
                <a:schemeClr val="accent1"/>
              </a:buClr>
              <a:buFont typeface="Arial" panose="020B0604020202020204" pitchFamily="34" charset="0"/>
              <a:buChar char="•"/>
            </a:pPr>
            <a:r>
              <a:rPr lang="en-GB" sz="1400">
                <a:effectLst/>
                <a:latin typeface="+mj-lt"/>
                <a:ea typeface="Aptos" panose="020B0004020202020204" pitchFamily="34" charset="0"/>
                <a:cs typeface="Aptos" panose="020B0004020202020204" pitchFamily="34" charset="0"/>
              </a:rPr>
              <a:t>There are no specific performance data relating to outcomes as children are referred for a variety of different nutritional needs and reviewed/discharged depending on clinician and family joint working</a:t>
            </a:r>
            <a:r>
              <a:rPr lang="en-GB" sz="1400">
                <a:latin typeface="+mj-lt"/>
                <a:ea typeface="Aptos" panose="020B0004020202020204" pitchFamily="34" charset="0"/>
                <a:cs typeface="Aptos" panose="020B0004020202020204" pitchFamily="34" charset="0"/>
              </a:rPr>
              <a:t>. Discharge </a:t>
            </a:r>
            <a:r>
              <a:rPr lang="en-GB" sz="1400">
                <a:effectLst/>
                <a:latin typeface="+mj-lt"/>
                <a:ea typeface="Aptos" panose="020B0004020202020204" pitchFamily="34" charset="0"/>
                <a:cs typeface="Aptos" panose="020B0004020202020204" pitchFamily="34" charset="0"/>
              </a:rPr>
              <a:t>depends on whether the family can work on goals by themselves or with support i.e. health visiting. </a:t>
            </a:r>
          </a:p>
          <a:p>
            <a:pPr marL="285750" indent="-285750">
              <a:buClr>
                <a:schemeClr val="accent1"/>
              </a:buClr>
              <a:buFont typeface="Arial" panose="020B0604020202020204" pitchFamily="34" charset="0"/>
              <a:buChar char="•"/>
            </a:pPr>
            <a:endParaRPr lang="en-GB" sz="1400">
              <a:effectLst/>
              <a:latin typeface="+mj-lt"/>
              <a:ea typeface="Aptos" panose="020B0004020202020204" pitchFamily="34" charset="0"/>
              <a:cs typeface="Aptos" panose="020B0004020202020204" pitchFamily="34" charset="0"/>
            </a:endParaRPr>
          </a:p>
          <a:p>
            <a:pPr algn="l"/>
            <a:endParaRPr lang="en-GB">
              <a:latin typeface="+mj-lt"/>
            </a:endParaRPr>
          </a:p>
        </p:txBody>
      </p:sp>
      <p:sp>
        <p:nvSpPr>
          <p:cNvPr id="8" name="TextBox 7">
            <a:extLst>
              <a:ext uri="{FF2B5EF4-FFF2-40B4-BE49-F238E27FC236}">
                <a16:creationId xmlns:a16="http://schemas.microsoft.com/office/drawing/2014/main" id="{2DBA47C4-40DF-D51C-E19D-2CCD18E1A55D}"/>
              </a:ext>
            </a:extLst>
          </p:cNvPr>
          <p:cNvSpPr txBox="1"/>
          <p:nvPr/>
        </p:nvSpPr>
        <p:spPr>
          <a:xfrm>
            <a:off x="6956425" y="2245178"/>
            <a:ext cx="4978400" cy="2923877"/>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en-US" sz="1400" b="1"/>
              <a:t>Comments </a:t>
            </a:r>
            <a:br>
              <a:rPr lang="en-US" sz="1400" b="1"/>
            </a:br>
            <a:endParaRPr lang="en-US" sz="1400" b="1"/>
          </a:p>
          <a:p>
            <a:pPr marL="285750" indent="-285750" algn="l">
              <a:buClr>
                <a:schemeClr val="accent1"/>
              </a:buClr>
              <a:buFont typeface="Arial" panose="020B0604020202020204" pitchFamily="34" charset="0"/>
              <a:buChar char="•"/>
            </a:pPr>
            <a:r>
              <a:rPr lang="en-US" sz="1400"/>
              <a:t>Clinicians report high number of referrals, while this shows high demand, limited capacity means that case load is challenging. </a:t>
            </a:r>
          </a:p>
          <a:p>
            <a:pPr marL="285750" indent="-285750" algn="l">
              <a:buClr>
                <a:schemeClr val="accent1"/>
              </a:buClr>
              <a:buFont typeface="Arial" panose="020B0604020202020204" pitchFamily="34" charset="0"/>
              <a:buChar char="•"/>
            </a:pPr>
            <a:endParaRPr lang="en-US" sz="1400"/>
          </a:p>
          <a:p>
            <a:pPr marL="285750" indent="-285750" algn="l">
              <a:buClr>
                <a:schemeClr val="accent1"/>
              </a:buClr>
              <a:buFont typeface="Arial" panose="020B0604020202020204" pitchFamily="34" charset="0"/>
              <a:buChar char="•"/>
            </a:pPr>
            <a:r>
              <a:rPr lang="en-GB" sz="1400">
                <a:effectLst/>
                <a:ea typeface="Aptos" panose="020B0004020202020204" pitchFamily="34" charset="0"/>
                <a:cs typeface="Aptos" panose="020B0004020202020204" pitchFamily="34" charset="0"/>
              </a:rPr>
              <a:t>Clinicians report referrals being more complex </a:t>
            </a:r>
            <a:br>
              <a:rPr lang="en-GB" sz="1400">
                <a:effectLst/>
                <a:ea typeface="Aptos" panose="020B0004020202020204" pitchFamily="34" charset="0"/>
                <a:cs typeface="Aptos" panose="020B0004020202020204" pitchFamily="34" charset="0"/>
              </a:rPr>
            </a:br>
            <a:r>
              <a:rPr lang="en-GB" sz="1400">
                <a:effectLst/>
                <a:ea typeface="Aptos" panose="020B0004020202020204" pitchFamily="34" charset="0"/>
                <a:cs typeface="Aptos" panose="020B0004020202020204" pitchFamily="34" charset="0"/>
              </a:rPr>
              <a:t>than in past requiring increased liaison with </a:t>
            </a:r>
            <a:br>
              <a:rPr lang="en-GB" sz="1400">
                <a:effectLst/>
                <a:ea typeface="Aptos" panose="020B0004020202020204" pitchFamily="34" charset="0"/>
                <a:cs typeface="Aptos" panose="020B0004020202020204" pitchFamily="34" charset="0"/>
              </a:rPr>
            </a:br>
            <a:r>
              <a:rPr lang="en-GB" sz="1400">
                <a:effectLst/>
                <a:ea typeface="Aptos" panose="020B0004020202020204" pitchFamily="34" charset="0"/>
                <a:cs typeface="Aptos" panose="020B0004020202020204" pitchFamily="34" charset="0"/>
              </a:rPr>
              <a:t>nursery, health visitors and other health care professionals. </a:t>
            </a:r>
            <a:endParaRPr lang="en-GB" sz="1600">
              <a:ea typeface="Aptos" panose="020B0004020202020204" pitchFamily="34" charset="0"/>
              <a:cs typeface="Aptos" panose="020B0004020202020204" pitchFamily="34" charset="0"/>
            </a:endParaRPr>
          </a:p>
          <a:p>
            <a:pPr marL="285750" indent="-285750" algn="l">
              <a:buClr>
                <a:schemeClr val="accent1"/>
              </a:buClr>
              <a:buFont typeface="Arial" panose="020B0604020202020204" pitchFamily="34" charset="0"/>
              <a:buChar char="•"/>
            </a:pPr>
            <a:endParaRPr lang="en-GB" sz="1600">
              <a:effectLst/>
              <a:ea typeface="Aptos" panose="020B0004020202020204" pitchFamily="34" charset="0"/>
              <a:cs typeface="Aptos" panose="020B0004020202020204" pitchFamily="34" charset="0"/>
            </a:endParaRPr>
          </a:p>
          <a:p>
            <a:pPr marL="285750" indent="-285750" algn="l">
              <a:buClr>
                <a:schemeClr val="accent1"/>
              </a:buClr>
              <a:buFont typeface="Arial" panose="020B0604020202020204" pitchFamily="34" charset="0"/>
              <a:buChar char="•"/>
            </a:pPr>
            <a:r>
              <a:rPr lang="en-GB" sz="1400">
                <a:effectLst/>
                <a:ea typeface="Aptos" panose="020B0004020202020204" pitchFamily="34" charset="0"/>
                <a:cs typeface="Aptos" panose="020B0004020202020204" pitchFamily="34" charset="0"/>
              </a:rPr>
              <a:t>There is ongoing challenge of children not attending their appointments.</a:t>
            </a:r>
            <a:endParaRPr lang="en-US" sz="1400"/>
          </a:p>
        </p:txBody>
      </p:sp>
    </p:spTree>
    <p:extLst>
      <p:ext uri="{BB962C8B-B14F-4D97-AF65-F5344CB8AC3E}">
        <p14:creationId xmlns:p14="http://schemas.microsoft.com/office/powerpoint/2010/main" val="1136786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4F8C5-598D-11EB-22EC-11975F3D7CD9}"/>
              </a:ext>
            </a:extLst>
          </p:cNvPr>
          <p:cNvSpPr>
            <a:spLocks noGrp="1"/>
          </p:cNvSpPr>
          <p:nvPr>
            <p:ph type="title"/>
          </p:nvPr>
        </p:nvSpPr>
        <p:spPr>
          <a:xfrm>
            <a:off x="78678" y="89113"/>
            <a:ext cx="8041740" cy="582201"/>
          </a:xfrm>
        </p:spPr>
        <p:txBody>
          <a:bodyPr wrap="square" anchor="t">
            <a:normAutofit/>
          </a:bodyPr>
          <a:lstStyle/>
          <a:p>
            <a:r>
              <a:rPr lang="en-US"/>
              <a:t>Children’s Weight Management (WM) services </a:t>
            </a:r>
            <a:endParaRPr lang="en-GB"/>
          </a:p>
        </p:txBody>
      </p:sp>
      <p:grpSp>
        <p:nvGrpSpPr>
          <p:cNvPr id="6" name="Group 5">
            <a:extLst>
              <a:ext uri="{FF2B5EF4-FFF2-40B4-BE49-F238E27FC236}">
                <a16:creationId xmlns:a16="http://schemas.microsoft.com/office/drawing/2014/main" id="{7963F4F6-0728-313B-3FAD-F4D5DA32263A}"/>
              </a:ext>
            </a:extLst>
          </p:cNvPr>
          <p:cNvGrpSpPr/>
          <p:nvPr/>
        </p:nvGrpSpPr>
        <p:grpSpPr>
          <a:xfrm>
            <a:off x="3240184" y="1479189"/>
            <a:ext cx="5284044" cy="3700130"/>
            <a:chOff x="3402563" y="391886"/>
            <a:chExt cx="4640425" cy="3618413"/>
          </a:xfrm>
          <a:solidFill>
            <a:schemeClr val="accent1"/>
          </a:solidFill>
        </p:grpSpPr>
        <p:sp>
          <p:nvSpPr>
            <p:cNvPr id="7" name="Trapezoid 6">
              <a:extLst>
                <a:ext uri="{FF2B5EF4-FFF2-40B4-BE49-F238E27FC236}">
                  <a16:creationId xmlns:a16="http://schemas.microsoft.com/office/drawing/2014/main" id="{3FCE19DD-611F-66FE-203A-9140725B40D3}"/>
                </a:ext>
              </a:extLst>
            </p:cNvPr>
            <p:cNvSpPr/>
            <p:nvPr/>
          </p:nvSpPr>
          <p:spPr>
            <a:xfrm>
              <a:off x="4531876" y="1637212"/>
              <a:ext cx="2391438" cy="587829"/>
            </a:xfrm>
            <a:prstGeom prst="trapezoid">
              <a:avLst>
                <a:gd name="adj" fmla="val 69444"/>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Tier 3</a:t>
              </a:r>
            </a:p>
            <a:p>
              <a:pPr algn="ctr"/>
              <a:endParaRPr lang="en-GB" sz="1200"/>
            </a:p>
          </p:txBody>
        </p:sp>
        <p:sp>
          <p:nvSpPr>
            <p:cNvPr id="8" name="Trapezoid 7">
              <a:extLst>
                <a:ext uri="{FF2B5EF4-FFF2-40B4-BE49-F238E27FC236}">
                  <a16:creationId xmlns:a16="http://schemas.microsoft.com/office/drawing/2014/main" id="{84C56336-A9D4-119F-699C-FB456C93F0C5}"/>
                </a:ext>
              </a:extLst>
            </p:cNvPr>
            <p:cNvSpPr/>
            <p:nvPr/>
          </p:nvSpPr>
          <p:spPr>
            <a:xfrm>
              <a:off x="3962399" y="2325190"/>
              <a:ext cx="3520751" cy="792480"/>
            </a:xfrm>
            <a:prstGeom prst="trapezoid">
              <a:avLst>
                <a:gd name="adj" fmla="val 65032"/>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Tier 2</a:t>
              </a:r>
            </a:p>
            <a:p>
              <a:pPr algn="ctr"/>
              <a:endParaRPr lang="en-GB" sz="1200"/>
            </a:p>
          </p:txBody>
        </p:sp>
        <p:grpSp>
          <p:nvGrpSpPr>
            <p:cNvPr id="9" name="Group 8">
              <a:extLst>
                <a:ext uri="{FF2B5EF4-FFF2-40B4-BE49-F238E27FC236}">
                  <a16:creationId xmlns:a16="http://schemas.microsoft.com/office/drawing/2014/main" id="{50B6DEF4-261F-982F-175D-77C4779462DF}"/>
                </a:ext>
              </a:extLst>
            </p:cNvPr>
            <p:cNvGrpSpPr/>
            <p:nvPr/>
          </p:nvGrpSpPr>
          <p:grpSpPr>
            <a:xfrm>
              <a:off x="4973216" y="391886"/>
              <a:ext cx="1492898" cy="1145177"/>
              <a:chOff x="4973216" y="391886"/>
              <a:chExt cx="1492898" cy="1145177"/>
            </a:xfrm>
            <a:grpFill/>
          </p:grpSpPr>
          <p:sp>
            <p:nvSpPr>
              <p:cNvPr id="11" name="Isosceles Triangle 10">
                <a:extLst>
                  <a:ext uri="{FF2B5EF4-FFF2-40B4-BE49-F238E27FC236}">
                    <a16:creationId xmlns:a16="http://schemas.microsoft.com/office/drawing/2014/main" id="{6B9D7EB8-49ED-3A6D-7893-E64DEA10D3A2}"/>
                  </a:ext>
                </a:extLst>
              </p:cNvPr>
              <p:cNvSpPr/>
              <p:nvPr/>
            </p:nvSpPr>
            <p:spPr>
              <a:xfrm>
                <a:off x="4973216" y="391886"/>
                <a:ext cx="1492898" cy="1145177"/>
              </a:xfrm>
              <a:prstGeom prst="triangl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91DC7D7-B6D4-524A-E9C3-746ED9602A10}"/>
                  </a:ext>
                </a:extLst>
              </p:cNvPr>
              <p:cNvSpPr txBox="1"/>
              <p:nvPr/>
            </p:nvSpPr>
            <p:spPr>
              <a:xfrm>
                <a:off x="5414629" y="843923"/>
                <a:ext cx="595032" cy="632057"/>
              </a:xfrm>
              <a:prstGeom prst="rect">
                <a:avLst/>
              </a:prstGeom>
              <a:grpFill/>
              <a:ln>
                <a:solidFill>
                  <a:schemeClr val="accent1"/>
                </a:solidFill>
              </a:ln>
            </p:spPr>
            <p:txBody>
              <a:bodyPr wrap="square">
                <a:spAutoFit/>
              </a:bodyPr>
              <a:lstStyle/>
              <a:p>
                <a:pPr algn="ctr"/>
                <a:r>
                  <a:rPr lang="en-GB" sz="1200" b="1">
                    <a:solidFill>
                      <a:schemeClr val="bg1"/>
                    </a:solidFill>
                  </a:rPr>
                  <a:t>Tier 4</a:t>
                </a:r>
              </a:p>
              <a:p>
                <a:pPr algn="ctr"/>
                <a:endParaRPr lang="en-GB" sz="1200">
                  <a:solidFill>
                    <a:schemeClr val="bg1"/>
                  </a:solidFill>
                </a:endParaRPr>
              </a:p>
              <a:p>
                <a:pPr algn="ctr"/>
                <a:endParaRPr lang="en-GB" sz="1200">
                  <a:solidFill>
                    <a:schemeClr val="bg1"/>
                  </a:solidFill>
                </a:endParaRPr>
              </a:p>
            </p:txBody>
          </p:sp>
        </p:grpSp>
        <p:sp>
          <p:nvSpPr>
            <p:cNvPr id="10" name="Trapezoid 9">
              <a:extLst>
                <a:ext uri="{FF2B5EF4-FFF2-40B4-BE49-F238E27FC236}">
                  <a16:creationId xmlns:a16="http://schemas.microsoft.com/office/drawing/2014/main" id="{A3598000-5128-4BD7-CC7F-AD3B1203BEFF}"/>
                </a:ext>
              </a:extLst>
            </p:cNvPr>
            <p:cNvSpPr/>
            <p:nvPr/>
          </p:nvSpPr>
          <p:spPr>
            <a:xfrm>
              <a:off x="3402563" y="3217819"/>
              <a:ext cx="4640425" cy="792480"/>
            </a:xfrm>
            <a:prstGeom prst="trapezoid">
              <a:avLst>
                <a:gd name="adj" fmla="val 65032"/>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Tier 1</a:t>
              </a:r>
            </a:p>
            <a:p>
              <a:pPr algn="ctr"/>
              <a:endParaRPr lang="en-GB" sz="1200" b="1"/>
            </a:p>
          </p:txBody>
        </p:sp>
      </p:grpSp>
      <p:sp>
        <p:nvSpPr>
          <p:cNvPr id="31" name="TextBox 30">
            <a:extLst>
              <a:ext uri="{FF2B5EF4-FFF2-40B4-BE49-F238E27FC236}">
                <a16:creationId xmlns:a16="http://schemas.microsoft.com/office/drawing/2014/main" id="{0AF0D32F-24BC-629A-DA41-E9171BD6C370}"/>
              </a:ext>
            </a:extLst>
          </p:cNvPr>
          <p:cNvSpPr txBox="1"/>
          <p:nvPr/>
        </p:nvSpPr>
        <p:spPr>
          <a:xfrm>
            <a:off x="1606213" y="980732"/>
            <a:ext cx="3572520" cy="276999"/>
          </a:xfrm>
          <a:prstGeom prst="rect">
            <a:avLst/>
          </a:prstGeom>
          <a:noFill/>
        </p:spPr>
        <p:txBody>
          <a:bodyPr wrap="square">
            <a:spAutoFit/>
          </a:bodyPr>
          <a:lstStyle/>
          <a:p>
            <a:pPr marL="0" lvl="0" indent="0" algn="l">
              <a:lnSpc>
                <a:spcPct val="100000"/>
              </a:lnSpc>
              <a:spcBef>
                <a:spcPts val="0"/>
              </a:spcBef>
              <a:spcAft>
                <a:spcPts val="0"/>
              </a:spcAft>
              <a:buNone/>
            </a:pPr>
            <a:r>
              <a:rPr lang="en-GB" sz="1200" b="1" i="0" u="none" strike="noStrike" noProof="0">
                <a:solidFill>
                  <a:schemeClr val="tx1"/>
                </a:solidFill>
                <a:effectLst/>
                <a:latin typeface="+mn-lt"/>
              </a:rPr>
              <a:t>Complications from Excess Weight clinic (CEW)</a:t>
            </a:r>
            <a:endParaRPr lang="en-US" sz="1200" b="1">
              <a:latin typeface="+mn-lt"/>
            </a:endParaRPr>
          </a:p>
        </p:txBody>
      </p:sp>
      <p:sp>
        <p:nvSpPr>
          <p:cNvPr id="29" name="TextBox 28">
            <a:extLst>
              <a:ext uri="{FF2B5EF4-FFF2-40B4-BE49-F238E27FC236}">
                <a16:creationId xmlns:a16="http://schemas.microsoft.com/office/drawing/2014/main" id="{05453B09-33C0-06E4-6357-BC5E4AAA00BE}"/>
              </a:ext>
            </a:extLst>
          </p:cNvPr>
          <p:cNvSpPr txBox="1"/>
          <p:nvPr/>
        </p:nvSpPr>
        <p:spPr>
          <a:xfrm>
            <a:off x="558739" y="1504218"/>
            <a:ext cx="4559878" cy="646331"/>
          </a:xfrm>
          <a:prstGeom prst="rect">
            <a:avLst/>
          </a:prstGeom>
          <a:noFill/>
        </p:spPr>
        <p:txBody>
          <a:bodyPr wrap="square">
            <a:spAutoFit/>
          </a:bodyPr>
          <a:lstStyle/>
          <a:p>
            <a:pPr lvl="0" algn="l">
              <a:buClr>
                <a:srgbClr val="000000"/>
              </a:buClr>
            </a:pPr>
            <a:r>
              <a:rPr lang="en-GB" sz="1200" b="0" i="0" u="none" strike="noStrike" noProof="0">
                <a:solidFill>
                  <a:schemeClr val="dk1"/>
                </a:solidFill>
                <a:latin typeface="+mn-lt"/>
              </a:rPr>
              <a:t>Clinic to identify and treat the complications of obesity such as diabetes, heart disease, sleep apnoea and poor mental health.</a:t>
            </a:r>
            <a:endParaRPr lang="en-US" sz="1200" b="0" i="0" u="none" strike="noStrike" noProof="0">
              <a:latin typeface="+mn-lt"/>
            </a:endParaRPr>
          </a:p>
        </p:txBody>
      </p:sp>
      <p:sp>
        <p:nvSpPr>
          <p:cNvPr id="13" name="TextBox 12">
            <a:extLst>
              <a:ext uri="{FF2B5EF4-FFF2-40B4-BE49-F238E27FC236}">
                <a16:creationId xmlns:a16="http://schemas.microsoft.com/office/drawing/2014/main" id="{C5987CC8-2C85-2288-38B3-4062773430FE}"/>
              </a:ext>
            </a:extLst>
          </p:cNvPr>
          <p:cNvSpPr txBox="1"/>
          <p:nvPr/>
        </p:nvSpPr>
        <p:spPr>
          <a:xfrm>
            <a:off x="40162" y="2705073"/>
            <a:ext cx="3822478" cy="1015662"/>
          </a:xfrm>
          <a:prstGeom prst="rect">
            <a:avLst/>
          </a:prstGeom>
          <a:noFill/>
        </p:spPr>
        <p:txBody>
          <a:bodyPr wrap="square" lIns="0" tIns="0" rIns="0" bIns="0" rtlCol="0">
            <a:noAutofit/>
          </a:bodyPr>
          <a:lstStyle/>
          <a:p>
            <a:pPr algn="l"/>
            <a:r>
              <a:rPr lang="en-US" sz="1200" b="1" i="0">
                <a:solidFill>
                  <a:srgbClr val="000000"/>
                </a:solidFill>
                <a:effectLst/>
              </a:rPr>
              <a:t>Enhanced Healthy Living Service (EHLS)</a:t>
            </a:r>
            <a:br>
              <a:rPr lang="en-US" sz="1200">
                <a:highlight>
                  <a:srgbClr val="FFFF00"/>
                </a:highlight>
              </a:rPr>
            </a:br>
            <a:r>
              <a:rPr lang="en-US" sz="1200"/>
              <a:t>Supports children and families with complex needs &amp; circumstances and coordinates the childhood obesity MDT meetings across Camden and Islington. </a:t>
            </a:r>
            <a:endParaRPr lang="en-GB" sz="1200"/>
          </a:p>
        </p:txBody>
      </p:sp>
      <p:sp>
        <p:nvSpPr>
          <p:cNvPr id="27" name="TextBox 26">
            <a:extLst>
              <a:ext uri="{FF2B5EF4-FFF2-40B4-BE49-F238E27FC236}">
                <a16:creationId xmlns:a16="http://schemas.microsoft.com/office/drawing/2014/main" id="{5AF31258-EF99-709B-D647-5F13E6C8C22F}"/>
              </a:ext>
            </a:extLst>
          </p:cNvPr>
          <p:cNvSpPr txBox="1"/>
          <p:nvPr/>
        </p:nvSpPr>
        <p:spPr>
          <a:xfrm>
            <a:off x="8838483" y="3247282"/>
            <a:ext cx="609437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a:solidFill>
                  <a:schemeClr val="tx1"/>
                </a:solidFill>
                <a:effectLst/>
              </a:rPr>
              <a:t>The Healthy Living Service</a:t>
            </a:r>
          </a:p>
        </p:txBody>
      </p:sp>
      <p:sp>
        <p:nvSpPr>
          <p:cNvPr id="25" name="TextBox 24">
            <a:extLst>
              <a:ext uri="{FF2B5EF4-FFF2-40B4-BE49-F238E27FC236}">
                <a16:creationId xmlns:a16="http://schemas.microsoft.com/office/drawing/2014/main" id="{0302AB53-2108-51A4-845A-CA9CCB28683A}"/>
              </a:ext>
            </a:extLst>
          </p:cNvPr>
          <p:cNvSpPr txBox="1"/>
          <p:nvPr/>
        </p:nvSpPr>
        <p:spPr>
          <a:xfrm>
            <a:off x="8842422" y="3440998"/>
            <a:ext cx="3118277" cy="830997"/>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0"/>
              </a:spcAft>
              <a:buClrTx/>
              <a:buSzTx/>
              <a:tabLst/>
              <a:defRPr/>
            </a:pPr>
            <a:r>
              <a:rPr lang="en-GB" sz="1200" b="0" i="0" kern="1200">
                <a:solidFill>
                  <a:schemeClr val="dk1"/>
                </a:solidFill>
                <a:effectLst/>
                <a:latin typeface="+mn-lt"/>
                <a:ea typeface="+mn-ea"/>
                <a:cs typeface="+mn-cs"/>
              </a:rPr>
              <a:t>Provides one-to-one weight management, support for children and young people aged 5-17 yrs with a high BMI and their family, without complex needs</a:t>
            </a:r>
            <a:r>
              <a:rPr lang="en-GB" sz="1200">
                <a:solidFill>
                  <a:schemeClr val="dk1"/>
                </a:solidFill>
              </a:rPr>
              <a:t>.</a:t>
            </a:r>
            <a:endParaRPr lang="en-GB" sz="1200" b="0" i="0" kern="1200">
              <a:solidFill>
                <a:schemeClr val="dk1"/>
              </a:solidFill>
              <a:effectLst/>
              <a:latin typeface="+mn-lt"/>
              <a:ea typeface="+mn-ea"/>
              <a:cs typeface="+mn-cs"/>
            </a:endParaRPr>
          </a:p>
        </p:txBody>
      </p:sp>
      <p:sp>
        <p:nvSpPr>
          <p:cNvPr id="15" name="TextBox 14">
            <a:extLst>
              <a:ext uri="{FF2B5EF4-FFF2-40B4-BE49-F238E27FC236}">
                <a16:creationId xmlns:a16="http://schemas.microsoft.com/office/drawing/2014/main" id="{C9E2239A-B90E-C9A1-C090-656EEED7B89B}"/>
              </a:ext>
            </a:extLst>
          </p:cNvPr>
          <p:cNvSpPr txBox="1"/>
          <p:nvPr/>
        </p:nvSpPr>
        <p:spPr>
          <a:xfrm>
            <a:off x="40162" y="4657445"/>
            <a:ext cx="2464377" cy="1015663"/>
          </a:xfrm>
          <a:prstGeom prst="rect">
            <a:avLst/>
          </a:prstGeom>
          <a:noFill/>
        </p:spPr>
        <p:txBody>
          <a:bodyPr wrap="square">
            <a:spAutoFit/>
          </a:bodyPr>
          <a:lstStyle/>
          <a:p>
            <a:pPr marR="0" algn="l" defTabSz="914400" rtl="0" eaLnBrk="1" fontAlgn="auto" latinLnBrk="0" hangingPunct="1">
              <a:lnSpc>
                <a:spcPct val="100000"/>
              </a:lnSpc>
              <a:spcBef>
                <a:spcPts val="0"/>
              </a:spcBef>
              <a:spcAft>
                <a:spcPts val="0"/>
              </a:spcAft>
              <a:buClrTx/>
              <a:buSzTx/>
              <a:tabLst/>
              <a:defRPr/>
            </a:pPr>
            <a:r>
              <a:rPr lang="en-GB" sz="1200" b="0" i="0" kern="1200">
                <a:solidFill>
                  <a:schemeClr val="dk1"/>
                </a:solidFill>
                <a:effectLst/>
                <a:latin typeface="+mn-lt"/>
                <a:ea typeface="+mn-ea"/>
                <a:cs typeface="Poppins" pitchFamily="2" charset="77"/>
              </a:rPr>
              <a:t>Universal 4 and 6-week healthy lifestyle programmes for families with children aged 2-11 years including healthy eating, active play and cooking activities. </a:t>
            </a:r>
          </a:p>
        </p:txBody>
      </p:sp>
      <p:sp>
        <p:nvSpPr>
          <p:cNvPr id="14" name="Text Placeholder 5">
            <a:extLst>
              <a:ext uri="{FF2B5EF4-FFF2-40B4-BE49-F238E27FC236}">
                <a16:creationId xmlns:a16="http://schemas.microsoft.com/office/drawing/2014/main" id="{4F168C0A-88E6-2BA4-4D05-92C07C783B60}"/>
              </a:ext>
            </a:extLst>
          </p:cNvPr>
          <p:cNvSpPr txBox="1">
            <a:spLocks/>
          </p:cNvSpPr>
          <p:nvPr/>
        </p:nvSpPr>
        <p:spPr>
          <a:xfrm>
            <a:off x="6016422" y="5363030"/>
            <a:ext cx="6111569" cy="447874"/>
          </a:xfrm>
          <a:prstGeom prst="rect">
            <a:avLst/>
          </a:prstGeom>
          <a:solidFill>
            <a:schemeClr val="bg2"/>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Clr>
                <a:srgbClr val="E01F59"/>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rgbClr val="E01F5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800"/>
              </a:spcBef>
              <a:buClr>
                <a:srgbClr val="E01F59"/>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800"/>
              </a:spcBef>
              <a:buClr>
                <a:srgbClr val="E01F59"/>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800"/>
              </a:spcBef>
              <a:buClr>
                <a:srgbClr val="E01F59"/>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NB: Data from CEW and Children and Young People’s Eating Disorder Clinic was requested but not available. See slide 102 for details. </a:t>
            </a:r>
            <a:endParaRPr lang="en-US"/>
          </a:p>
        </p:txBody>
      </p:sp>
      <p:pic>
        <p:nvPicPr>
          <p:cNvPr id="3" name="Picture 2">
            <a:extLst>
              <a:ext uri="{FF2B5EF4-FFF2-40B4-BE49-F238E27FC236}">
                <a16:creationId xmlns:a16="http://schemas.microsoft.com/office/drawing/2014/main" id="{3A7BC220-0896-C668-DF01-EF62073E44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146" y="3924821"/>
            <a:ext cx="2342934" cy="809207"/>
          </a:xfrm>
          <a:prstGeom prst="rect">
            <a:avLst/>
          </a:prstGeom>
        </p:spPr>
      </p:pic>
      <p:pic>
        <p:nvPicPr>
          <p:cNvPr id="20" name="Picture 19" descr="Whittington Health NHS Trust (@WhitHealth) | Twitter">
            <a:extLst>
              <a:ext uri="{FF2B5EF4-FFF2-40B4-BE49-F238E27FC236}">
                <a16:creationId xmlns:a16="http://schemas.microsoft.com/office/drawing/2014/main" id="{7F2DAB77-312E-3908-54FE-C889D4AFF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0547" y="4101074"/>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AF00827F-471A-B661-8616-38D752EDCA6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2659" y="987664"/>
            <a:ext cx="1423554" cy="520812"/>
          </a:xfrm>
          <a:prstGeom prst="rect">
            <a:avLst/>
          </a:prstGeom>
        </p:spPr>
      </p:pic>
      <p:sp>
        <p:nvSpPr>
          <p:cNvPr id="35" name="TextBox 34">
            <a:extLst>
              <a:ext uri="{FF2B5EF4-FFF2-40B4-BE49-F238E27FC236}">
                <a16:creationId xmlns:a16="http://schemas.microsoft.com/office/drawing/2014/main" id="{14226F7F-8D54-D215-C028-37B34F0AB9AB}"/>
              </a:ext>
            </a:extLst>
          </p:cNvPr>
          <p:cNvSpPr txBox="1"/>
          <p:nvPr/>
        </p:nvSpPr>
        <p:spPr>
          <a:xfrm>
            <a:off x="343381" y="6097098"/>
            <a:ext cx="8608979" cy="322880"/>
          </a:xfrm>
          <a:prstGeom prst="rect">
            <a:avLst/>
          </a:prstGeom>
          <a:noFill/>
        </p:spPr>
        <p:txBody>
          <a:bodyPr wrap="none" lIns="0" tIns="0" rIns="0" bIns="0" rtlCol="0">
            <a:noAutofit/>
          </a:bodyPr>
          <a:lstStyle/>
          <a:p>
            <a:pPr algn="l"/>
            <a:r>
              <a:rPr lang="en-US" sz="1200">
                <a:solidFill>
                  <a:schemeClr val="bg1"/>
                </a:solidFill>
              </a:rPr>
              <a:t>Source: </a:t>
            </a:r>
            <a:r>
              <a:rPr lang="en-US" sz="1200">
                <a:solidFill>
                  <a:schemeClr val="bg1"/>
                </a:solidFill>
                <a:hlinkClick r:id="rId6">
                  <a:extLst>
                    <a:ext uri="{A12FA001-AC4F-418D-AE19-62706E023703}">
                      <ahyp:hlinkClr xmlns:ahyp="http://schemas.microsoft.com/office/drawing/2018/hyperlinkcolor" val="tx"/>
                    </a:ext>
                  </a:extLst>
                </a:hlinkClick>
              </a:rPr>
              <a:t>NCL weight management services April2024 from NCL GP website.pptx</a:t>
            </a:r>
            <a:endParaRPr lang="en-GB" sz="1200">
              <a:solidFill>
                <a:schemeClr val="bg1"/>
              </a:solidFill>
            </a:endParaRPr>
          </a:p>
        </p:txBody>
      </p:sp>
      <p:sp>
        <p:nvSpPr>
          <p:cNvPr id="4" name="Arrow: Right 3">
            <a:extLst>
              <a:ext uri="{FF2B5EF4-FFF2-40B4-BE49-F238E27FC236}">
                <a16:creationId xmlns:a16="http://schemas.microsoft.com/office/drawing/2014/main" id="{CC881E00-BA8D-A568-7D75-77A006484B9F}"/>
              </a:ext>
              <a:ext uri="{C183D7F6-B498-43B3-948B-1728B52AA6E4}">
                <adec:decorative xmlns:adec="http://schemas.microsoft.com/office/drawing/2017/decorative" val="1"/>
              </a:ext>
            </a:extLst>
          </p:cNvPr>
          <p:cNvSpPr/>
          <p:nvPr/>
        </p:nvSpPr>
        <p:spPr>
          <a:xfrm rot="10800000">
            <a:off x="7901769" y="3502732"/>
            <a:ext cx="936714" cy="570759"/>
          </a:xfrm>
          <a:prstGeom prst="rightArrow">
            <a:avLst/>
          </a:prstGeom>
          <a:solidFill>
            <a:schemeClr val="accent1"/>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5EE57458-B16A-32D4-C41B-984F6CEB068A}"/>
              </a:ext>
              <a:ext uri="{C183D7F6-B498-43B3-948B-1728B52AA6E4}">
                <adec:decorative xmlns:adec="http://schemas.microsoft.com/office/drawing/2017/decorative" val="1"/>
              </a:ext>
            </a:extLst>
          </p:cNvPr>
          <p:cNvSpPr/>
          <p:nvPr/>
        </p:nvSpPr>
        <p:spPr>
          <a:xfrm>
            <a:off x="4500794" y="1446138"/>
            <a:ext cx="936714" cy="570759"/>
          </a:xfrm>
          <a:prstGeom prst="rightArrow">
            <a:avLst/>
          </a:prstGeom>
          <a:solidFill>
            <a:schemeClr val="accent1"/>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4E28F9E4-3807-BBD5-011C-99C481A5F9E4}"/>
              </a:ext>
              <a:ext uri="{C183D7F6-B498-43B3-948B-1728B52AA6E4}">
                <adec:decorative xmlns:adec="http://schemas.microsoft.com/office/drawing/2017/decorative" val="1"/>
              </a:ext>
            </a:extLst>
          </p:cNvPr>
          <p:cNvSpPr/>
          <p:nvPr/>
        </p:nvSpPr>
        <p:spPr>
          <a:xfrm>
            <a:off x="3714607" y="2754323"/>
            <a:ext cx="936714" cy="570759"/>
          </a:xfrm>
          <a:prstGeom prst="rightArrow">
            <a:avLst/>
          </a:prstGeom>
          <a:solidFill>
            <a:schemeClr val="accent1"/>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6188E5A5-6F1C-455C-5275-F3ED87B83729}"/>
              </a:ext>
              <a:ext uri="{C183D7F6-B498-43B3-948B-1728B52AA6E4}">
                <adec:decorative xmlns:adec="http://schemas.microsoft.com/office/drawing/2017/decorative" val="1"/>
              </a:ext>
            </a:extLst>
          </p:cNvPr>
          <p:cNvSpPr/>
          <p:nvPr/>
        </p:nvSpPr>
        <p:spPr>
          <a:xfrm>
            <a:off x="2395510" y="4678360"/>
            <a:ext cx="936714" cy="570759"/>
          </a:xfrm>
          <a:prstGeom prst="rightArrow">
            <a:avLst/>
          </a:prstGeom>
          <a:solidFill>
            <a:schemeClr val="accent1"/>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9059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CC4E64-D049-FA0E-3DF5-B26A66254ACE}"/>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j-lt"/>
                <a:ea typeface="+mn-ea"/>
                <a:cs typeface="+mn-cs"/>
              </a:rPr>
              <a:t>Paediatric Weight Management referral pathway</a:t>
            </a:r>
            <a:endParaRPr lang="en-US" sz="2400">
              <a:solidFill>
                <a:schemeClr val="bg1"/>
              </a:solidFill>
              <a:ea typeface="+mn-ea"/>
              <a:cs typeface="+mn-cs"/>
            </a:endParaRPr>
          </a:p>
        </p:txBody>
      </p:sp>
      <p:sp>
        <p:nvSpPr>
          <p:cNvPr id="5" name="Text Placeholder 4">
            <a:extLst>
              <a:ext uri="{FF2B5EF4-FFF2-40B4-BE49-F238E27FC236}">
                <a16:creationId xmlns:a16="http://schemas.microsoft.com/office/drawing/2014/main" id="{873EE27A-CF88-36A6-1CD5-9F1A1A007A3F}"/>
              </a:ext>
            </a:extLst>
          </p:cNvPr>
          <p:cNvSpPr>
            <a:spLocks noGrp="1"/>
          </p:cNvSpPr>
          <p:nvPr>
            <p:ph type="body" sz="quarter" idx="32"/>
          </p:nvPr>
        </p:nvSpPr>
        <p:spPr>
          <a:xfrm>
            <a:off x="149321" y="454210"/>
            <a:ext cx="5337079" cy="5414400"/>
          </a:xfrm>
        </p:spPr>
        <p:txBody>
          <a:bodyPr/>
          <a:lstStyle/>
          <a:p>
            <a:pPr>
              <a:lnSpc>
                <a:spcPct val="100000"/>
              </a:lnSpc>
            </a:pPr>
            <a:r>
              <a:rPr lang="en-US" sz="1400"/>
              <a:t>The </a:t>
            </a:r>
            <a:r>
              <a:rPr lang="en-US" sz="1400">
                <a:effectLst/>
              </a:rPr>
              <a:t>NCL ICB has been collaborating with local authorities to simplify the referral pathways for children’s weight management services across the 5 boroughs. </a:t>
            </a:r>
          </a:p>
          <a:p>
            <a:pPr>
              <a:lnSpc>
                <a:spcPct val="100000"/>
              </a:lnSpc>
            </a:pPr>
            <a:r>
              <a:rPr lang="en-US" sz="1400"/>
              <a:t>The new pathways </a:t>
            </a:r>
            <a:r>
              <a:rPr lang="en-US" sz="1400">
                <a:effectLst/>
              </a:rPr>
              <a:t>will allow children with weight concerns to be identified in a variety of settings, including through</a:t>
            </a:r>
            <a:r>
              <a:rPr lang="en-US" sz="1400"/>
              <a:t> General Practice (GPs), </a:t>
            </a:r>
            <a:r>
              <a:rPr lang="en-US" sz="1400">
                <a:effectLst/>
              </a:rPr>
              <a:t>NCMP results, </a:t>
            </a:r>
            <a:r>
              <a:rPr lang="en-US" sz="1400"/>
              <a:t>schools,</a:t>
            </a:r>
            <a:r>
              <a:rPr lang="en-US" sz="1400">
                <a:effectLst/>
              </a:rPr>
              <a:t> </a:t>
            </a:r>
            <a:r>
              <a:rPr lang="en-US" sz="1400"/>
              <a:t> parental</a:t>
            </a:r>
            <a:r>
              <a:rPr lang="en-US" sz="1400">
                <a:effectLst/>
              </a:rPr>
              <a:t> concerns </a:t>
            </a:r>
            <a:r>
              <a:rPr lang="en-US" sz="1400"/>
              <a:t>and/or</a:t>
            </a:r>
            <a:r>
              <a:rPr lang="en-US" sz="1400">
                <a:effectLst/>
              </a:rPr>
              <a:t> opportunistic reviews. </a:t>
            </a:r>
          </a:p>
          <a:p>
            <a:pPr>
              <a:lnSpc>
                <a:spcPct val="100000"/>
              </a:lnSpc>
            </a:pPr>
            <a:r>
              <a:rPr lang="en-US" sz="1400"/>
              <a:t>Initial assessments will take place in General Practice, health visiting or school nursing. Screening for co-morbidities will be done within Primary Care.  This will help to ensure </a:t>
            </a:r>
            <a:r>
              <a:rPr lang="en-US" sz="1400">
                <a:effectLst/>
              </a:rPr>
              <a:t>children are</a:t>
            </a:r>
            <a:r>
              <a:rPr lang="en-US" sz="1400"/>
              <a:t> </a:t>
            </a:r>
            <a:r>
              <a:rPr lang="en-US" sz="1400">
                <a:effectLst/>
              </a:rPr>
              <a:t>referred to the appropriate service at their first point of contact. </a:t>
            </a:r>
          </a:p>
          <a:p>
            <a:pPr>
              <a:lnSpc>
                <a:spcPct val="100000"/>
              </a:lnSpc>
            </a:pPr>
            <a:r>
              <a:rPr lang="en-US" sz="1400"/>
              <a:t>The new pathway will increase signposting and linkages to community services with support around physical activity and food.</a:t>
            </a:r>
          </a:p>
          <a:p>
            <a:pPr>
              <a:lnSpc>
                <a:spcPct val="100000"/>
              </a:lnSpc>
            </a:pPr>
            <a:r>
              <a:rPr lang="en-US" sz="1400"/>
              <a:t>Similar guidance has been developed for early years settings on how to identify and respond to weight concerns in children between the ages of 0-5 and will be led by Health Visiting.</a:t>
            </a:r>
          </a:p>
          <a:p>
            <a:pPr>
              <a:lnSpc>
                <a:spcPct val="100000"/>
              </a:lnSpc>
            </a:pPr>
            <a:r>
              <a:rPr lang="en-US" sz="1400"/>
              <a:t>Next steps are to understand how to support parents to take up the local community offer and increase linkages between children’s and adults’ weight management pathways - to support a whole family approach. </a:t>
            </a:r>
          </a:p>
          <a:p>
            <a:endParaRPr lang="en-GB"/>
          </a:p>
        </p:txBody>
      </p:sp>
      <p:pic>
        <p:nvPicPr>
          <p:cNvPr id="7" name="Picture 6" descr="Map showing NCL child weight management pathway. Once a concern about a child's weight has been raised they will in be briefly assessed in General Practice, health visiting or school nursing. Referrals will depend on BMI status.">
            <a:extLst>
              <a:ext uri="{FF2B5EF4-FFF2-40B4-BE49-F238E27FC236}">
                <a16:creationId xmlns:a16="http://schemas.microsoft.com/office/drawing/2014/main" id="{6C6007A5-01F2-F55C-7B61-3EE88749EB83}"/>
              </a:ext>
            </a:extLst>
          </p:cNvPr>
          <p:cNvPicPr>
            <a:picLocks noChangeAspect="1"/>
          </p:cNvPicPr>
          <p:nvPr/>
        </p:nvPicPr>
        <p:blipFill>
          <a:blip r:embed="rId3"/>
          <a:srcRect r="1328"/>
          <a:stretch/>
        </p:blipFill>
        <p:spPr>
          <a:xfrm>
            <a:off x="5727700" y="454209"/>
            <a:ext cx="6282349" cy="5453025"/>
          </a:xfrm>
          <a:prstGeom prst="rect">
            <a:avLst/>
          </a:prstGeom>
        </p:spPr>
      </p:pic>
    </p:spTree>
    <p:extLst>
      <p:ext uri="{BB962C8B-B14F-4D97-AF65-F5344CB8AC3E}">
        <p14:creationId xmlns:p14="http://schemas.microsoft.com/office/powerpoint/2010/main" val="2975802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B7DBE-AE42-4FA2-87AC-E2B29E8A8F7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E53E3C7-7E9A-015B-FBB8-B908C8637D46}"/>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n-lt"/>
                <a:ea typeface="+mn-ea"/>
                <a:cs typeface="+mn-cs"/>
              </a:rPr>
              <a:t>Tier 1: Families For Life (FFL) healthy lives programme</a:t>
            </a:r>
            <a:endParaRPr lang="en-GB" sz="2400" b="0" i="0" u="none" strike="noStrike" kern="1200" cap="none" spc="0" normalizeH="0" baseline="0" noProof="0">
              <a:ln>
                <a:noFill/>
              </a:ln>
              <a:solidFill>
                <a:schemeClr val="bg1"/>
              </a:solidFill>
              <a:effectLst/>
              <a:uLnTx/>
              <a:uFillTx/>
              <a:latin typeface="+mj-lt"/>
              <a:ea typeface="+mn-ea"/>
              <a:cs typeface="Arial" panose="020B0604020202020204"/>
            </a:endParaRPr>
          </a:p>
        </p:txBody>
      </p:sp>
      <p:sp>
        <p:nvSpPr>
          <p:cNvPr id="3" name="Content Placeholder 2">
            <a:extLst>
              <a:ext uri="{FF2B5EF4-FFF2-40B4-BE49-F238E27FC236}">
                <a16:creationId xmlns:a16="http://schemas.microsoft.com/office/drawing/2014/main" id="{C6040C64-E28C-57E8-58DD-DE1680446E2C}"/>
              </a:ext>
            </a:extLst>
          </p:cNvPr>
          <p:cNvSpPr>
            <a:spLocks noGrp="1"/>
          </p:cNvSpPr>
          <p:nvPr>
            <p:ph sz="quarter" idx="31"/>
          </p:nvPr>
        </p:nvSpPr>
        <p:spPr>
          <a:xfrm>
            <a:off x="72570" y="429700"/>
            <a:ext cx="6721930" cy="5414400"/>
          </a:xfrm>
        </p:spPr>
        <p:txBody>
          <a:bodyPr vert="horz" wrap="square" lIns="91440" tIns="45720" rIns="91440" bIns="45720" rtlCol="0" anchor="t">
            <a:noAutofit/>
          </a:bodyPr>
          <a:lstStyle/>
          <a:p>
            <a:pPr marL="0" indent="0">
              <a:buNone/>
            </a:pPr>
            <a:r>
              <a:rPr lang="en-GB" sz="1600" b="1" kern="100">
                <a:solidFill>
                  <a:schemeClr val="accent1"/>
                </a:solidFill>
                <a:effectLst/>
                <a:ea typeface="Calibri"/>
                <a:cs typeface="Times New Roman"/>
              </a:rPr>
              <a:t>Service information </a:t>
            </a:r>
          </a:p>
          <a:p>
            <a:pPr marL="285750" indent="-285750">
              <a:buFont typeface="Arial" panose="020B0604020202020204" pitchFamily="34" charset="0"/>
              <a:buChar char="•"/>
            </a:pPr>
            <a:r>
              <a:rPr lang="en-US" sz="1400"/>
              <a:t>The service supports families with children aged 2 – 11 years old in Islington. </a:t>
            </a:r>
          </a:p>
          <a:p>
            <a:pPr marL="285750" indent="-285750">
              <a:buFont typeface="Arial" panose="020B0604020202020204" pitchFamily="34" charset="0"/>
              <a:buChar char="•"/>
            </a:pPr>
            <a:r>
              <a:rPr lang="en-US" sz="1400"/>
              <a:t>The </a:t>
            </a:r>
            <a:r>
              <a:rPr lang="en-US" sz="1400" err="1"/>
              <a:t>programme</a:t>
            </a:r>
            <a:r>
              <a:rPr lang="en-US" sz="1400"/>
              <a:t> supports parents to gain the skills and knowledge they need to help their children (and wider family) live active, healthy lives. A number of healthy lifestyle </a:t>
            </a:r>
            <a:r>
              <a:rPr lang="en-US" sz="1400" err="1"/>
              <a:t>programmes</a:t>
            </a:r>
            <a:r>
              <a:rPr lang="en-US" sz="1400"/>
              <a:t> and sessions are available.</a:t>
            </a:r>
          </a:p>
          <a:p>
            <a:pPr marL="285750" indent="-285750">
              <a:buFont typeface="Arial" panose="020B0604020202020204" pitchFamily="34" charset="0"/>
              <a:buChar char="•"/>
            </a:pPr>
            <a:r>
              <a:rPr lang="en-US" sz="1400"/>
              <a:t>The service is delivered in house by Islington Council. </a:t>
            </a:r>
          </a:p>
          <a:p>
            <a:pPr marL="285750" indent="-285750">
              <a:buFont typeface="Arial" panose="020B0604020202020204" pitchFamily="34" charset="0"/>
              <a:buChar char="•"/>
            </a:pPr>
            <a:endParaRPr lang="en-US" sz="1400"/>
          </a:p>
          <a:p>
            <a:pPr marL="0" indent="0">
              <a:buNone/>
            </a:pPr>
            <a:r>
              <a:rPr lang="en-GB" sz="1600" b="1">
                <a:solidFill>
                  <a:schemeClr val="accent1"/>
                </a:solidFill>
                <a:latin typeface="+mj-lt"/>
                <a:ea typeface="Aptos" panose="020B0004020202020204" pitchFamily="34" charset="0"/>
                <a:cs typeface="Aptos" panose="020B0004020202020204" pitchFamily="34" charset="0"/>
              </a:rPr>
              <a:t>Performance Data 2022/23</a:t>
            </a:r>
            <a:endParaRPr lang="en-GB" sz="1600">
              <a:effectLst/>
              <a:latin typeface="+mj-lt"/>
              <a:ea typeface="Aptos" panose="020B0004020202020204" pitchFamily="34" charset="0"/>
              <a:cs typeface="Aptos" panose="020B0004020202020204" pitchFamily="34" charset="0"/>
            </a:endParaRPr>
          </a:p>
          <a:p>
            <a:pPr marL="285750" indent="-285750">
              <a:buClr>
                <a:schemeClr val="accent1"/>
              </a:buClr>
              <a:buFont typeface="Arial" panose="020B0604020202020204" pitchFamily="34" charset="0"/>
              <a:buChar char="•"/>
            </a:pPr>
            <a:r>
              <a:rPr lang="en-US" sz="1400"/>
              <a:t>Families for Life ran 31.5 full </a:t>
            </a:r>
            <a:r>
              <a:rPr lang="en-US" sz="1400" err="1"/>
              <a:t>programmes</a:t>
            </a:r>
            <a:r>
              <a:rPr lang="en-US" sz="1400"/>
              <a:t>, including: 10 family kitchens, 4 active spaces family kitchens, 2 taste education </a:t>
            </a:r>
            <a:r>
              <a:rPr lang="en-US" sz="1400" err="1"/>
              <a:t>programmes</a:t>
            </a:r>
            <a:r>
              <a:rPr lang="en-US" sz="1400"/>
              <a:t> at schools </a:t>
            </a:r>
          </a:p>
          <a:p>
            <a:pPr marL="285750" indent="-285750">
              <a:buClr>
                <a:schemeClr val="accent1"/>
              </a:buClr>
              <a:buFont typeface="Arial" panose="020B0604020202020204" pitchFamily="34" charset="0"/>
              <a:buChar char="•"/>
            </a:pPr>
            <a:r>
              <a:rPr lang="en-GB" sz="1400"/>
              <a:t>174 families attended sessions and 62% of families were from black, Asian and minority ethnic groups. This surpasses the KPI of 50%. </a:t>
            </a:r>
          </a:p>
          <a:p>
            <a:pPr marL="285750" indent="-285750">
              <a:buClr>
                <a:schemeClr val="accent1"/>
              </a:buClr>
              <a:buFont typeface="Arial" panose="020B0604020202020204" pitchFamily="34" charset="0"/>
              <a:buChar char="•"/>
            </a:pPr>
            <a:r>
              <a:rPr lang="en-GB" sz="1400"/>
              <a:t>78% of families completed the programme. </a:t>
            </a:r>
          </a:p>
          <a:p>
            <a:pPr marL="285750" indent="-285750">
              <a:buClr>
                <a:schemeClr val="accent1"/>
              </a:buClr>
              <a:buFont typeface="Arial" panose="020B0604020202020204" pitchFamily="34" charset="0"/>
              <a:buChar char="•"/>
            </a:pPr>
            <a:r>
              <a:rPr lang="en-GB" sz="1400"/>
              <a:t>Pre and post child eating behaviour questionnaires showed that there were significant reductions in food fussiness and slowness in eating, but no significant differences in food responsiveness or satiety responsiveness. </a:t>
            </a:r>
          </a:p>
          <a:p>
            <a:pPr marL="285750" indent="-285750">
              <a:buClr>
                <a:schemeClr val="accent1"/>
              </a:buClr>
              <a:buFont typeface="Arial" panose="020B0604020202020204" pitchFamily="34" charset="0"/>
              <a:buChar char="•"/>
            </a:pPr>
            <a:r>
              <a:rPr lang="en-GB" sz="1400"/>
              <a:t>75.9% of families reported to have reduced food high in fat, sugar and salt, 90.7% of families reported increases in cooking together. 48.1% of families reported changes in wider wellbeing, including sleep and physical activity.</a:t>
            </a:r>
          </a:p>
          <a:p>
            <a:pPr marL="285750" indent="-285750">
              <a:buClr>
                <a:schemeClr val="accent1"/>
              </a:buClr>
              <a:buFont typeface="Arial" panose="020B0604020202020204" pitchFamily="34" charset="0"/>
              <a:buChar char="•"/>
            </a:pPr>
            <a:endParaRPr lang="en-GB" sz="1400">
              <a:effectLst/>
              <a:latin typeface="+mj-lt"/>
              <a:ea typeface="Aptos" panose="020B0004020202020204" pitchFamily="34" charset="0"/>
              <a:cs typeface="Aptos" panose="020B0004020202020204" pitchFamily="34" charset="0"/>
            </a:endParaRPr>
          </a:p>
          <a:p>
            <a:pPr algn="l"/>
            <a:endParaRPr lang="en-GB" sz="2000">
              <a:latin typeface="+mj-lt"/>
            </a:endParaRPr>
          </a:p>
          <a:p>
            <a:endParaRPr lang="en-US" sz="1400"/>
          </a:p>
          <a:p>
            <a:endParaRPr lang="en-US" sz="1400"/>
          </a:p>
        </p:txBody>
      </p:sp>
      <p:sp>
        <p:nvSpPr>
          <p:cNvPr id="8" name="TextBox 7">
            <a:extLst>
              <a:ext uri="{FF2B5EF4-FFF2-40B4-BE49-F238E27FC236}">
                <a16:creationId xmlns:a16="http://schemas.microsoft.com/office/drawing/2014/main" id="{E59875AC-FB24-3978-B312-92C3CC05627C}"/>
              </a:ext>
            </a:extLst>
          </p:cNvPr>
          <p:cNvSpPr txBox="1"/>
          <p:nvPr/>
        </p:nvSpPr>
        <p:spPr>
          <a:xfrm>
            <a:off x="6994525" y="505410"/>
            <a:ext cx="4978400" cy="5262979"/>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en-US" sz="1400" b="1"/>
              <a:t>Comments </a:t>
            </a:r>
            <a:br>
              <a:rPr lang="en-US" sz="1400" b="1"/>
            </a:br>
            <a:endParaRPr lang="en-US" sz="1400" b="1"/>
          </a:p>
          <a:p>
            <a:pPr marL="285750" indent="-285750" algn="l">
              <a:buClr>
                <a:schemeClr val="accent1"/>
              </a:buClr>
              <a:buFont typeface="Arial" panose="020B0604020202020204" pitchFamily="34" charset="0"/>
              <a:buChar char="•"/>
            </a:pPr>
            <a:r>
              <a:rPr lang="en-US" sz="1400"/>
              <a:t>Overall, the </a:t>
            </a:r>
            <a:r>
              <a:rPr lang="en-US" sz="1400" err="1"/>
              <a:t>programme</a:t>
            </a:r>
            <a:r>
              <a:rPr lang="en-US" sz="1400"/>
              <a:t> reports high levels of retention and positive feedback from families. </a:t>
            </a:r>
          </a:p>
          <a:p>
            <a:pPr marL="285750" indent="-285750" algn="l">
              <a:buClr>
                <a:schemeClr val="accent1"/>
              </a:buClr>
              <a:buFont typeface="Arial" panose="020B0604020202020204" pitchFamily="34" charset="0"/>
              <a:buChar char="•"/>
            </a:pPr>
            <a:endParaRPr lang="en-US" sz="1400"/>
          </a:p>
          <a:p>
            <a:pPr marL="285750" indent="-285750" algn="l">
              <a:buClr>
                <a:schemeClr val="accent1"/>
              </a:buClr>
              <a:buFont typeface="Arial" panose="020B0604020202020204" pitchFamily="34" charset="0"/>
              <a:buChar char="•"/>
            </a:pPr>
            <a:r>
              <a:rPr lang="en-US" sz="1400"/>
              <a:t>The </a:t>
            </a:r>
            <a:r>
              <a:rPr lang="en-US" sz="1400" err="1"/>
              <a:t>programme</a:t>
            </a:r>
            <a:r>
              <a:rPr lang="en-US" sz="1400"/>
              <a:t> provides early intervention and uses a holistic approach. This means that families report a wider range of benefits including changes in diet and improved sleep. </a:t>
            </a:r>
          </a:p>
          <a:p>
            <a:pPr marL="285750" indent="-285750" algn="l">
              <a:buClr>
                <a:schemeClr val="accent1"/>
              </a:buClr>
              <a:buFont typeface="Arial" panose="020B0604020202020204" pitchFamily="34" charset="0"/>
              <a:buChar char="•"/>
            </a:pPr>
            <a:endParaRPr lang="en-GB" sz="1400"/>
          </a:p>
          <a:p>
            <a:pPr marL="285750" indent="-285750" algn="l">
              <a:buClr>
                <a:schemeClr val="accent1"/>
              </a:buClr>
              <a:buFont typeface="Arial" panose="020B0604020202020204" pitchFamily="34" charset="0"/>
              <a:buChar char="•"/>
            </a:pPr>
            <a:r>
              <a:rPr lang="en-GB" sz="1400"/>
              <a:t>Active kitchen sessions have incorporated physical activity into their offer and so address multiple determinants of overweight.</a:t>
            </a:r>
          </a:p>
          <a:p>
            <a:pPr marL="285750" indent="-285750" algn="l">
              <a:buClr>
                <a:schemeClr val="accent1"/>
              </a:buClr>
              <a:buFont typeface="Arial" panose="020B0604020202020204" pitchFamily="34" charset="0"/>
              <a:buChar char="•"/>
            </a:pPr>
            <a:endParaRPr lang="en-GB" sz="1400"/>
          </a:p>
          <a:p>
            <a:pPr marL="285750" indent="-285750">
              <a:buClr>
                <a:schemeClr val="accent1"/>
              </a:buClr>
              <a:buFont typeface="Arial" panose="020B0604020202020204" pitchFamily="34" charset="0"/>
              <a:buChar char="•"/>
            </a:pPr>
            <a:r>
              <a:rPr lang="en-GB" sz="1400"/>
              <a:t>Multilanguage offers, including Turkish and Kurdish language sessions, make programmes more accessible and inclusive.</a:t>
            </a:r>
          </a:p>
          <a:p>
            <a:pPr marL="285750" indent="-285750">
              <a:buClr>
                <a:schemeClr val="accent1"/>
              </a:buClr>
              <a:buFont typeface="Arial" panose="020B0604020202020204" pitchFamily="34" charset="0"/>
              <a:buChar char="•"/>
            </a:pPr>
            <a:endParaRPr lang="en-GB" sz="1400"/>
          </a:p>
          <a:p>
            <a:pPr marL="285750" indent="-285750">
              <a:buClr>
                <a:schemeClr val="accent1"/>
              </a:buClr>
              <a:buFont typeface="Arial" panose="020B0604020202020204" pitchFamily="34" charset="0"/>
              <a:buChar char="•"/>
            </a:pPr>
            <a:r>
              <a:rPr lang="en-GB" sz="1400"/>
              <a:t>Engagement is high, including from people from black, Asian and minority ethnic groups. </a:t>
            </a:r>
          </a:p>
          <a:p>
            <a:pPr marL="285750" indent="-285750">
              <a:buClr>
                <a:schemeClr val="accent1"/>
              </a:buClr>
              <a:buFont typeface="Arial" panose="020B0604020202020204" pitchFamily="34" charset="0"/>
              <a:buChar char="•"/>
            </a:pPr>
            <a:endParaRPr lang="en-GB" sz="1400"/>
          </a:p>
          <a:p>
            <a:pPr marL="285750" indent="-285750">
              <a:buClr>
                <a:schemeClr val="accent1"/>
              </a:buClr>
              <a:buFont typeface="Arial" panose="020B0604020202020204" pitchFamily="34" charset="0"/>
              <a:buChar char="•"/>
            </a:pPr>
            <a:r>
              <a:rPr lang="en-GB" sz="1400"/>
              <a:t>Although the programme reports reductions in food fussiness, it doesn’t result in significant differences in food satiety. </a:t>
            </a:r>
          </a:p>
        </p:txBody>
      </p:sp>
      <p:sp>
        <p:nvSpPr>
          <p:cNvPr id="2" name="TextBox 1">
            <a:extLst>
              <a:ext uri="{FF2B5EF4-FFF2-40B4-BE49-F238E27FC236}">
                <a16:creationId xmlns:a16="http://schemas.microsoft.com/office/drawing/2014/main" id="{3BA5E433-D28D-F8F0-9CA0-723108363201}"/>
              </a:ext>
            </a:extLst>
          </p:cNvPr>
          <p:cNvSpPr txBox="1"/>
          <p:nvPr/>
        </p:nvSpPr>
        <p:spPr>
          <a:xfrm>
            <a:off x="137110" y="6004398"/>
            <a:ext cx="4409685" cy="200511"/>
          </a:xfrm>
          <a:prstGeom prst="rect">
            <a:avLst/>
          </a:prstGeom>
          <a:noFill/>
        </p:spPr>
        <p:txBody>
          <a:bodyPr wrap="none" lIns="0" tIns="0" rIns="0" bIns="0" rtlCol="0">
            <a:noAutofit/>
          </a:bodyPr>
          <a:lstStyle/>
          <a:p>
            <a:r>
              <a:rPr lang="en-US" sz="1200" b="1">
                <a:solidFill>
                  <a:schemeClr val="bg1"/>
                </a:solidFill>
              </a:rPr>
              <a:t>Source: </a:t>
            </a:r>
            <a:r>
              <a:rPr kumimoji="0" lang="en-US" altLang="en-US" sz="1200" b="0" i="0" u="none" strike="noStrike" cap="none" normalizeH="0" baseline="0">
                <a:ln>
                  <a:noFill/>
                </a:ln>
                <a:solidFill>
                  <a:schemeClr val="bg1"/>
                </a:solidFill>
                <a:effectLst/>
                <a:hlinkClick r:id="rId2">
                  <a:extLst>
                    <a:ext uri="{A12FA001-AC4F-418D-AE19-62706E023703}">
                      <ahyp:hlinkClr xmlns:ahyp="http://schemas.microsoft.com/office/drawing/2018/hyperlinkcolor" val="tx"/>
                    </a:ext>
                  </a:extLst>
                </a:hlinkClick>
              </a:rPr>
              <a:t>Families for Life annual report 2022-23</a:t>
            </a:r>
            <a:r>
              <a:rPr lang="en-US" sz="1200">
                <a:solidFill>
                  <a:schemeClr val="bg1"/>
                </a:solidFill>
              </a:rPr>
              <a:t> </a:t>
            </a:r>
            <a:endParaRPr lang="en-GB" sz="1200">
              <a:solidFill>
                <a:schemeClr val="bg1"/>
              </a:solidFill>
            </a:endParaRPr>
          </a:p>
        </p:txBody>
      </p:sp>
    </p:spTree>
    <p:extLst>
      <p:ext uri="{BB962C8B-B14F-4D97-AF65-F5344CB8AC3E}">
        <p14:creationId xmlns:p14="http://schemas.microsoft.com/office/powerpoint/2010/main" val="36017095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2147F-3F33-0571-4E04-091DB84F431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15BB455-427C-2676-CBB6-5F531D62D359}"/>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400" b="0" i="0" u="none" strike="noStrike" kern="1200" cap="none" spc="0" normalizeH="0" baseline="0" noProof="0">
                <a:ln>
                  <a:noFill/>
                </a:ln>
                <a:solidFill>
                  <a:schemeClr val="bg1"/>
                </a:solidFill>
                <a:effectLst/>
                <a:uLnTx/>
                <a:uFillTx/>
                <a:latin typeface="+mn-lt"/>
                <a:ea typeface="+mn-ea"/>
                <a:cs typeface="+mn-cs"/>
              </a:rPr>
              <a:t>Tier 2: Healthy Living Practitioner Service</a:t>
            </a:r>
            <a:endParaRPr lang="en-GB" sz="2400" b="0" i="0" u="none" strike="noStrike" kern="1200" cap="none" spc="0" normalizeH="0" baseline="0" noProof="0">
              <a:ln>
                <a:noFill/>
              </a:ln>
              <a:solidFill>
                <a:schemeClr val="bg1"/>
              </a:solidFill>
              <a:effectLst/>
              <a:uLnTx/>
              <a:uFillTx/>
              <a:latin typeface="+mj-lt"/>
              <a:ea typeface="+mn-ea"/>
              <a:cs typeface="Arial" panose="020B0604020202020204"/>
            </a:endParaRPr>
          </a:p>
        </p:txBody>
      </p:sp>
      <p:sp>
        <p:nvSpPr>
          <p:cNvPr id="3" name="Content Placeholder 2">
            <a:extLst>
              <a:ext uri="{FF2B5EF4-FFF2-40B4-BE49-F238E27FC236}">
                <a16:creationId xmlns:a16="http://schemas.microsoft.com/office/drawing/2014/main" id="{3637088D-7468-4E0C-7DF8-040D86035821}"/>
              </a:ext>
            </a:extLst>
          </p:cNvPr>
          <p:cNvSpPr>
            <a:spLocks noGrp="1"/>
          </p:cNvSpPr>
          <p:nvPr>
            <p:ph sz="quarter" idx="31"/>
          </p:nvPr>
        </p:nvSpPr>
        <p:spPr>
          <a:xfrm>
            <a:off x="72570" y="429700"/>
            <a:ext cx="6721930" cy="5414400"/>
          </a:xfrm>
        </p:spPr>
        <p:txBody>
          <a:bodyPr vert="horz" wrap="square" lIns="91440" tIns="45720" rIns="91440" bIns="45720" rtlCol="0" anchor="t">
            <a:noAutofit/>
          </a:bodyPr>
          <a:lstStyle/>
          <a:p>
            <a:r>
              <a:rPr lang="en-GB" sz="1600" b="1" kern="100">
                <a:solidFill>
                  <a:schemeClr val="accent1"/>
                </a:solidFill>
                <a:effectLst/>
                <a:ea typeface="Calibri"/>
                <a:cs typeface="Times New Roman"/>
              </a:rPr>
              <a:t>Service information </a:t>
            </a:r>
          </a:p>
          <a:p>
            <a:pPr marL="285750" indent="-285750">
              <a:buFont typeface="Arial" panose="020B0604020202020204" pitchFamily="34" charset="0"/>
              <a:buChar char="•"/>
            </a:pPr>
            <a:r>
              <a:rPr lang="en-GB" sz="1400" kern="100">
                <a:effectLst/>
                <a:ea typeface="Calibri"/>
                <a:cs typeface="Times New Roman"/>
              </a:rPr>
              <a:t>The service supports primary and secondary school children, who are above a healthy weight (BMI </a:t>
            </a:r>
            <a:r>
              <a:rPr lang="en-GB" sz="1400" u="sng" kern="100">
                <a:effectLst/>
                <a:ea typeface="Calibri"/>
                <a:cs typeface="Times New Roman"/>
              </a:rPr>
              <a:t>&gt;</a:t>
            </a:r>
            <a:r>
              <a:rPr lang="en-GB" sz="1400" kern="100">
                <a:effectLst/>
                <a:ea typeface="Calibri"/>
                <a:cs typeface="Times New Roman"/>
              </a:rPr>
              <a:t> 91</a:t>
            </a:r>
            <a:r>
              <a:rPr lang="en-GB" sz="1400" kern="100" baseline="30000">
                <a:effectLst/>
                <a:ea typeface="Calibri"/>
                <a:cs typeface="Times New Roman"/>
              </a:rPr>
              <a:t>st</a:t>
            </a:r>
            <a:r>
              <a:rPr lang="en-GB" sz="1400" kern="100">
                <a:effectLst/>
                <a:ea typeface="Calibri"/>
                <a:cs typeface="Times New Roman"/>
              </a:rPr>
              <a:t> centile), and their families. It is run by the Islington School Nursing Service. </a:t>
            </a:r>
          </a:p>
          <a:p>
            <a:pPr marL="285750" indent="-285750">
              <a:buFont typeface="Arial" panose="020B0604020202020204" pitchFamily="34" charset="0"/>
              <a:buChar char="•"/>
            </a:pPr>
            <a:r>
              <a:rPr lang="en-GB" sz="1400" kern="100">
                <a:ea typeface="Calibri"/>
                <a:cs typeface="Times New Roman"/>
              </a:rPr>
              <a:t>The service </a:t>
            </a:r>
            <a:r>
              <a:rPr lang="en-GB" sz="1400" kern="100">
                <a:effectLst/>
                <a:ea typeface="Calibri"/>
                <a:cs typeface="Times New Roman"/>
              </a:rPr>
              <a:t>provides 1:1 healthy lifestyle and dietary advice and support either virtua</a:t>
            </a:r>
            <a:r>
              <a:rPr lang="en-GB" sz="1400" kern="100">
                <a:ea typeface="Calibri"/>
                <a:cs typeface="Times New Roman"/>
              </a:rPr>
              <a:t>lly or face-to-face. Students are offered 4 appointments but can have more if needed. The service can also provide joint appointments with community paediatric dieticians if specialist dietary support is needed. </a:t>
            </a:r>
          </a:p>
          <a:p>
            <a:pPr marL="285750" indent="-285750">
              <a:buFont typeface="Arial" panose="020B0604020202020204" pitchFamily="34" charset="0"/>
              <a:buChar char="•"/>
            </a:pPr>
            <a:r>
              <a:rPr lang="en-US" sz="1400" kern="100">
                <a:effectLst/>
                <a:ea typeface="Calibri"/>
                <a:cs typeface="Times New Roman"/>
              </a:rPr>
              <a:t>The Healthy Living Service receives NCMP data on children and young people who have been identified as very overweight. These pupils are contacted by phone to invite them to an initial appointment with the Healthy Living Nutritionist.</a:t>
            </a:r>
            <a:endParaRPr lang="en-GB" sz="1400" kern="100">
              <a:effectLst/>
              <a:ea typeface="Calibri"/>
              <a:cs typeface="Times New Roman"/>
            </a:endParaRPr>
          </a:p>
          <a:p>
            <a:pPr marL="285750" indent="-285750">
              <a:buFont typeface="Arial" panose="020B0604020202020204" pitchFamily="34" charset="0"/>
              <a:buChar char="•"/>
            </a:pPr>
            <a:r>
              <a:rPr lang="en-GB" sz="1400" kern="100">
                <a:effectLst/>
                <a:ea typeface="Calibri"/>
                <a:cs typeface="Times New Roman"/>
              </a:rPr>
              <a:t>The service also runs a monthly Healthy Living in Action Clinic with a paediatric physiotherapist for children above a healthy weight with musculoskeletal pain. </a:t>
            </a:r>
          </a:p>
          <a:p>
            <a:r>
              <a:rPr lang="en-GB" sz="1600" b="1" kern="100">
                <a:solidFill>
                  <a:schemeClr val="accent1"/>
                </a:solidFill>
                <a:ea typeface="Calibri"/>
                <a:cs typeface="Times New Roman"/>
              </a:rPr>
              <a:t>Performance data April – September 2024 </a:t>
            </a:r>
          </a:p>
          <a:p>
            <a:pPr marL="285750" indent="-285750">
              <a:buFont typeface="Arial" panose="020B0604020202020204" pitchFamily="34" charset="0"/>
              <a:buChar char="•"/>
            </a:pPr>
            <a:r>
              <a:rPr lang="en-GB" sz="1400">
                <a:ea typeface="Calibri Light"/>
                <a:cs typeface="Calibri Light"/>
              </a:rPr>
              <a:t>52 initial appointments and 133 follow up appointments were conducted. </a:t>
            </a:r>
          </a:p>
          <a:p>
            <a:pPr marL="285750" indent="-285750">
              <a:buFont typeface="Arial" panose="020B0604020202020204" pitchFamily="34" charset="0"/>
              <a:buChar char="•"/>
            </a:pPr>
            <a:r>
              <a:rPr lang="en-GB" sz="1400">
                <a:ea typeface="Calibri Light"/>
                <a:cs typeface="Calibri Light"/>
              </a:rPr>
              <a:t>17 children were discharged due to multiple DNAs.</a:t>
            </a:r>
          </a:p>
          <a:p>
            <a:pPr marL="285750" indent="-285750">
              <a:buFont typeface="Arial" panose="020B0604020202020204" pitchFamily="34" charset="0"/>
              <a:buChar char="•"/>
            </a:pPr>
            <a:r>
              <a:rPr lang="en-GB" sz="1400">
                <a:ea typeface="Calibri Light"/>
                <a:cs typeface="Calibri Light"/>
              </a:rPr>
              <a:t>Different behavioural changes are reported among children, including:  increased fruit and vegetable intake, eating more slowly, opting for healthy snacks, limiting fizzy drinks, increasing physical activity and reducing screentime. A number of children also reported reduced BMI – however the full data set on this was not available. </a:t>
            </a:r>
          </a:p>
          <a:p>
            <a:endParaRPr lang="en-GB" sz="1400" kern="100">
              <a:effectLst/>
              <a:ea typeface="Calibri"/>
              <a:cs typeface="Times New Roman"/>
            </a:endParaRPr>
          </a:p>
        </p:txBody>
      </p:sp>
      <p:sp>
        <p:nvSpPr>
          <p:cNvPr id="8" name="TextBox 7">
            <a:extLst>
              <a:ext uri="{FF2B5EF4-FFF2-40B4-BE49-F238E27FC236}">
                <a16:creationId xmlns:a16="http://schemas.microsoft.com/office/drawing/2014/main" id="{43B58EC8-4198-D614-386C-7F7D16502F43}"/>
              </a:ext>
            </a:extLst>
          </p:cNvPr>
          <p:cNvSpPr txBox="1"/>
          <p:nvPr/>
        </p:nvSpPr>
        <p:spPr>
          <a:xfrm>
            <a:off x="6994525" y="505410"/>
            <a:ext cx="4978400" cy="4616648"/>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en-US" sz="1400" b="1"/>
              <a:t>Comments </a:t>
            </a:r>
            <a:br>
              <a:rPr lang="en-US" sz="1400" b="1"/>
            </a:br>
            <a:endParaRPr lang="en-US" sz="1400" b="1"/>
          </a:p>
          <a:p>
            <a:pPr marL="285750" indent="-285750" algn="l">
              <a:buClr>
                <a:schemeClr val="accent1"/>
              </a:buClr>
              <a:buFont typeface="Arial" panose="020B0604020202020204" pitchFamily="34" charset="0"/>
              <a:buChar char="•"/>
            </a:pPr>
            <a:r>
              <a:rPr lang="en-US" sz="1400"/>
              <a:t>The Healthy Living Service embeds a family-based approach engaging with both parents and children. </a:t>
            </a:r>
          </a:p>
          <a:p>
            <a:pPr marL="285750" indent="-285750" algn="l">
              <a:buClr>
                <a:schemeClr val="accent1"/>
              </a:buClr>
              <a:buFont typeface="Arial" panose="020B0604020202020204" pitchFamily="34" charset="0"/>
              <a:buChar char="•"/>
            </a:pPr>
            <a:endParaRPr lang="en-US" sz="1400"/>
          </a:p>
          <a:p>
            <a:pPr marL="285750" indent="-285750" algn="l">
              <a:buClr>
                <a:schemeClr val="accent1"/>
              </a:buClr>
              <a:buFont typeface="Arial" panose="020B0604020202020204" pitchFamily="34" charset="0"/>
              <a:buChar char="•"/>
            </a:pPr>
            <a:r>
              <a:rPr lang="en-US" sz="1400"/>
              <a:t>The service has strong links with other local services including CAMHS, </a:t>
            </a:r>
            <a:r>
              <a:rPr lang="en-GB" sz="1400">
                <a:effectLst/>
                <a:ea typeface="Calibri" panose="020F0502020204030204" pitchFamily="34" charset="0"/>
                <a:cs typeface="Times New Roman" panose="02020603050405020304" pitchFamily="18" charset="0"/>
              </a:rPr>
              <a:t>Community Paediatric Dietetics Service and CEW services. </a:t>
            </a:r>
          </a:p>
          <a:p>
            <a:pPr marL="285750" indent="-285750" algn="l">
              <a:buClr>
                <a:schemeClr val="accent1"/>
              </a:buClr>
              <a:buFont typeface="Arial" panose="020B0604020202020204" pitchFamily="34" charset="0"/>
              <a:buChar char="•"/>
            </a:pPr>
            <a:endParaRPr lang="en-GB" sz="1400">
              <a:effectLst/>
              <a:ea typeface="Calibri" panose="020F0502020204030204" pitchFamily="34" charset="0"/>
              <a:cs typeface="Times New Roman" panose="02020603050405020304" pitchFamily="18" charset="0"/>
            </a:endParaRPr>
          </a:p>
          <a:p>
            <a:pPr marL="285750" indent="-285750">
              <a:buClr>
                <a:schemeClr val="accent1"/>
              </a:buClr>
              <a:buFont typeface="Arial" panose="020B0604020202020204" pitchFamily="34" charset="0"/>
              <a:buChar char="•"/>
            </a:pPr>
            <a:r>
              <a:rPr lang="en-US" sz="1400"/>
              <a:t>Providers report increasing concerns around the complex needs of children that are seen by the service, with increased concerns around disordered eating and referrals to eating disorder services and CAMHS.</a:t>
            </a:r>
          </a:p>
          <a:p>
            <a:pPr marL="285750" indent="-285750" algn="l">
              <a:buClr>
                <a:schemeClr val="accent1"/>
              </a:buClr>
              <a:buFont typeface="Arial" panose="020B0604020202020204" pitchFamily="34" charset="0"/>
              <a:buChar char="•"/>
            </a:pPr>
            <a:endParaRPr lang="en-US" sz="1400"/>
          </a:p>
          <a:p>
            <a:pPr marL="285750" indent="-285750" algn="l">
              <a:buClr>
                <a:schemeClr val="accent1"/>
              </a:buClr>
              <a:buFont typeface="Arial" panose="020B0604020202020204" pitchFamily="34" charset="0"/>
              <a:buChar char="•"/>
            </a:pPr>
            <a:r>
              <a:rPr lang="en-US" sz="1400"/>
              <a:t>The service experiences challenges around DNAs. </a:t>
            </a:r>
          </a:p>
          <a:p>
            <a:pPr marL="285750" indent="-285750" algn="l">
              <a:buClr>
                <a:schemeClr val="accent1"/>
              </a:buClr>
              <a:buFont typeface="Arial" panose="020B0604020202020204" pitchFamily="34" charset="0"/>
              <a:buChar char="•"/>
            </a:pPr>
            <a:endParaRPr lang="en-US" sz="1400"/>
          </a:p>
          <a:p>
            <a:pPr marL="285750" indent="-285750" algn="l">
              <a:buClr>
                <a:schemeClr val="accent1"/>
              </a:buClr>
              <a:buFont typeface="Arial" panose="020B0604020202020204" pitchFamily="34" charset="0"/>
              <a:buChar char="•"/>
            </a:pPr>
            <a:r>
              <a:rPr lang="en-US" sz="1400"/>
              <a:t>Many parents and families offered support after receiving their child’s NCMP results do not take up the offer. </a:t>
            </a:r>
          </a:p>
          <a:p>
            <a:pPr marL="285750" indent="-285750" algn="l">
              <a:buClr>
                <a:schemeClr val="accent1"/>
              </a:buClr>
              <a:buFont typeface="Arial" panose="020B0604020202020204" pitchFamily="34" charset="0"/>
              <a:buChar char="•"/>
            </a:pPr>
            <a:endParaRPr lang="en-US" sz="1400"/>
          </a:p>
          <a:p>
            <a:pPr marL="285750" indent="-285750" algn="l">
              <a:buClr>
                <a:schemeClr val="accent1"/>
              </a:buClr>
              <a:buFont typeface="Arial" panose="020B0604020202020204" pitchFamily="34" charset="0"/>
              <a:buChar char="•"/>
            </a:pPr>
            <a:r>
              <a:rPr lang="en-US" sz="1400"/>
              <a:t>Some families face barriers to accessing the service including housing challenges. </a:t>
            </a:r>
          </a:p>
        </p:txBody>
      </p:sp>
      <p:sp>
        <p:nvSpPr>
          <p:cNvPr id="2" name="TextBox 1">
            <a:extLst>
              <a:ext uri="{FF2B5EF4-FFF2-40B4-BE49-F238E27FC236}">
                <a16:creationId xmlns:a16="http://schemas.microsoft.com/office/drawing/2014/main" id="{A7524C92-F4F8-9393-7F0A-156CEB7CE40A}"/>
              </a:ext>
            </a:extLst>
          </p:cNvPr>
          <p:cNvSpPr txBox="1"/>
          <p:nvPr/>
        </p:nvSpPr>
        <p:spPr>
          <a:xfrm>
            <a:off x="137110" y="6004398"/>
            <a:ext cx="4409685" cy="200511"/>
          </a:xfrm>
          <a:prstGeom prst="rect">
            <a:avLst/>
          </a:prstGeom>
          <a:noFill/>
        </p:spPr>
        <p:txBody>
          <a:bodyPr wrap="none" lIns="0" tIns="0" rIns="0" bIns="0" rtlCol="0">
            <a:noAutofit/>
          </a:bodyPr>
          <a:lstStyle/>
          <a:p>
            <a:pPr>
              <a:lnSpc>
                <a:spcPct val="115000"/>
              </a:lnSpc>
              <a:spcAft>
                <a:spcPts val="1000"/>
              </a:spcAft>
            </a:pPr>
            <a:r>
              <a:rPr lang="en-GB" sz="1200">
                <a:solidFill>
                  <a:schemeClr val="bg1"/>
                </a:solidFill>
                <a:latin typeface="+mj-lt"/>
                <a:cs typeface="Arial"/>
              </a:rPr>
              <a:t>Source: </a:t>
            </a:r>
            <a:r>
              <a:rPr lang="en-GB" sz="1200">
                <a:solidFill>
                  <a:schemeClr val="bg1"/>
                </a:solidFill>
                <a:effectLst/>
                <a:latin typeface="+mj-lt"/>
                <a:ea typeface="Calibri" panose="020F0502020204030204" pitchFamily="34" charset="0"/>
                <a:cs typeface="Calibri" panose="020F0502020204030204" pitchFamily="34" charset="0"/>
              </a:rPr>
              <a:t>Whittington Health School Nursing Team Q1 and Q2. </a:t>
            </a:r>
            <a:r>
              <a:rPr lang="en-GB" sz="1200">
                <a:solidFill>
                  <a:schemeClr val="bg1"/>
                </a:solidFill>
                <a:latin typeface="+mj-lt"/>
                <a:cs typeface="Arial"/>
              </a:rPr>
              <a:t>Islington commissioning data and report December 2024</a:t>
            </a:r>
          </a:p>
        </p:txBody>
      </p:sp>
    </p:spTree>
    <p:extLst>
      <p:ext uri="{BB962C8B-B14F-4D97-AF65-F5344CB8AC3E}">
        <p14:creationId xmlns:p14="http://schemas.microsoft.com/office/powerpoint/2010/main" val="34746112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2B60-F07A-384D-A561-A7553A39297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7AA1DC5-A16A-A29E-FDB0-8D56F3FFD301}"/>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400" b="0" i="0" u="none" strike="noStrike" kern="1200" cap="none" spc="0" normalizeH="0" baseline="0" noProof="0">
                <a:ln>
                  <a:noFill/>
                </a:ln>
                <a:solidFill>
                  <a:schemeClr val="bg1"/>
                </a:solidFill>
                <a:effectLst/>
                <a:uLnTx/>
                <a:uFillTx/>
                <a:latin typeface="+mj-lt"/>
                <a:ea typeface="+mn-ea"/>
                <a:cs typeface="+mn-cs"/>
              </a:rPr>
              <a:t>Tier 3: The Enhanced Healthy Living Service Brandon Centre </a:t>
            </a:r>
            <a:endParaRPr lang="en-GB" sz="2400" b="0" i="0" u="none" strike="noStrike" kern="1200" cap="none" spc="0" normalizeH="0" baseline="0" noProof="0">
              <a:ln>
                <a:noFill/>
              </a:ln>
              <a:solidFill>
                <a:schemeClr val="bg1"/>
              </a:solidFill>
              <a:effectLst/>
              <a:uLnTx/>
              <a:uFillTx/>
              <a:latin typeface="+mj-lt"/>
              <a:ea typeface="+mn-ea"/>
              <a:cs typeface="Arial" panose="020B0604020202020204"/>
            </a:endParaRPr>
          </a:p>
        </p:txBody>
      </p:sp>
      <p:sp>
        <p:nvSpPr>
          <p:cNvPr id="3" name="Content Placeholder 2">
            <a:extLst>
              <a:ext uri="{FF2B5EF4-FFF2-40B4-BE49-F238E27FC236}">
                <a16:creationId xmlns:a16="http://schemas.microsoft.com/office/drawing/2014/main" id="{2F3C7D69-A6B8-E62D-6F34-FD356E447111}"/>
              </a:ext>
            </a:extLst>
          </p:cNvPr>
          <p:cNvSpPr>
            <a:spLocks noGrp="1"/>
          </p:cNvSpPr>
          <p:nvPr>
            <p:ph sz="quarter" idx="31"/>
          </p:nvPr>
        </p:nvSpPr>
        <p:spPr>
          <a:xfrm>
            <a:off x="72570" y="365979"/>
            <a:ext cx="6855280" cy="5414400"/>
          </a:xfrm>
        </p:spPr>
        <p:txBody>
          <a:bodyPr vert="horz" wrap="square" lIns="91440" tIns="45720" rIns="91440" bIns="45720" rtlCol="0" anchor="t">
            <a:noAutofit/>
          </a:bodyPr>
          <a:lstStyle/>
          <a:p>
            <a:r>
              <a:rPr lang="en-GB" sz="1400" b="1" kern="100">
                <a:solidFill>
                  <a:schemeClr val="accent1"/>
                </a:solidFill>
                <a:effectLst/>
                <a:ea typeface="Calibri"/>
                <a:cs typeface="Times New Roman"/>
              </a:rPr>
              <a:t>Service information </a:t>
            </a:r>
          </a:p>
          <a:p>
            <a:pPr marL="285750" indent="-285750">
              <a:buFont typeface="Arial" panose="020B0604020202020204" pitchFamily="34" charset="0"/>
              <a:buChar char="•"/>
            </a:pPr>
            <a:r>
              <a:rPr lang="en-US">
                <a:latin typeface="+mj-lt"/>
              </a:rPr>
              <a:t>The Enhanced Healthy Living Service co-ordinates childhood obesity MDT meetings and supports staff working with children aged 5-18 with complex cases. It focuses on understanding the factors influencing weight with input from specialist psychologists, e</a:t>
            </a:r>
            <a:r>
              <a:rPr lang="en-GB" kern="1200" err="1">
                <a:solidFill>
                  <a:srgbClr val="000000"/>
                </a:solidFill>
                <a:effectLst/>
                <a:latin typeface="+mj-lt"/>
                <a:ea typeface="Times New Roman" panose="02020603050405020304" pitchFamily="18" charset="0"/>
              </a:rPr>
              <a:t>arly</a:t>
            </a:r>
            <a:r>
              <a:rPr lang="en-GB" kern="1200">
                <a:solidFill>
                  <a:srgbClr val="000000"/>
                </a:solidFill>
                <a:effectLst/>
                <a:latin typeface="+mj-lt"/>
                <a:ea typeface="Times New Roman" panose="02020603050405020304" pitchFamily="18" charset="0"/>
              </a:rPr>
              <a:t> years help and social services. </a:t>
            </a:r>
            <a:endParaRPr lang="en-US">
              <a:latin typeface="+mj-lt"/>
            </a:endParaRPr>
          </a:p>
          <a:p>
            <a:pPr marL="285750" indent="-285750">
              <a:buFont typeface="Arial" panose="020B0604020202020204" pitchFamily="34" charset="0"/>
              <a:buChar char="•"/>
            </a:pPr>
            <a:r>
              <a:rPr lang="en-US">
                <a:latin typeface="+mj-lt"/>
              </a:rPr>
              <a:t>The Enhanced Healthy Living Service also provides termly 6-week parent </a:t>
            </a:r>
            <a:r>
              <a:rPr lang="en-US" err="1">
                <a:latin typeface="+mj-lt"/>
              </a:rPr>
              <a:t>programmes</a:t>
            </a:r>
            <a:r>
              <a:rPr lang="en-US">
                <a:latin typeface="+mj-lt"/>
              </a:rPr>
              <a:t> called Families, Food and Feelings, with some 1:1 support sessions available as needed.  </a:t>
            </a:r>
          </a:p>
          <a:p>
            <a:pPr marL="285750" indent="-285750">
              <a:buFont typeface="Arial" panose="020B0604020202020204" pitchFamily="34" charset="0"/>
              <a:buChar char="•"/>
            </a:pPr>
            <a:r>
              <a:rPr lang="en-US">
                <a:latin typeface="+mj-lt"/>
              </a:rPr>
              <a:t>The service provides ad hoc training and consultation to professionals.  </a:t>
            </a:r>
          </a:p>
          <a:p>
            <a:r>
              <a:rPr lang="en-GB" sz="1400" b="1" kern="100">
                <a:solidFill>
                  <a:schemeClr val="accent1"/>
                </a:solidFill>
                <a:ea typeface="Calibri"/>
                <a:cs typeface="Times New Roman"/>
              </a:rPr>
              <a:t>Performance data </a:t>
            </a:r>
            <a:r>
              <a:rPr lang="en-US" sz="1400" b="1">
                <a:solidFill>
                  <a:schemeClr val="accent1"/>
                </a:solidFill>
              </a:rPr>
              <a:t>August 2023 - July 2024 (note data missing for Q3 (November – February))</a:t>
            </a:r>
            <a:endParaRPr lang="en-GB" sz="1400" b="1" kern="100">
              <a:solidFill>
                <a:schemeClr val="accent1"/>
              </a:solidFill>
              <a:ea typeface="Calibri"/>
              <a:cs typeface="Times New Roman"/>
            </a:endParaRPr>
          </a:p>
          <a:p>
            <a:pPr marL="285750" indent="-285750">
              <a:buFont typeface="Arial" panose="020B0604020202020204" pitchFamily="34" charset="0"/>
              <a:buChar char="•"/>
            </a:pPr>
            <a:r>
              <a:rPr lang="en-GB">
                <a:solidFill>
                  <a:srgbClr val="000000"/>
                </a:solidFill>
                <a:ea typeface="Times New Roman" panose="02020603050405020304" pitchFamily="18" charset="0"/>
              </a:rPr>
              <a:t>The service </a:t>
            </a:r>
            <a:r>
              <a:rPr lang="en-GB" kern="1200">
                <a:solidFill>
                  <a:srgbClr val="000000"/>
                </a:solidFill>
                <a:effectLst/>
                <a:ea typeface="Times New Roman" panose="02020603050405020304" pitchFamily="18" charset="0"/>
              </a:rPr>
              <a:t>received 57 referrals to the MDT, 78% of families accepted the referral, indicating high engagement.</a:t>
            </a:r>
          </a:p>
          <a:p>
            <a:pPr marL="285750" indent="-285750">
              <a:buFont typeface="Arial" panose="020B0604020202020204" pitchFamily="34" charset="0"/>
              <a:buChar char="•"/>
            </a:pPr>
            <a:r>
              <a:rPr lang="en-GB" kern="1200">
                <a:solidFill>
                  <a:srgbClr val="000000"/>
                </a:solidFill>
                <a:effectLst/>
                <a:ea typeface="Times New Roman" panose="02020603050405020304" pitchFamily="18" charset="0"/>
              </a:rPr>
              <a:t>In total 207 families attended 162 sessions, supported by 791 case management activities.</a:t>
            </a:r>
          </a:p>
          <a:p>
            <a:pPr marL="285750" indent="-285750">
              <a:buFont typeface="Arial" panose="020B0604020202020204" pitchFamily="34" charset="0"/>
              <a:buChar char="•"/>
            </a:pPr>
            <a:r>
              <a:rPr lang="en-GB" kern="1200">
                <a:solidFill>
                  <a:srgbClr val="000000"/>
                </a:solidFill>
                <a:effectLst/>
                <a:ea typeface="Times New Roman" panose="02020603050405020304" pitchFamily="18" charset="0"/>
              </a:rPr>
              <a:t>51% of the CYP referred were female, with an average age of 12 years (80% were 11 or over). 55% were from black and minority ethnic background, and 80% were from the 2 most deprived socio-economic quintiles. </a:t>
            </a:r>
          </a:p>
          <a:p>
            <a:pPr marL="285750" indent="-285750">
              <a:buFont typeface="Arial" panose="020B0604020202020204" pitchFamily="34" charset="0"/>
              <a:buChar char="•"/>
            </a:pPr>
            <a:r>
              <a:rPr lang="en-GB">
                <a:effectLst/>
                <a:ea typeface="Times New Roman" panose="02020603050405020304" pitchFamily="18" charset="0"/>
              </a:rPr>
              <a:t>Reasons for referrals varied and included anxiety, stress, sleep difficulties, binge eating, poor school attendance, picky eating, sensory problems around food, OCD related to eating. Service </a:t>
            </a:r>
            <a:r>
              <a:rPr lang="en-US">
                <a:effectLst/>
                <a:ea typeface="Times New Roman" panose="02020603050405020304" pitchFamily="18" charset="0"/>
              </a:rPr>
              <a:t>outcomes varied depending on intervention. </a:t>
            </a:r>
          </a:p>
          <a:p>
            <a:pPr marL="285750" indent="-285750">
              <a:buFont typeface="Arial" panose="020B0604020202020204" pitchFamily="34" charset="0"/>
              <a:buChar char="•"/>
            </a:pPr>
            <a:r>
              <a:rPr lang="en-US">
                <a:effectLst/>
                <a:ea typeface="Times New Roman" panose="02020603050405020304" pitchFamily="18" charset="0"/>
              </a:rPr>
              <a:t>Parent-reported benefits (qualitative) included reduced bullying, increased school attendance, improved management of online gaming activity, and strategies to manage eating </a:t>
            </a:r>
            <a:r>
              <a:rPr lang="en-US" err="1">
                <a:effectLst/>
                <a:ea typeface="Times New Roman" panose="02020603050405020304" pitchFamily="18" charset="0"/>
              </a:rPr>
              <a:t>behaviours</a:t>
            </a:r>
            <a:r>
              <a:rPr lang="en-US" sz="1600">
                <a:effectLst/>
                <a:ea typeface="Times New Roman" panose="02020603050405020304" pitchFamily="18" charset="0"/>
              </a:rPr>
              <a:t>. </a:t>
            </a:r>
          </a:p>
          <a:p>
            <a:pPr marL="285750" indent="-285750">
              <a:buFont typeface="Arial" panose="020B0604020202020204" pitchFamily="34" charset="0"/>
              <a:buChar char="•"/>
            </a:pPr>
            <a:r>
              <a:rPr lang="en-US">
                <a:effectLst/>
                <a:ea typeface="Times New Roman" panose="02020603050405020304" pitchFamily="18" charset="0"/>
              </a:rPr>
              <a:t>The service provides an important source of support for families. </a:t>
            </a:r>
            <a:r>
              <a:rPr kumimoji="0" lang="en-US" b="0" i="0" u="none" strike="noStrike" kern="1200" cap="none" spc="0" normalizeH="0" baseline="0" noProof="0">
                <a:ln>
                  <a:noFill/>
                </a:ln>
                <a:solidFill>
                  <a:srgbClr val="000000"/>
                </a:solidFill>
                <a:effectLst/>
                <a:uLnTx/>
                <a:uFillTx/>
                <a:ea typeface="Times New Roman" panose="02020603050405020304" pitchFamily="18" charset="0"/>
                <a:cs typeface="+mn-cs"/>
              </a:rPr>
              <a:t>Pre/post </a:t>
            </a:r>
            <a:r>
              <a:rPr kumimoji="0" lang="en-US" b="0" i="0" u="none" strike="noStrike" kern="1200" cap="none" spc="0" normalizeH="0" baseline="0" noProof="0" err="1">
                <a:ln>
                  <a:noFill/>
                </a:ln>
                <a:solidFill>
                  <a:srgbClr val="000000"/>
                </a:solidFill>
                <a:effectLst/>
                <a:uLnTx/>
                <a:uFillTx/>
                <a:ea typeface="Times New Roman" panose="02020603050405020304" pitchFamily="18" charset="0"/>
                <a:cs typeface="+mn-cs"/>
              </a:rPr>
              <a:t>programme</a:t>
            </a:r>
            <a:r>
              <a:rPr kumimoji="0" lang="en-US" b="0" i="0" u="none" strike="noStrike" kern="1200" cap="none" spc="0" normalizeH="0" baseline="0" noProof="0">
                <a:ln>
                  <a:noFill/>
                </a:ln>
                <a:solidFill>
                  <a:srgbClr val="000000"/>
                </a:solidFill>
                <a:effectLst/>
                <a:uLnTx/>
                <a:uFillTx/>
                <a:ea typeface="Times New Roman" panose="02020603050405020304" pitchFamily="18" charset="0"/>
                <a:cs typeface="+mn-cs"/>
              </a:rPr>
              <a:t> surveys show that parents have increased knowledge, confidence and skills around healthy living; however, for most parents no changes were reported in healthy habits, such as fruit and vegetable consumption, physical activity, sleep and sugary drink consumption.</a:t>
            </a:r>
          </a:p>
          <a:p>
            <a:endParaRPr lang="en-GB" kern="100">
              <a:effectLst/>
              <a:ea typeface="Calibri"/>
              <a:cs typeface="Times New Roman"/>
            </a:endParaRPr>
          </a:p>
        </p:txBody>
      </p:sp>
      <p:sp>
        <p:nvSpPr>
          <p:cNvPr id="8" name="TextBox 7">
            <a:extLst>
              <a:ext uri="{FF2B5EF4-FFF2-40B4-BE49-F238E27FC236}">
                <a16:creationId xmlns:a16="http://schemas.microsoft.com/office/drawing/2014/main" id="{B824D9E5-3B12-8FE9-3F70-F3C8993496A8}"/>
              </a:ext>
            </a:extLst>
          </p:cNvPr>
          <p:cNvSpPr txBox="1"/>
          <p:nvPr/>
        </p:nvSpPr>
        <p:spPr>
          <a:xfrm>
            <a:off x="7070725" y="2185590"/>
            <a:ext cx="4978400" cy="3693319"/>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en-US" sz="1300" b="1"/>
              <a:t>Comments </a:t>
            </a:r>
            <a:br>
              <a:rPr lang="en-US" sz="1300" b="1"/>
            </a:br>
            <a:endParaRPr lang="en-US" sz="1300" b="1"/>
          </a:p>
          <a:p>
            <a:pPr marL="285750" indent="-285750">
              <a:buClr>
                <a:schemeClr val="accent1"/>
              </a:buClr>
              <a:buFont typeface="Arial" panose="020B0604020202020204" pitchFamily="34" charset="0"/>
              <a:buChar char="•"/>
            </a:pPr>
            <a:r>
              <a:rPr lang="en-GB" sz="1300">
                <a:solidFill>
                  <a:srgbClr val="000000"/>
                </a:solidFill>
              </a:rPr>
              <a:t>The service provides support for children and families with more complex needs.</a:t>
            </a:r>
          </a:p>
          <a:p>
            <a:pPr marL="285750" indent="-285750">
              <a:buClr>
                <a:schemeClr val="accent1"/>
              </a:buClr>
              <a:buFont typeface="Arial" panose="020B0604020202020204" pitchFamily="34" charset="0"/>
              <a:buChar char="•"/>
            </a:pPr>
            <a:endParaRPr lang="en-GB" sz="1300">
              <a:solidFill>
                <a:srgbClr val="000000"/>
              </a:solidFill>
            </a:endParaRPr>
          </a:p>
          <a:p>
            <a:pPr marL="285750" indent="-285750">
              <a:buClr>
                <a:schemeClr val="accent1"/>
              </a:buClr>
              <a:buFont typeface="Arial" panose="020B0604020202020204" pitchFamily="34" charset="0"/>
              <a:buChar char="•"/>
            </a:pPr>
            <a:r>
              <a:rPr lang="en-GB" sz="1300">
                <a:solidFill>
                  <a:srgbClr val="000000"/>
                </a:solidFill>
              </a:rPr>
              <a:t>The holistic approach to parent programmes means parents report a wide range of health and wellbeing benefits. </a:t>
            </a:r>
          </a:p>
          <a:p>
            <a:pPr marL="285750" indent="-285750">
              <a:buClr>
                <a:schemeClr val="accent1"/>
              </a:buClr>
              <a:buFont typeface="Arial" panose="020B0604020202020204" pitchFamily="34" charset="0"/>
              <a:buChar char="•"/>
            </a:pPr>
            <a:endParaRPr lang="en-GB" sz="1300">
              <a:solidFill>
                <a:srgbClr val="000000"/>
              </a:solidFill>
              <a:ea typeface="Times New Roman" panose="02020603050405020304" pitchFamily="18" charset="0"/>
            </a:endParaRPr>
          </a:p>
          <a:p>
            <a:pPr marL="285750" indent="-285750">
              <a:buClr>
                <a:schemeClr val="accent1"/>
              </a:buClr>
              <a:buFont typeface="Arial" panose="020B0604020202020204" pitchFamily="34" charset="0"/>
              <a:buChar char="•"/>
            </a:pPr>
            <a:r>
              <a:rPr lang="en-GB" sz="1300">
                <a:solidFill>
                  <a:srgbClr val="000000"/>
                </a:solidFill>
                <a:ea typeface="Times New Roman" panose="02020603050405020304" pitchFamily="18" charset="0"/>
              </a:rPr>
              <a:t>Referral numbers are often lower than hoped and there are challenges translating these referrals into engagement. One issue may be that</a:t>
            </a:r>
            <a:r>
              <a:rPr lang="en-GB" sz="1300" kern="1200">
                <a:solidFill>
                  <a:srgbClr val="000000"/>
                </a:solidFill>
                <a:effectLst/>
                <a:ea typeface="Times New Roman" panose="02020603050405020304" pitchFamily="18" charset="0"/>
              </a:rPr>
              <a:t> professionals working with these families often don’t recognise </a:t>
            </a:r>
            <a:r>
              <a:rPr lang="en-GB" sz="1300">
                <a:solidFill>
                  <a:srgbClr val="000000"/>
                </a:solidFill>
                <a:effectLst/>
                <a:ea typeface="Times New Roman" panose="02020603050405020304" pitchFamily="18" charset="0"/>
              </a:rPr>
              <a:t>o</a:t>
            </a:r>
            <a:r>
              <a:rPr lang="en-GB" sz="1300" kern="1200">
                <a:solidFill>
                  <a:srgbClr val="000000"/>
                </a:solidFill>
                <a:effectLst/>
                <a:ea typeface="Times New Roman" panose="02020603050405020304" pitchFamily="18" charset="0"/>
              </a:rPr>
              <a:t>besity as a priority issue, delaying</a:t>
            </a:r>
            <a:r>
              <a:rPr lang="en-GB" sz="1300">
                <a:solidFill>
                  <a:srgbClr val="000000"/>
                </a:solidFill>
                <a:ea typeface="Times New Roman" panose="02020603050405020304" pitchFamily="18" charset="0"/>
              </a:rPr>
              <a:t> access</a:t>
            </a:r>
            <a:r>
              <a:rPr lang="en-GB" sz="1300" kern="1200">
                <a:solidFill>
                  <a:srgbClr val="000000"/>
                </a:solidFill>
                <a:effectLst/>
                <a:ea typeface="Times New Roman" panose="02020603050405020304" pitchFamily="18" charset="0"/>
              </a:rPr>
              <a:t> to obesity services.</a:t>
            </a:r>
          </a:p>
          <a:p>
            <a:pPr marL="285750" indent="-285750">
              <a:buClr>
                <a:schemeClr val="accent1"/>
              </a:buClr>
              <a:buFont typeface="Arial" panose="020B0604020202020204" pitchFamily="34" charset="0"/>
              <a:buChar char="•"/>
            </a:pPr>
            <a:endParaRPr lang="en-GB" sz="1300">
              <a:solidFill>
                <a:srgbClr val="000000"/>
              </a:solidFill>
            </a:endParaRPr>
          </a:p>
          <a:p>
            <a:pPr marL="285750" indent="-285750">
              <a:buClr>
                <a:schemeClr val="accent1"/>
              </a:buClr>
              <a:buFont typeface="Arial" panose="020B0604020202020204" pitchFamily="34" charset="0"/>
              <a:buChar char="•"/>
            </a:pPr>
            <a:r>
              <a:rPr lang="en-GB" sz="1300">
                <a:solidFill>
                  <a:srgbClr val="000000"/>
                </a:solidFill>
              </a:rPr>
              <a:t>Although parents frequently report positive changes in their knowledge, skills and confidence; Changes in healthy living habits, such as fruit and vegetable consumption and levels of physical activity are less frequently reported.</a:t>
            </a:r>
            <a:endParaRPr lang="en-GB" sz="1300"/>
          </a:p>
        </p:txBody>
      </p:sp>
      <p:sp>
        <p:nvSpPr>
          <p:cNvPr id="4" name="Speech Bubble: Rectangle with Corners Rounded 3">
            <a:extLst>
              <a:ext uri="{FF2B5EF4-FFF2-40B4-BE49-F238E27FC236}">
                <a16:creationId xmlns:a16="http://schemas.microsoft.com/office/drawing/2014/main" id="{400CD869-61EA-534D-AAFC-A9E286FCB9FE}"/>
              </a:ext>
            </a:extLst>
          </p:cNvPr>
          <p:cNvSpPr/>
          <p:nvPr/>
        </p:nvSpPr>
        <p:spPr>
          <a:xfrm>
            <a:off x="8369300" y="521380"/>
            <a:ext cx="3632200" cy="1249601"/>
          </a:xfrm>
          <a:prstGeom prst="wedgeRoundRectCallout">
            <a:avLst>
              <a:gd name="adj1" fmla="val -69114"/>
              <a:gd name="adj2" fmla="val 65980"/>
              <a:gd name="adj3" fmla="val 16667"/>
            </a:avLst>
          </a:prstGeom>
          <a:solidFill>
            <a:schemeClr val="accent3"/>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a:solidFill>
                  <a:schemeClr val="bg1"/>
                </a:solidFill>
              </a:rPr>
              <a:t>“I was very pleasantly surprised how the course covered more than just eating habits. I think giving the holistic approach to parenting gave me more confidence.” – parent feedback </a:t>
            </a:r>
          </a:p>
        </p:txBody>
      </p:sp>
      <p:sp>
        <p:nvSpPr>
          <p:cNvPr id="5" name="TextBox 4">
            <a:extLst>
              <a:ext uri="{FF2B5EF4-FFF2-40B4-BE49-F238E27FC236}">
                <a16:creationId xmlns:a16="http://schemas.microsoft.com/office/drawing/2014/main" id="{E4C20F54-2BEC-272D-E94A-1777EA6E35DA}"/>
              </a:ext>
            </a:extLst>
          </p:cNvPr>
          <p:cNvSpPr txBox="1"/>
          <p:nvPr/>
        </p:nvSpPr>
        <p:spPr>
          <a:xfrm>
            <a:off x="72570" y="6016519"/>
            <a:ext cx="8086171" cy="792400"/>
          </a:xfrm>
          <a:prstGeom prst="rect">
            <a:avLst/>
          </a:prstGeom>
          <a:noFill/>
        </p:spPr>
        <p:txBody>
          <a:bodyPr wrap="square" lIns="0" tIns="0" rIns="0" bIns="0" rtlCol="0">
            <a:noAutofit/>
          </a:bodyPr>
          <a:lstStyle/>
          <a:p>
            <a:pPr algn="l"/>
            <a:r>
              <a:rPr lang="en-US" sz="1200">
                <a:solidFill>
                  <a:schemeClr val="bg1"/>
                </a:solidFill>
              </a:rPr>
              <a:t>Source: The Brandon Centre. Quarterly Reports</a:t>
            </a:r>
            <a:r>
              <a:rPr lang="en-GB" sz="1200">
                <a:solidFill>
                  <a:schemeClr val="bg1"/>
                </a:solidFill>
              </a:rPr>
              <a:t>  2023-2024</a:t>
            </a:r>
            <a:br>
              <a:rPr lang="en-GB" sz="1200">
                <a:solidFill>
                  <a:schemeClr val="bg1"/>
                </a:solidFill>
              </a:rPr>
            </a:br>
            <a:r>
              <a:rPr lang="en-US" sz="1200" b="0" i="0">
                <a:solidFill>
                  <a:schemeClr val="bg1"/>
                </a:solidFill>
                <a:effectLst/>
              </a:rPr>
              <a:t>Thomas, M., Drummond, M., Kapel, K., Cooke, R., &amp; Povey, R. (2024). Evaluating the effectiveness of a parent </a:t>
            </a:r>
            <a:r>
              <a:rPr lang="en-US" sz="1200" b="0" i="0" err="1">
                <a:solidFill>
                  <a:schemeClr val="bg1"/>
                </a:solidFill>
                <a:effectLst/>
              </a:rPr>
              <a:t>programme</a:t>
            </a:r>
            <a:r>
              <a:rPr lang="en-US" sz="1200" b="0" i="0">
                <a:solidFill>
                  <a:schemeClr val="bg1"/>
                </a:solidFill>
                <a:effectLst/>
              </a:rPr>
              <a:t> focusing on parental feeding styles as part of a childhood obesity intervention. </a:t>
            </a:r>
            <a:r>
              <a:rPr lang="en-US" sz="1200" b="0" i="1">
                <a:solidFill>
                  <a:schemeClr val="bg1"/>
                </a:solidFill>
                <a:effectLst/>
              </a:rPr>
              <a:t>Journal of Family and Child Health</a:t>
            </a:r>
            <a:r>
              <a:rPr lang="en-US" sz="1200" b="0" i="0">
                <a:solidFill>
                  <a:schemeClr val="bg1"/>
                </a:solidFill>
                <a:effectLst/>
              </a:rPr>
              <a:t>, </a:t>
            </a:r>
            <a:r>
              <a:rPr lang="en-US" sz="1200" b="0" i="1">
                <a:solidFill>
                  <a:schemeClr val="bg1"/>
                </a:solidFill>
                <a:effectLst/>
              </a:rPr>
              <a:t>1</a:t>
            </a:r>
            <a:r>
              <a:rPr lang="en-US" sz="1200" b="0" i="0">
                <a:solidFill>
                  <a:schemeClr val="bg1"/>
                </a:solidFill>
                <a:effectLst/>
              </a:rPr>
              <a:t>(4), 186-195.</a:t>
            </a:r>
            <a:endParaRPr lang="en-GB" sz="1200">
              <a:solidFill>
                <a:schemeClr val="bg1"/>
              </a:solidFill>
            </a:endParaRPr>
          </a:p>
          <a:p>
            <a:pPr algn="l"/>
            <a:endParaRPr lang="en-GB" sz="1200">
              <a:solidFill>
                <a:schemeClr val="bg1"/>
              </a:solidFill>
            </a:endParaRPr>
          </a:p>
        </p:txBody>
      </p:sp>
    </p:spTree>
    <p:extLst>
      <p:ext uri="{BB962C8B-B14F-4D97-AF65-F5344CB8AC3E}">
        <p14:creationId xmlns:p14="http://schemas.microsoft.com/office/powerpoint/2010/main" val="74331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91551C3-78CA-2258-FE7C-099941B77729}"/>
              </a:ext>
            </a:extLst>
          </p:cNvPr>
          <p:cNvSpPr txBox="1">
            <a:spLocks noGrp="1"/>
          </p:cNvSpPr>
          <p:nvPr>
            <p:ph type="title" idx="4294967295"/>
          </p:nvPr>
        </p:nvSpPr>
        <p:spPr>
          <a:xfrm>
            <a:off x="4800" y="6124"/>
            <a:ext cx="12187200" cy="360000"/>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j-lt"/>
                <a:ea typeface="+mn-ea"/>
                <a:cs typeface="+mn-cs"/>
              </a:rPr>
              <a:t>Diet and the food environment</a:t>
            </a:r>
          </a:p>
        </p:txBody>
      </p:sp>
      <p:sp>
        <p:nvSpPr>
          <p:cNvPr id="2" name="Text Placeholder 1">
            <a:extLst>
              <a:ext uri="{FF2B5EF4-FFF2-40B4-BE49-F238E27FC236}">
                <a16:creationId xmlns:a16="http://schemas.microsoft.com/office/drawing/2014/main" id="{C5F1291C-A583-DB0D-8D90-45D418E2EF18}"/>
              </a:ext>
            </a:extLst>
          </p:cNvPr>
          <p:cNvSpPr>
            <a:spLocks noGrp="1"/>
          </p:cNvSpPr>
          <p:nvPr>
            <p:ph type="body" sz="quarter" idx="13"/>
          </p:nvPr>
        </p:nvSpPr>
        <p:spPr>
          <a:xfrm>
            <a:off x="-1" y="832695"/>
            <a:ext cx="6086400" cy="320246"/>
          </a:xfrm>
        </p:spPr>
        <p:txBody>
          <a:bodyPr/>
          <a:lstStyle/>
          <a:p>
            <a:r>
              <a:rPr lang="en-GB"/>
              <a:t>Things working well</a:t>
            </a:r>
          </a:p>
        </p:txBody>
      </p:sp>
      <p:sp>
        <p:nvSpPr>
          <p:cNvPr id="4" name="Text Placeholder 3">
            <a:extLst>
              <a:ext uri="{FF2B5EF4-FFF2-40B4-BE49-F238E27FC236}">
                <a16:creationId xmlns:a16="http://schemas.microsoft.com/office/drawing/2014/main" id="{C275C89B-CEB5-055A-CDC6-08A58C131B51}"/>
              </a:ext>
            </a:extLst>
          </p:cNvPr>
          <p:cNvSpPr>
            <a:spLocks noGrp="1"/>
          </p:cNvSpPr>
          <p:nvPr>
            <p:ph type="body" sz="quarter" idx="27"/>
          </p:nvPr>
        </p:nvSpPr>
        <p:spPr>
          <a:xfrm>
            <a:off x="136541" y="1225803"/>
            <a:ext cx="5813315" cy="4388106"/>
          </a:xfrm>
        </p:spPr>
        <p:txBody>
          <a:bodyPr>
            <a:normAutofit fontScale="92500" lnSpcReduction="20000"/>
          </a:bodyPr>
          <a:lstStyle/>
          <a:p>
            <a:pPr marL="0" indent="0">
              <a:spcBef>
                <a:spcPts val="600"/>
              </a:spcBef>
              <a:buNone/>
            </a:pPr>
            <a:r>
              <a:rPr lang="en-US" sz="1200" b="1" dirty="0">
                <a:solidFill>
                  <a:schemeClr val="accent1"/>
                </a:solidFill>
              </a:rPr>
              <a:t>Children and early years </a:t>
            </a:r>
          </a:p>
          <a:p>
            <a:pPr marL="171450" indent="-171450">
              <a:spcBef>
                <a:spcPts val="600"/>
              </a:spcBef>
              <a:buFont typeface="Arial" panose="020B0604020202020204" pitchFamily="34" charset="0"/>
              <a:buChar char="•"/>
            </a:pPr>
            <a:r>
              <a:rPr lang="en-US" sz="1200" dirty="0"/>
              <a:t>Islington has excellent breastfeeding support services, and 84% of babies are breastfed at 6-8 weeks  in Islington (including exclusive and partial breastfeeding). This is higher than England average of 52%. </a:t>
            </a:r>
          </a:p>
          <a:p>
            <a:pPr marL="171450" indent="-171450">
              <a:spcBef>
                <a:spcPts val="600"/>
              </a:spcBef>
              <a:buFont typeface="Arial" panose="020B0604020202020204" pitchFamily="34" charset="0"/>
              <a:buChar char="•"/>
            </a:pPr>
            <a:r>
              <a:rPr lang="en-US" sz="1200" dirty="0"/>
              <a:t>Universal free school meals are provided to primary school children. </a:t>
            </a:r>
            <a:r>
              <a:rPr lang="en-US" dirty="0"/>
              <a:t>Evidence suggests this initiative has led to improvements in </a:t>
            </a:r>
            <a:r>
              <a:rPr lang="en-US" dirty="0" err="1"/>
              <a:t>maths</a:t>
            </a:r>
            <a:r>
              <a:rPr lang="en-US" dirty="0"/>
              <a:t> and reading as secondary outcomes.</a:t>
            </a:r>
            <a:endParaRPr lang="en-US" sz="1200" dirty="0"/>
          </a:p>
          <a:p>
            <a:pPr marL="171450" indent="-171450">
              <a:spcBef>
                <a:spcPts val="600"/>
              </a:spcBef>
              <a:buFont typeface="Arial" panose="020B0604020202020204" pitchFamily="34" charset="0"/>
              <a:buChar char="•"/>
            </a:pPr>
            <a:r>
              <a:rPr lang="en-US" sz="1200" dirty="0">
                <a:cs typeface="Arial"/>
              </a:rPr>
              <a:t>School meals adhere to enhanced food standards and Islington school food has achieved “Silver Food for Life” and “Pro Veg Bronze school plates” awards. </a:t>
            </a:r>
            <a:endParaRPr lang="en-US" sz="1200" dirty="0"/>
          </a:p>
          <a:p>
            <a:pPr marL="171450" indent="-171450">
              <a:spcBef>
                <a:spcPts val="600"/>
              </a:spcBef>
              <a:buFont typeface="Arial" panose="020B0604020202020204" pitchFamily="34" charset="0"/>
              <a:buChar char="•"/>
            </a:pPr>
            <a:r>
              <a:rPr lang="en-US" sz="1200" dirty="0">
                <a:solidFill>
                  <a:srgbClr val="000000"/>
                </a:solidFill>
              </a:rPr>
              <a:t>More than 40 teachers </a:t>
            </a:r>
            <a:r>
              <a:rPr lang="en-US" sz="1200" b="0" i="0" dirty="0">
                <a:solidFill>
                  <a:srgbClr val="000000"/>
                </a:solidFill>
                <a:effectLst/>
              </a:rPr>
              <a:t>and early years professionals have been trained </a:t>
            </a:r>
            <a:r>
              <a:rPr lang="en-US" sz="1200" dirty="0">
                <a:solidFill>
                  <a:srgbClr val="000000"/>
                </a:solidFill>
              </a:rPr>
              <a:t>to deliver </a:t>
            </a:r>
            <a:r>
              <a:rPr lang="en-US" sz="1200" b="0" i="0" strike="noStrike" dirty="0">
                <a:solidFill>
                  <a:schemeClr val="tx1"/>
                </a:solidFill>
                <a:effectLst/>
              </a:rPr>
              <a:t>‘</a:t>
            </a:r>
            <a:r>
              <a:rPr lang="en-US" sz="1200" dirty="0" err="1">
                <a:solidFill>
                  <a:schemeClr val="tx1"/>
                </a:solidFill>
              </a:rPr>
              <a:t>TastEd</a:t>
            </a:r>
            <a:r>
              <a:rPr lang="en-US" sz="1200" b="0" i="0" strike="noStrike" dirty="0">
                <a:solidFill>
                  <a:schemeClr val="tx1"/>
                </a:solidFill>
                <a:effectLst/>
              </a:rPr>
              <a:t>’</a:t>
            </a:r>
            <a:r>
              <a:rPr lang="en-US" sz="1200" b="0" i="0" dirty="0">
                <a:solidFill>
                  <a:schemeClr val="tx1"/>
                </a:solidFill>
                <a:effectLst/>
              </a:rPr>
              <a:t> </a:t>
            </a:r>
            <a:r>
              <a:rPr lang="en-US" sz="1200" dirty="0">
                <a:solidFill>
                  <a:srgbClr val="000000"/>
                </a:solidFill>
              </a:rPr>
              <a:t>sessions</a:t>
            </a:r>
            <a:r>
              <a:rPr lang="en-US" sz="1200" dirty="0">
                <a:solidFill>
                  <a:srgbClr val="000000"/>
                </a:solidFill>
                <a:ea typeface="+mn-lt"/>
                <a:cs typeface="+mn-lt"/>
              </a:rPr>
              <a:t> </a:t>
            </a:r>
            <a:r>
              <a:rPr lang="en-GB" sz="1200" dirty="0">
                <a:solidFill>
                  <a:srgbClr val="000000"/>
                </a:solidFill>
                <a:ea typeface="+mn-lt"/>
                <a:cs typeface="+mn-lt"/>
              </a:rPr>
              <a:t>to increase children’s receptiveness to new food.</a:t>
            </a:r>
            <a:endParaRPr lang="en-GB" sz="1200" b="0" i="0" dirty="0">
              <a:solidFill>
                <a:srgbClr val="000000"/>
              </a:solidFill>
              <a:effectLst/>
              <a:ea typeface="+mn-lt"/>
              <a:cs typeface="+mn-lt"/>
            </a:endParaRPr>
          </a:p>
          <a:p>
            <a:pPr marL="171450" indent="-171450">
              <a:spcBef>
                <a:spcPts val="600"/>
              </a:spcBef>
              <a:buFont typeface="Arial" panose="020B0604020202020204" pitchFamily="34" charset="0"/>
              <a:buChar char="•"/>
            </a:pPr>
            <a:r>
              <a:rPr lang="en-US" sz="1200" dirty="0"/>
              <a:t>Majority of schools in Islington have committed to being water-only and water refill schemes have been promoted across the borough.</a:t>
            </a:r>
          </a:p>
          <a:p>
            <a:pPr marL="171450" indent="-171450">
              <a:spcBef>
                <a:spcPts val="600"/>
              </a:spcBef>
              <a:buFont typeface="Arial" panose="020B0604020202020204" pitchFamily="34" charset="0"/>
              <a:buChar char="•"/>
            </a:pPr>
            <a:r>
              <a:rPr lang="en-US" sz="1200" dirty="0"/>
              <a:t>Holiday food </a:t>
            </a:r>
            <a:r>
              <a:rPr lang="en-US" sz="1200" dirty="0" err="1"/>
              <a:t>programme</a:t>
            </a:r>
            <a:r>
              <a:rPr lang="en-US" sz="1200" dirty="0"/>
              <a:t> supports children’s nutrition in school holidays and adheres to national school food standards (not Islington’s enhanced food standards).</a:t>
            </a:r>
          </a:p>
          <a:p>
            <a:pPr marL="0" indent="0">
              <a:spcBef>
                <a:spcPts val="600"/>
              </a:spcBef>
              <a:buNone/>
            </a:pPr>
            <a:r>
              <a:rPr lang="en-US" sz="1200" b="1" dirty="0">
                <a:solidFill>
                  <a:schemeClr val="accent1"/>
                </a:solidFill>
              </a:rPr>
              <a:t>Food insecurity and access to healthy foods </a:t>
            </a:r>
          </a:p>
          <a:p>
            <a:pPr marL="171450" indent="-171450">
              <a:spcBef>
                <a:spcPts val="600"/>
              </a:spcBef>
              <a:buFont typeface="Arial" panose="020B0604020202020204" pitchFamily="34" charset="0"/>
              <a:buChar char="•"/>
            </a:pPr>
            <a:r>
              <a:rPr lang="en-US" sz="1200" dirty="0"/>
              <a:t>Islington food partnership and strategy co-ordinates efforts to provide food aid and aims to build a healthy, affordable and sustainable food system in Islington.</a:t>
            </a:r>
          </a:p>
          <a:p>
            <a:pPr marL="0" indent="0">
              <a:spcBef>
                <a:spcPts val="600"/>
              </a:spcBef>
              <a:buNone/>
            </a:pPr>
            <a:r>
              <a:rPr lang="en-US" sz="1200" b="1" dirty="0">
                <a:solidFill>
                  <a:schemeClr val="accent1"/>
                </a:solidFill>
                <a:cs typeface="Arial"/>
              </a:rPr>
              <a:t>Availability and visibility of unhealthy foods </a:t>
            </a:r>
          </a:p>
          <a:p>
            <a:pPr marL="171450" indent="-171450">
              <a:spcBef>
                <a:spcPts val="600"/>
              </a:spcBef>
              <a:buFont typeface="Arial" panose="020B0604020202020204" pitchFamily="34" charset="0"/>
              <a:buChar char="•"/>
            </a:pPr>
            <a:r>
              <a:rPr lang="en-US" sz="1200" dirty="0"/>
              <a:t>HFSS advertising is banned on TfL estate.</a:t>
            </a:r>
            <a:endParaRPr lang="en-US" sz="1200" dirty="0">
              <a:cs typeface="Arial"/>
            </a:endParaRPr>
          </a:p>
          <a:p>
            <a:pPr marL="171450" indent="-171450">
              <a:spcBef>
                <a:spcPts val="600"/>
              </a:spcBef>
              <a:buFont typeface="Arial" panose="020B0604020202020204" pitchFamily="34" charset="0"/>
              <a:buChar char="•"/>
            </a:pPr>
            <a:r>
              <a:rPr lang="en-US" sz="1200" dirty="0"/>
              <a:t>Planning restricts Hot Food Takeaways within 200ms of schools and over 4% concentration in Town </a:t>
            </a:r>
            <a:r>
              <a:rPr lang="en-US" sz="1200" dirty="0" err="1"/>
              <a:t>Centres</a:t>
            </a:r>
            <a:r>
              <a:rPr lang="en-US" sz="1200" dirty="0"/>
              <a:t>. </a:t>
            </a:r>
          </a:p>
          <a:p>
            <a:pPr marL="171450" indent="-171450">
              <a:spcBef>
                <a:spcPts val="600"/>
              </a:spcBef>
              <a:buFont typeface="Arial" panose="020B0604020202020204" pitchFamily="34" charset="0"/>
              <a:buChar char="•"/>
            </a:pPr>
            <a:r>
              <a:rPr lang="en-US" sz="1200" dirty="0"/>
              <a:t>Local plan requires new food and drink establishments to adhere to the healthier catering commitment to reduce fat, salt and provide smaller portions. </a:t>
            </a:r>
            <a:endParaRPr lang="en-US" sz="1200" dirty="0">
              <a:cs typeface="Arial"/>
            </a:endParaRPr>
          </a:p>
          <a:p>
            <a:pPr marL="171450" indent="-171450">
              <a:spcBef>
                <a:spcPts val="600"/>
              </a:spcBef>
              <a:buFont typeface="Arial" panose="020B0604020202020204" pitchFamily="34" charset="0"/>
              <a:buChar char="•"/>
            </a:pPr>
            <a:r>
              <a:rPr lang="en-US" sz="1200" dirty="0">
                <a:cs typeface="Arial"/>
              </a:rPr>
              <a:t>National laws on product placement, and digital and TV advertisements of HFSS products reduce the visibility of these foods. However, </a:t>
            </a:r>
            <a:r>
              <a:rPr lang="en-US" sz="1200" dirty="0"/>
              <a:t>product placement laws don’t apply to small businesses and other food settings and may not be enforced.</a:t>
            </a:r>
            <a:endParaRPr lang="en-US" b="1" dirty="0"/>
          </a:p>
          <a:p>
            <a:pPr marL="171450" indent="-171450">
              <a:spcBef>
                <a:spcPts val="600"/>
              </a:spcBef>
              <a:buFont typeface="Arial" panose="020B0604020202020204" pitchFamily="34" charset="0"/>
              <a:buChar char="•"/>
            </a:pPr>
            <a:endParaRPr lang="en-US" sz="1200" dirty="0"/>
          </a:p>
          <a:p>
            <a:endParaRPr lang="en-GB" dirty="0"/>
          </a:p>
        </p:txBody>
      </p:sp>
      <p:sp>
        <p:nvSpPr>
          <p:cNvPr id="3" name="Text Placeholder 2">
            <a:extLst>
              <a:ext uri="{FF2B5EF4-FFF2-40B4-BE49-F238E27FC236}">
                <a16:creationId xmlns:a16="http://schemas.microsoft.com/office/drawing/2014/main" id="{0742DA95-89A5-F61C-F0B0-BA0622474000}"/>
              </a:ext>
            </a:extLst>
          </p:cNvPr>
          <p:cNvSpPr>
            <a:spLocks noGrp="1"/>
          </p:cNvSpPr>
          <p:nvPr>
            <p:ph type="body" sz="quarter" idx="14"/>
          </p:nvPr>
        </p:nvSpPr>
        <p:spPr>
          <a:xfrm>
            <a:off x="6086399" y="792941"/>
            <a:ext cx="6086400" cy="360000"/>
          </a:xfrm>
        </p:spPr>
        <p:txBody>
          <a:bodyPr/>
          <a:lstStyle/>
          <a:p>
            <a:r>
              <a:rPr lang="en-GB"/>
              <a:t>Things to improve</a:t>
            </a:r>
          </a:p>
        </p:txBody>
      </p:sp>
      <p:sp>
        <p:nvSpPr>
          <p:cNvPr id="6" name="Text Placeholder 5">
            <a:extLst>
              <a:ext uri="{FF2B5EF4-FFF2-40B4-BE49-F238E27FC236}">
                <a16:creationId xmlns:a16="http://schemas.microsoft.com/office/drawing/2014/main" id="{47ED1F79-E4BE-9EC2-9FA6-0001056F0336}"/>
              </a:ext>
            </a:extLst>
          </p:cNvPr>
          <p:cNvSpPr>
            <a:spLocks noGrp="1"/>
          </p:cNvSpPr>
          <p:nvPr>
            <p:ph type="body" sz="quarter" idx="30"/>
          </p:nvPr>
        </p:nvSpPr>
        <p:spPr>
          <a:xfrm>
            <a:off x="6114583" y="1220314"/>
            <a:ext cx="6066608" cy="4810711"/>
          </a:xfrm>
        </p:spPr>
        <p:txBody>
          <a:bodyPr vert="horz" lIns="0" tIns="0" rIns="0" bIns="0" rtlCol="0" anchor="t">
            <a:normAutofit fontScale="85000" lnSpcReduction="20000"/>
          </a:bodyPr>
          <a:lstStyle/>
          <a:p>
            <a:pPr marL="0" indent="0" defTabSz="914400">
              <a:lnSpc>
                <a:spcPct val="100000"/>
              </a:lnSpc>
              <a:spcBef>
                <a:spcPts val="400"/>
              </a:spcBef>
              <a:buClr>
                <a:srgbClr val="8960C3"/>
              </a:buClr>
              <a:buNone/>
            </a:pPr>
            <a:r>
              <a:rPr lang="en-US" sz="1200" b="1" dirty="0">
                <a:solidFill>
                  <a:schemeClr val="accent1"/>
                </a:solidFill>
              </a:rPr>
              <a:t>Children and Early Years </a:t>
            </a:r>
          </a:p>
          <a:p>
            <a:pPr marL="171450" indent="-171450">
              <a:lnSpc>
                <a:spcPct val="100000"/>
              </a:lnSpc>
              <a:spcBef>
                <a:spcPts val="400"/>
              </a:spcBef>
              <a:buFont typeface="Arial" panose="020B0604020202020204" pitchFamily="34" charset="0"/>
              <a:buChar char="•"/>
            </a:pPr>
            <a:r>
              <a:rPr lang="en-US" sz="1200" dirty="0"/>
              <a:t>Need to increase uptake of Healthy Start payments and address the gap in support between when voucher eligibility ends (4</a:t>
            </a:r>
            <a:r>
              <a:rPr lang="en-US" sz="1200" baseline="30000" dirty="0"/>
              <a:t>th</a:t>
            </a:r>
            <a:r>
              <a:rPr lang="en-US" sz="1200" dirty="0"/>
              <a:t> birthday) and free school meal eligibility starts (project to do this is just starting).</a:t>
            </a:r>
          </a:p>
          <a:p>
            <a:pPr marL="171450" indent="-171450">
              <a:lnSpc>
                <a:spcPct val="100000"/>
              </a:lnSpc>
              <a:spcBef>
                <a:spcPts val="400"/>
              </a:spcBef>
              <a:buFont typeface="Arial" panose="020B0604020202020204" pitchFamily="34" charset="0"/>
              <a:buChar char="•"/>
            </a:pPr>
            <a:r>
              <a:rPr lang="en-US" dirty="0"/>
              <a:t>9</a:t>
            </a:r>
            <a:r>
              <a:rPr lang="en-US" sz="1200" dirty="0">
                <a:effectLst/>
              </a:rPr>
              <a:t>% of primary and </a:t>
            </a:r>
            <a:r>
              <a:rPr lang="en-US" dirty="0"/>
              <a:t>34</a:t>
            </a:r>
            <a:r>
              <a:rPr lang="en-US" sz="1200" dirty="0">
                <a:effectLst/>
              </a:rPr>
              <a:t>% of secondary pupils report eating nothing before </a:t>
            </a:r>
            <a:r>
              <a:rPr lang="en-US" dirty="0"/>
              <a:t>school, this is an upward trend for secondary school pupils. At</a:t>
            </a:r>
            <a:r>
              <a:rPr lang="en-US" sz="1200" dirty="0"/>
              <a:t> least 45.5% of primary schools don’t have breakfast club provision in Islington (based on 2022 data). Where breakfast clubs do exist the food offer is often not nutritionally balanced. </a:t>
            </a:r>
            <a:endParaRPr lang="en-US" sz="1200" dirty="0">
              <a:cs typeface="Arial"/>
            </a:endParaRPr>
          </a:p>
          <a:p>
            <a:pPr marL="171450" indent="-171450">
              <a:lnSpc>
                <a:spcPct val="100000"/>
              </a:lnSpc>
              <a:spcBef>
                <a:spcPts val="400"/>
              </a:spcBef>
              <a:buFont typeface="Arial" panose="020B0604020202020204" pitchFamily="34" charset="0"/>
              <a:buChar char="•"/>
            </a:pPr>
            <a:r>
              <a:rPr lang="en-US" sz="1200" dirty="0"/>
              <a:t>Universal free school meals are not provided to secondary school pupils.</a:t>
            </a:r>
            <a:endParaRPr lang="en-US" sz="1200" dirty="0">
              <a:cs typeface="Arial"/>
            </a:endParaRPr>
          </a:p>
          <a:p>
            <a:pPr marL="171450" indent="-171450">
              <a:lnSpc>
                <a:spcPct val="100000"/>
              </a:lnSpc>
              <a:spcBef>
                <a:spcPts val="400"/>
              </a:spcBef>
              <a:buFont typeface="Arial" panose="020B0604020202020204" pitchFamily="34" charset="0"/>
              <a:buChar char="•"/>
            </a:pPr>
            <a:r>
              <a:rPr lang="en-US" sz="1200" dirty="0"/>
              <a:t>Not all schools have signed up to be water-only.</a:t>
            </a:r>
            <a:endParaRPr lang="en-US" sz="1200" dirty="0">
              <a:cs typeface="Arial"/>
            </a:endParaRPr>
          </a:p>
          <a:p>
            <a:pPr marL="0" indent="0" defTabSz="914400">
              <a:lnSpc>
                <a:spcPct val="100000"/>
              </a:lnSpc>
              <a:spcBef>
                <a:spcPts val="400"/>
              </a:spcBef>
              <a:buClr>
                <a:srgbClr val="8960C3"/>
              </a:buClr>
              <a:buNone/>
            </a:pPr>
            <a:r>
              <a:rPr lang="en-US" sz="1200" b="1" dirty="0">
                <a:solidFill>
                  <a:schemeClr val="accent1"/>
                </a:solidFill>
              </a:rPr>
              <a:t>Food insecurity and access to healthy foods </a:t>
            </a:r>
            <a:endParaRPr lang="en-US" sz="1200" b="1" dirty="0">
              <a:solidFill>
                <a:schemeClr val="accent1"/>
              </a:solidFill>
              <a:cs typeface="Arial"/>
            </a:endParaRPr>
          </a:p>
          <a:p>
            <a:pPr marL="171450" indent="-171450">
              <a:lnSpc>
                <a:spcPct val="100000"/>
              </a:lnSpc>
              <a:spcBef>
                <a:spcPts val="400"/>
              </a:spcBef>
              <a:buFont typeface="Arial" panose="020B0604020202020204" pitchFamily="34" charset="0"/>
              <a:buChar char="•"/>
            </a:pPr>
            <a:r>
              <a:rPr lang="en-US" sz="1200" dirty="0"/>
              <a:t>According to 2022 data, 27,291 people in Islington were estimated to be experiencing moderate to severe food insecurity, and the number is likely to have grown since then. Further support is needed to address food insecurity locally and increase the availability of healthy, nutritious and culturally-appropriate food aid. The council could support collective buying schemes and community kitchens for people who can’t prepare food at home. </a:t>
            </a:r>
            <a:endParaRPr lang="en-US" sz="1200" dirty="0">
              <a:cs typeface="Arial"/>
            </a:endParaRPr>
          </a:p>
          <a:p>
            <a:pPr marL="171450" indent="-171450">
              <a:lnSpc>
                <a:spcPct val="100000"/>
              </a:lnSpc>
              <a:spcBef>
                <a:spcPts val="400"/>
              </a:spcBef>
              <a:buFont typeface="Arial" panose="020B0604020202020204" pitchFamily="34" charset="0"/>
              <a:buChar char="•"/>
            </a:pPr>
            <a:r>
              <a:rPr lang="en-GB" sz="1200" dirty="0"/>
              <a:t>In Islington in 2020, 15,000 people lived in areas that met the definition of a ‘food desert’, however this number is likely to have fallen as new supermarkets opened in Junction Ward since then.</a:t>
            </a:r>
            <a:endParaRPr lang="en-US" sz="1200" dirty="0"/>
          </a:p>
          <a:p>
            <a:pPr marL="171450" indent="-171450">
              <a:lnSpc>
                <a:spcPct val="100000"/>
              </a:lnSpc>
              <a:spcBef>
                <a:spcPts val="400"/>
              </a:spcBef>
              <a:buFont typeface="Arial" panose="020B0604020202020204" pitchFamily="34" charset="0"/>
              <a:buChar char="•"/>
            </a:pPr>
            <a:r>
              <a:rPr lang="en-US" sz="1200" dirty="0"/>
              <a:t>There is more demand than supply of land for community growing, including allotments.</a:t>
            </a:r>
            <a:endParaRPr lang="en-US" sz="1200" dirty="0">
              <a:cs typeface="Arial"/>
            </a:endParaRPr>
          </a:p>
          <a:p>
            <a:pPr marL="0" indent="0">
              <a:lnSpc>
                <a:spcPct val="100000"/>
              </a:lnSpc>
              <a:spcBef>
                <a:spcPts val="400"/>
              </a:spcBef>
              <a:buNone/>
            </a:pPr>
            <a:r>
              <a:rPr lang="en-US" sz="1200" b="1" dirty="0">
                <a:solidFill>
                  <a:schemeClr val="accent1"/>
                </a:solidFill>
              </a:rPr>
              <a:t>Reduce availability and visibility of unhealthy foods </a:t>
            </a:r>
            <a:endParaRPr lang="en-US" sz="1200" b="1" dirty="0">
              <a:solidFill>
                <a:schemeClr val="accent1"/>
              </a:solidFill>
              <a:cs typeface="Arial"/>
            </a:endParaRPr>
          </a:p>
          <a:p>
            <a:pPr marL="171450" indent="-171450">
              <a:lnSpc>
                <a:spcPct val="100000"/>
              </a:lnSpc>
              <a:spcBef>
                <a:spcPts val="400"/>
              </a:spcBef>
              <a:buFont typeface="Arial" panose="020B0604020202020204" pitchFamily="34" charset="0"/>
              <a:buChar char="•"/>
            </a:pPr>
            <a:r>
              <a:rPr lang="en-US" sz="1200" dirty="0"/>
              <a:t>Islington has the 9</a:t>
            </a:r>
            <a:r>
              <a:rPr lang="en-US" sz="1200" baseline="30000" dirty="0"/>
              <a:t>th</a:t>
            </a:r>
            <a:r>
              <a:rPr lang="en-US" sz="1200" dirty="0"/>
              <a:t> highest concentration of hot food takeaways in London and </a:t>
            </a:r>
            <a:r>
              <a:rPr lang="en-US" sz="1200" dirty="0">
                <a:effectLst/>
              </a:rPr>
              <a:t>10% of children report eating takeaway food “on most days” in the previous week. There is a need to continue to </a:t>
            </a:r>
            <a:r>
              <a:rPr lang="en-US" sz="1200" dirty="0"/>
              <a:t>restrict new Hot Food Takeaways and consider ways of expanding these restrictions - for example restricting other unhealthy food retailers (such as ice cream vans). </a:t>
            </a:r>
          </a:p>
          <a:p>
            <a:pPr marL="171450" indent="-171450">
              <a:lnSpc>
                <a:spcPct val="100000"/>
              </a:lnSpc>
              <a:spcBef>
                <a:spcPts val="400"/>
              </a:spcBef>
              <a:buFont typeface="Arial" panose="020B0604020202020204" pitchFamily="34" charset="0"/>
              <a:buChar char="•"/>
            </a:pPr>
            <a:r>
              <a:rPr lang="en-US" sz="1200" dirty="0"/>
              <a:t>Although Islington has policies in place to restrict HFSS advertising on council-owned advertising estate, it was unclear how these policies are being enforced. There may be opportunities for further restriction or enforcement, for example by revoking planning permission from telephone boxes being used for HFSS advertising.  </a:t>
            </a:r>
          </a:p>
          <a:p>
            <a:pPr marL="171450" indent="-171450">
              <a:lnSpc>
                <a:spcPct val="100000"/>
              </a:lnSpc>
              <a:spcBef>
                <a:spcPts val="400"/>
              </a:spcBef>
              <a:buFont typeface="Arial" panose="020B0604020202020204" pitchFamily="34" charset="0"/>
              <a:buChar char="•"/>
            </a:pPr>
            <a:r>
              <a:rPr lang="en-US" sz="1200" dirty="0"/>
              <a:t>Include service specifications relating to healthy food and physical activity in adult social care contracts and increase support for family carers.</a:t>
            </a:r>
          </a:p>
          <a:p>
            <a:pPr marL="171450" indent="-171450">
              <a:lnSpc>
                <a:spcPct val="100000"/>
              </a:lnSpc>
              <a:spcBef>
                <a:spcPts val="400"/>
              </a:spcBef>
              <a:buFont typeface="Arial" panose="020B0604020202020204" pitchFamily="34" charset="0"/>
              <a:buChar char="•"/>
            </a:pPr>
            <a:r>
              <a:rPr lang="en-US" sz="1200" dirty="0"/>
              <a:t>Work with other anchor institutions to increase the healthy food offer.</a:t>
            </a:r>
            <a:endParaRPr lang="en-US" sz="1200" dirty="0">
              <a:cs typeface="Arial"/>
            </a:endParaRPr>
          </a:p>
          <a:p>
            <a:endParaRPr lang="en-GB" dirty="0"/>
          </a:p>
        </p:txBody>
      </p:sp>
      <p:sp>
        <p:nvSpPr>
          <p:cNvPr id="5" name="TextBox 4">
            <a:extLst>
              <a:ext uri="{FF2B5EF4-FFF2-40B4-BE49-F238E27FC236}">
                <a16:creationId xmlns:a16="http://schemas.microsoft.com/office/drawing/2014/main" id="{9832D1B6-D4AB-0F16-557E-5EF72C58BB45}"/>
              </a:ext>
            </a:extLst>
          </p:cNvPr>
          <p:cNvSpPr txBox="1"/>
          <p:nvPr/>
        </p:nvSpPr>
        <p:spPr>
          <a:xfrm>
            <a:off x="6096" y="366096"/>
            <a:ext cx="12185904" cy="468808"/>
          </a:xfrm>
          <a:prstGeom prst="rect">
            <a:avLst/>
          </a:prstGeom>
          <a:solidFill>
            <a:schemeClr val="accent1">
              <a:lumMod val="20000"/>
              <a:lumOff val="80000"/>
            </a:schemeClr>
          </a:solidFill>
        </p:spPr>
        <p:txBody>
          <a:bodyPr wrap="square" lIns="108000" tIns="36000" rIns="0" bIns="0" rtlCol="0" anchor="t">
            <a:noAutofit/>
          </a:bodyPr>
          <a:lstStyle/>
          <a:p>
            <a:pPr marL="171450" indent="-171450">
              <a:spcBef>
                <a:spcPts val="600"/>
              </a:spcBef>
              <a:buFont typeface="Arial" panose="020B0604020202020204" pitchFamily="34" charset="0"/>
              <a:buChar char="•"/>
            </a:pPr>
            <a:r>
              <a:rPr lang="en-US" sz="1100" dirty="0">
                <a:solidFill>
                  <a:srgbClr val="000000"/>
                </a:solidFill>
              </a:rPr>
              <a:t>In 2025</a:t>
            </a:r>
            <a:r>
              <a:rPr lang="en-US" sz="1100" dirty="0"/>
              <a:t>, 25% of secondary school pupils and 39% of primary school pupils reported eating ‘5-a-day’ on the day before the survey.</a:t>
            </a:r>
            <a:endParaRPr lang="en-US" sz="1100">
              <a:cs typeface="Arial"/>
            </a:endParaRPr>
          </a:p>
          <a:p>
            <a:pPr marL="171450" indent="-171450">
              <a:spcBef>
                <a:spcPts val="600"/>
              </a:spcBef>
              <a:buFont typeface="Arial" panose="020B0604020202020204" pitchFamily="34" charset="0"/>
              <a:buChar char="•"/>
            </a:pPr>
            <a:r>
              <a:rPr lang="en-US" sz="1100" dirty="0">
                <a:solidFill>
                  <a:srgbClr val="000000"/>
                </a:solidFill>
              </a:rPr>
              <a:t>In 2022/23, 32.9% of adults reported eating  ‘5-a-day’  on a usual day. According to national statistics Black and Asian ethnic groups were least likely to eat 5-a-day</a:t>
            </a:r>
            <a:endParaRPr lang="en-GB" sz="1100" dirty="0">
              <a:effectLst/>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956B6A6F-BE87-86FB-17EB-F12F4B37DA3D}"/>
              </a:ext>
            </a:extLst>
          </p:cNvPr>
          <p:cNvSpPr txBox="1"/>
          <p:nvPr/>
        </p:nvSpPr>
        <p:spPr>
          <a:xfrm>
            <a:off x="19201" y="6025305"/>
            <a:ext cx="9686189" cy="553998"/>
          </a:xfrm>
          <a:prstGeom prst="rect">
            <a:avLst/>
          </a:prstGeom>
          <a:noFill/>
        </p:spPr>
        <p:txBody>
          <a:bodyPr wrap="square" rtlCol="0">
            <a:spAutoFit/>
          </a:bodyPr>
          <a:lstStyle/>
          <a:p>
            <a:r>
              <a:rPr lang="en-GB" sz="1000" b="1">
                <a:solidFill>
                  <a:schemeClr val="bg1"/>
                </a:solidFill>
              </a:rPr>
              <a:t>Source: </a:t>
            </a:r>
            <a:r>
              <a:rPr lang="en-US" sz="1000">
                <a:solidFill>
                  <a:schemeClr val="bg1"/>
                </a:solidFill>
              </a:rPr>
              <a:t>Petersen, J., Bryant, M., Concha, N., </a:t>
            </a:r>
            <a:r>
              <a:rPr lang="en-US" sz="1000" err="1">
                <a:solidFill>
                  <a:schemeClr val="bg1"/>
                </a:solidFill>
              </a:rPr>
              <a:t>Firman</a:t>
            </a:r>
            <a:r>
              <a:rPr lang="en-US" sz="1000">
                <a:solidFill>
                  <a:schemeClr val="bg1"/>
                </a:solidFill>
              </a:rPr>
              <a:t>, N., Hawking, M. K., Jama, S., ... &amp; </a:t>
            </a:r>
            <a:r>
              <a:rPr lang="en-US" sz="1000" err="1">
                <a:solidFill>
                  <a:schemeClr val="bg1"/>
                </a:solidFill>
              </a:rPr>
              <a:t>Dezateux</a:t>
            </a:r>
            <a:r>
              <a:rPr lang="en-US" sz="1000">
                <a:solidFill>
                  <a:schemeClr val="bg1"/>
                </a:solidFill>
              </a:rPr>
              <a:t>, C. (2025). </a:t>
            </a:r>
            <a:r>
              <a:rPr lang="en-US" sz="1000">
                <a:solidFill>
                  <a:schemeClr val="bg1"/>
                </a:solidFill>
                <a:hlinkClick r:id="rId2">
                  <a:extLst>
                    <a:ext uri="{A12FA001-AC4F-418D-AE19-62706E023703}">
                      <ahyp:hlinkClr xmlns:ahyp="http://schemas.microsoft.com/office/drawing/2018/hyperlinkcolor" val="tx"/>
                    </a:ext>
                  </a:extLst>
                </a:hlinkClick>
              </a:rPr>
              <a:t>Impacts of discretionary universal free school meal schemes on primary school children’s education attainment and school absence: A natural experiment study in England</a:t>
            </a:r>
            <a:r>
              <a:rPr lang="en-US" sz="1000">
                <a:solidFill>
                  <a:schemeClr val="bg1"/>
                </a:solidFill>
              </a:rPr>
              <a:t>. </a:t>
            </a:r>
            <a:r>
              <a:rPr lang="en-US" sz="1000" i="1">
                <a:solidFill>
                  <a:schemeClr val="bg1"/>
                </a:solidFill>
              </a:rPr>
              <a:t>International Journal of Educational Research</a:t>
            </a:r>
            <a:r>
              <a:rPr lang="en-US" sz="1000">
                <a:solidFill>
                  <a:schemeClr val="bg1"/>
                </a:solidFill>
              </a:rPr>
              <a:t>, 102713.</a:t>
            </a:r>
            <a:endParaRPr lang="en-GB" sz="1000">
              <a:solidFill>
                <a:schemeClr val="bg1"/>
              </a:solidFill>
            </a:endParaRPr>
          </a:p>
        </p:txBody>
      </p:sp>
    </p:spTree>
    <p:extLst>
      <p:ext uri="{BB962C8B-B14F-4D97-AF65-F5344CB8AC3E}">
        <p14:creationId xmlns:p14="http://schemas.microsoft.com/office/powerpoint/2010/main" val="33595811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3C6331-4F9D-3314-774C-3FC3D9718434}"/>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j-lt"/>
                <a:ea typeface="+mn-ea"/>
                <a:cs typeface="+mn-cs"/>
              </a:rPr>
              <a:t>Services for which performance and monitoring data was unavailable </a:t>
            </a:r>
            <a:endParaRPr lang="en-US" sz="2400">
              <a:solidFill>
                <a:schemeClr val="bg1"/>
              </a:solidFill>
              <a:ea typeface="+mn-ea"/>
              <a:cs typeface="+mn-cs"/>
            </a:endParaRPr>
          </a:p>
        </p:txBody>
      </p:sp>
      <p:sp>
        <p:nvSpPr>
          <p:cNvPr id="6" name="Text Placeholder 5">
            <a:extLst>
              <a:ext uri="{FF2B5EF4-FFF2-40B4-BE49-F238E27FC236}">
                <a16:creationId xmlns:a16="http://schemas.microsoft.com/office/drawing/2014/main" id="{25D5F4E9-88EB-0883-5395-4FC5F0AB8BC4}"/>
              </a:ext>
            </a:extLst>
          </p:cNvPr>
          <p:cNvSpPr>
            <a:spLocks noGrp="1"/>
          </p:cNvSpPr>
          <p:nvPr>
            <p:ph type="body" sz="quarter" idx="32"/>
          </p:nvPr>
        </p:nvSpPr>
        <p:spPr>
          <a:xfrm>
            <a:off x="149320" y="454210"/>
            <a:ext cx="11941079" cy="5414400"/>
          </a:xfrm>
        </p:spPr>
        <p:txBody>
          <a:bodyPr/>
          <a:lstStyle/>
          <a:p>
            <a:pPr marL="0" indent="0">
              <a:buNone/>
            </a:pPr>
            <a:r>
              <a:rPr lang="en-US" sz="1600" b="1">
                <a:solidFill>
                  <a:schemeClr val="accent1"/>
                </a:solidFill>
              </a:rPr>
              <a:t>Children and Young People  – Eating Disorder Service. Royal Free London</a:t>
            </a:r>
          </a:p>
          <a:p>
            <a:pPr marL="0" indent="0">
              <a:buNone/>
            </a:pPr>
            <a:r>
              <a:rPr lang="en-US" sz="1400" b="0" i="0">
                <a:solidFill>
                  <a:srgbClr val="000000"/>
                </a:solidFill>
                <a:effectLst/>
              </a:rPr>
              <a:t>The service supports young people with anorexia nervosa, bulimia nervosa, binge eating disorders or atypical variations of these disorders to recover fully in the community and avoid unnecessary inpatient admissions into eating disorder units.</a:t>
            </a:r>
          </a:p>
          <a:p>
            <a:pPr marL="0" indent="0">
              <a:buNone/>
            </a:pPr>
            <a:r>
              <a:rPr lang="en-US" sz="1400" b="0" i="0">
                <a:solidFill>
                  <a:srgbClr val="000000"/>
                </a:solidFill>
                <a:effectLst/>
              </a:rPr>
              <a:t>The service provides a specialist eating disorder service. Outpatient treatment includes family and individual evidence-based treatment approaches.</a:t>
            </a:r>
          </a:p>
          <a:p>
            <a:pPr marL="0" indent="0">
              <a:buNone/>
            </a:pPr>
            <a:endParaRPr lang="en-US" sz="1400" b="0" i="0">
              <a:solidFill>
                <a:srgbClr val="000000"/>
              </a:solidFill>
              <a:effectLst/>
            </a:endParaRPr>
          </a:p>
          <a:p>
            <a:pPr marL="0" indent="0">
              <a:buFont typeface="Arial" panose="020B0604020202020204" pitchFamily="34" charset="0"/>
              <a:buNone/>
            </a:pPr>
            <a:r>
              <a:rPr lang="en-US" sz="1600" b="1">
                <a:solidFill>
                  <a:schemeClr val="accent1"/>
                </a:solidFill>
              </a:rPr>
              <a:t>Complications of Excess Weight Clinic (CEW): Great Ormond Street Hospital</a:t>
            </a:r>
          </a:p>
          <a:p>
            <a:pPr marL="0" indent="0">
              <a:buNone/>
            </a:pPr>
            <a:r>
              <a:rPr lang="en-US" sz="1400"/>
              <a:t>The service uses a holistic approach to treating conditions related to obesity in children and young people (CYP). Care is delivered by a multidisciplinary team (MDT), linked to a Great Ormond Street Hospital.</a:t>
            </a:r>
          </a:p>
          <a:p>
            <a:pPr marL="0" indent="0">
              <a:buNone/>
            </a:pPr>
            <a:r>
              <a:rPr lang="en-US" sz="1400"/>
              <a:t>Data on the outcomes from these clinics is </a:t>
            </a:r>
            <a:r>
              <a:rPr lang="en-US" sz="1400" err="1"/>
              <a:t>analysed</a:t>
            </a:r>
            <a:r>
              <a:rPr lang="en-US" sz="1400"/>
              <a:t> at national level, as such no performance data was available for Islington. In the future, clinic and ICB-level data may become available, however this is likely to focus on demographics of service-users, rather than outcomes.</a:t>
            </a:r>
          </a:p>
          <a:p>
            <a:pPr marL="0" indent="0">
              <a:buNone/>
            </a:pPr>
            <a:endParaRPr lang="en-GB" sz="1200">
              <a:solidFill>
                <a:schemeClr val="accent6"/>
              </a:solidFill>
            </a:endParaRPr>
          </a:p>
          <a:p>
            <a:pPr marL="0" indent="0">
              <a:buNone/>
            </a:pPr>
            <a:endParaRPr lang="en-US" sz="1200" b="0" i="0">
              <a:solidFill>
                <a:srgbClr val="000000"/>
              </a:solidFill>
              <a:effectLst/>
            </a:endParaRPr>
          </a:p>
          <a:p>
            <a:endParaRPr lang="en-GB"/>
          </a:p>
        </p:txBody>
      </p:sp>
    </p:spTree>
    <p:extLst>
      <p:ext uri="{BB962C8B-B14F-4D97-AF65-F5344CB8AC3E}">
        <p14:creationId xmlns:p14="http://schemas.microsoft.com/office/powerpoint/2010/main" val="4254118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4F8C5-598D-11EB-22EC-11975F3D7CD9}"/>
              </a:ext>
            </a:extLst>
          </p:cNvPr>
          <p:cNvSpPr>
            <a:spLocks noGrp="1"/>
          </p:cNvSpPr>
          <p:nvPr>
            <p:ph type="title"/>
          </p:nvPr>
        </p:nvSpPr>
        <p:spPr>
          <a:xfrm>
            <a:off x="228600" y="206507"/>
            <a:ext cx="8371938" cy="1056827"/>
          </a:xfrm>
        </p:spPr>
        <p:txBody>
          <a:bodyPr wrap="square" anchor="t">
            <a:normAutofit/>
          </a:bodyPr>
          <a:lstStyle/>
          <a:p>
            <a:r>
              <a:rPr lang="en-US"/>
              <a:t>Adult Weight Management Services </a:t>
            </a:r>
            <a:endParaRPr lang="en-GB"/>
          </a:p>
        </p:txBody>
      </p:sp>
      <p:sp>
        <p:nvSpPr>
          <p:cNvPr id="15" name="TextBox 14">
            <a:extLst>
              <a:ext uri="{FF2B5EF4-FFF2-40B4-BE49-F238E27FC236}">
                <a16:creationId xmlns:a16="http://schemas.microsoft.com/office/drawing/2014/main" id="{6831E12A-5AD0-EFA7-E2A5-DC4A1D4BEAAC}"/>
              </a:ext>
            </a:extLst>
          </p:cNvPr>
          <p:cNvSpPr txBox="1"/>
          <p:nvPr/>
        </p:nvSpPr>
        <p:spPr>
          <a:xfrm>
            <a:off x="8305351" y="1155955"/>
            <a:ext cx="3739438" cy="1384995"/>
          </a:xfrm>
          <a:prstGeom prst="rect">
            <a:avLst/>
          </a:prstGeom>
          <a:noFill/>
        </p:spPr>
        <p:txBody>
          <a:bodyPr wrap="square">
            <a:spAutoFit/>
          </a:bodyPr>
          <a:lstStyle/>
          <a:p>
            <a:r>
              <a:rPr lang="en-GB" sz="1400" b="1" i="0">
                <a:solidFill>
                  <a:srgbClr val="000000"/>
                </a:solidFill>
                <a:effectLst/>
              </a:rPr>
              <a:t>Bariatric Surgery services</a:t>
            </a:r>
            <a:endParaRPr lang="en-GB" sz="1400" b="0" i="0">
              <a:solidFill>
                <a:srgbClr val="000000"/>
              </a:solidFill>
              <a:effectLst/>
            </a:endParaRPr>
          </a:p>
          <a:p>
            <a:r>
              <a:rPr lang="en-GB" sz="1400" b="0" i="0">
                <a:solidFill>
                  <a:srgbClr val="000000"/>
                </a:solidFill>
                <a:effectLst/>
              </a:rPr>
              <a:t>Multidisciplinary services for pre-operative preparation and surgical treatment of adults with complex/high risk obesity who have failed to achieve weight loss successfully via lower intensity interventions</a:t>
            </a:r>
            <a:endParaRPr lang="en-GB" sz="1400"/>
          </a:p>
        </p:txBody>
      </p:sp>
      <p:pic>
        <p:nvPicPr>
          <p:cNvPr id="3076" name="Picture 4" descr="Whittington Health NHS Trust (@WhitHealth) | Twitter">
            <a:extLst>
              <a:ext uri="{FF2B5EF4-FFF2-40B4-BE49-F238E27FC236}">
                <a16:creationId xmlns:a16="http://schemas.microsoft.com/office/drawing/2014/main" id="{97420696-491D-1FE5-ED31-83E05A87A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450" y="1106080"/>
            <a:ext cx="587025" cy="587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CLH (@uclh) | Twitter">
            <a:extLst>
              <a:ext uri="{FF2B5EF4-FFF2-40B4-BE49-F238E27FC236}">
                <a16:creationId xmlns:a16="http://schemas.microsoft.com/office/drawing/2014/main" id="{32DB6240-69B4-30A7-F29E-B69B369E0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571" y="1723869"/>
            <a:ext cx="587025" cy="5870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338AF86-D948-B0FD-9026-C280C11876F4}"/>
              </a:ext>
            </a:extLst>
          </p:cNvPr>
          <p:cNvSpPr txBox="1"/>
          <p:nvPr/>
        </p:nvSpPr>
        <p:spPr>
          <a:xfrm>
            <a:off x="-437263" y="2943454"/>
            <a:ext cx="4409893" cy="523220"/>
          </a:xfrm>
          <a:prstGeom prst="rect">
            <a:avLst/>
          </a:prstGeom>
          <a:noFill/>
        </p:spPr>
        <p:txBody>
          <a:bodyPr wrap="square">
            <a:spAutoFit/>
          </a:bodyPr>
          <a:lstStyle/>
          <a:p>
            <a:pPr lvl="1"/>
            <a:r>
              <a:rPr lang="en-GB" sz="1400" b="0" i="0" u="none" strike="noStrike" baseline="0">
                <a:solidFill>
                  <a:srgbClr val="000000"/>
                </a:solidFill>
              </a:rPr>
              <a:t>An NCL wide Tier 3 adult weight management business case is currently under development</a:t>
            </a:r>
          </a:p>
        </p:txBody>
      </p:sp>
      <p:pic>
        <p:nvPicPr>
          <p:cNvPr id="3080" name="Picture 8" descr="Imperial NHS Staff Bank | LinkedIn">
            <a:extLst>
              <a:ext uri="{FF2B5EF4-FFF2-40B4-BE49-F238E27FC236}">
                <a16:creationId xmlns:a16="http://schemas.microsoft.com/office/drawing/2014/main" id="{7FFC2B77-18FA-B4CE-4AE9-479B0D79B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232" y="807623"/>
            <a:ext cx="974069" cy="9740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MoreLife">
            <a:extLst>
              <a:ext uri="{FF2B5EF4-FFF2-40B4-BE49-F238E27FC236}">
                <a16:creationId xmlns:a16="http://schemas.microsoft.com/office/drawing/2014/main" id="{7650B27D-C381-2C98-E8CD-271F28ABD6D4}"/>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466837" y="3410848"/>
            <a:ext cx="1460254" cy="570759"/>
          </a:xfrm>
          <a:prstGeom prst="rect">
            <a:avLst/>
          </a:prstGeom>
        </p:spPr>
      </p:pic>
      <p:sp>
        <p:nvSpPr>
          <p:cNvPr id="13" name="TextBox 12">
            <a:extLst>
              <a:ext uri="{FF2B5EF4-FFF2-40B4-BE49-F238E27FC236}">
                <a16:creationId xmlns:a16="http://schemas.microsoft.com/office/drawing/2014/main" id="{0E45E7C0-55F0-1272-C179-479B15E0D42D}"/>
              </a:ext>
            </a:extLst>
          </p:cNvPr>
          <p:cNvSpPr txBox="1"/>
          <p:nvPr/>
        </p:nvSpPr>
        <p:spPr>
          <a:xfrm>
            <a:off x="10009640" y="3457688"/>
            <a:ext cx="1986748" cy="1255728"/>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Tx/>
              <a:buSzTx/>
              <a:tabLst/>
            </a:pPr>
            <a:r>
              <a:rPr lang="en-GB" sz="1400"/>
              <a:t>Free 12-week weight management support for adults in Camden and Islington who are living with overweight and obesity.</a:t>
            </a:r>
          </a:p>
        </p:txBody>
      </p:sp>
      <p:grpSp>
        <p:nvGrpSpPr>
          <p:cNvPr id="6" name="Group 5">
            <a:extLst>
              <a:ext uri="{FF2B5EF4-FFF2-40B4-BE49-F238E27FC236}">
                <a16:creationId xmlns:a16="http://schemas.microsoft.com/office/drawing/2014/main" id="{7963F4F6-0728-313B-3FAD-F4D5DA32263A}"/>
              </a:ext>
            </a:extLst>
          </p:cNvPr>
          <p:cNvGrpSpPr/>
          <p:nvPr/>
        </p:nvGrpSpPr>
        <p:grpSpPr>
          <a:xfrm>
            <a:off x="3182793" y="1432592"/>
            <a:ext cx="5284044" cy="4120765"/>
            <a:chOff x="3402563" y="391886"/>
            <a:chExt cx="4640425" cy="3618413"/>
          </a:xfrm>
          <a:solidFill>
            <a:schemeClr val="accent1"/>
          </a:solidFill>
        </p:grpSpPr>
        <p:sp>
          <p:nvSpPr>
            <p:cNvPr id="7" name="Trapezoid 6">
              <a:extLst>
                <a:ext uri="{FF2B5EF4-FFF2-40B4-BE49-F238E27FC236}">
                  <a16:creationId xmlns:a16="http://schemas.microsoft.com/office/drawing/2014/main" id="{3FCE19DD-611F-66FE-203A-9140725B40D3}"/>
                </a:ext>
              </a:extLst>
            </p:cNvPr>
            <p:cNvSpPr/>
            <p:nvPr/>
          </p:nvSpPr>
          <p:spPr>
            <a:xfrm>
              <a:off x="4531876" y="1637212"/>
              <a:ext cx="2391438" cy="587829"/>
            </a:xfrm>
            <a:prstGeom prst="trapezoid">
              <a:avLst>
                <a:gd name="adj" fmla="val 69444"/>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Tier 3</a:t>
              </a:r>
            </a:p>
            <a:p>
              <a:pPr algn="ctr"/>
              <a:r>
                <a:rPr lang="en-GB" sz="1200"/>
                <a:t>Specialist weight management services</a:t>
              </a:r>
            </a:p>
          </p:txBody>
        </p:sp>
        <p:sp>
          <p:nvSpPr>
            <p:cNvPr id="8" name="Trapezoid 7">
              <a:extLst>
                <a:ext uri="{FF2B5EF4-FFF2-40B4-BE49-F238E27FC236}">
                  <a16:creationId xmlns:a16="http://schemas.microsoft.com/office/drawing/2014/main" id="{84C56336-A9D4-119F-699C-FB456C93F0C5}"/>
                </a:ext>
              </a:extLst>
            </p:cNvPr>
            <p:cNvSpPr/>
            <p:nvPr/>
          </p:nvSpPr>
          <p:spPr>
            <a:xfrm>
              <a:off x="3962399" y="2325190"/>
              <a:ext cx="3520751" cy="792480"/>
            </a:xfrm>
            <a:prstGeom prst="trapezoid">
              <a:avLst>
                <a:gd name="adj" fmla="val 65032"/>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Tier 2</a:t>
              </a:r>
            </a:p>
            <a:p>
              <a:pPr algn="ctr"/>
              <a:r>
                <a:rPr lang="en-GB" sz="1200"/>
                <a:t>Lifestyle weight management services</a:t>
              </a:r>
            </a:p>
          </p:txBody>
        </p:sp>
        <p:sp>
          <p:nvSpPr>
            <p:cNvPr id="11" name="Isosceles Triangle 10">
              <a:extLst>
                <a:ext uri="{FF2B5EF4-FFF2-40B4-BE49-F238E27FC236}">
                  <a16:creationId xmlns:a16="http://schemas.microsoft.com/office/drawing/2014/main" id="{6B9D7EB8-49ED-3A6D-7893-E64DEA10D3A2}"/>
                </a:ext>
              </a:extLst>
            </p:cNvPr>
            <p:cNvSpPr/>
            <p:nvPr/>
          </p:nvSpPr>
          <p:spPr>
            <a:xfrm>
              <a:off x="4965880" y="391886"/>
              <a:ext cx="1500234" cy="1145177"/>
            </a:xfrm>
            <a:prstGeom prst="triangl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Tier 4 </a:t>
              </a:r>
            </a:p>
            <a:p>
              <a:pPr algn="ctr"/>
              <a:r>
                <a:rPr lang="en-GB" sz="1200"/>
                <a:t>Hospital-based specialist care </a:t>
              </a:r>
            </a:p>
          </p:txBody>
        </p:sp>
        <p:sp>
          <p:nvSpPr>
            <p:cNvPr id="10" name="Trapezoid 9">
              <a:extLst>
                <a:ext uri="{FF2B5EF4-FFF2-40B4-BE49-F238E27FC236}">
                  <a16:creationId xmlns:a16="http://schemas.microsoft.com/office/drawing/2014/main" id="{A3598000-5128-4BD7-CC7F-AD3B1203BEFF}"/>
                </a:ext>
              </a:extLst>
            </p:cNvPr>
            <p:cNvSpPr/>
            <p:nvPr/>
          </p:nvSpPr>
          <p:spPr>
            <a:xfrm>
              <a:off x="3402563" y="3217819"/>
              <a:ext cx="4640425" cy="792480"/>
            </a:xfrm>
            <a:prstGeom prst="trapezoid">
              <a:avLst>
                <a:gd name="adj" fmla="val 65032"/>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Tier 1</a:t>
              </a:r>
            </a:p>
            <a:p>
              <a:pPr algn="ctr"/>
              <a:r>
                <a:rPr lang="en-GB" sz="1200"/>
                <a:t>Universal interventions involving health promotion or primary care</a:t>
              </a:r>
            </a:p>
          </p:txBody>
        </p:sp>
      </p:grpSp>
      <p:sp>
        <p:nvSpPr>
          <p:cNvPr id="18" name="TextBox 17">
            <a:extLst>
              <a:ext uri="{FF2B5EF4-FFF2-40B4-BE49-F238E27FC236}">
                <a16:creationId xmlns:a16="http://schemas.microsoft.com/office/drawing/2014/main" id="{705A9D4A-30C0-EBF7-F989-C8FCB7CAAFD8}"/>
              </a:ext>
            </a:extLst>
          </p:cNvPr>
          <p:cNvSpPr txBox="1"/>
          <p:nvPr/>
        </p:nvSpPr>
        <p:spPr>
          <a:xfrm>
            <a:off x="18662" y="4406395"/>
            <a:ext cx="2564489" cy="307777"/>
          </a:xfrm>
          <a:prstGeom prst="rect">
            <a:avLst/>
          </a:prstGeom>
          <a:solidFill>
            <a:schemeClr val="bg1"/>
          </a:solidFill>
        </p:spPr>
        <p:txBody>
          <a:bodyPr wrap="square" rtlCol="0">
            <a:spAutoFit/>
          </a:bodyPr>
          <a:lstStyle/>
          <a:p>
            <a:r>
              <a:rPr lang="en-GB" sz="1400" b="1"/>
              <a:t>Better Health – Lose weight </a:t>
            </a:r>
          </a:p>
        </p:txBody>
      </p:sp>
      <p:sp>
        <p:nvSpPr>
          <p:cNvPr id="22" name="TextBox 21">
            <a:extLst>
              <a:ext uri="{FF2B5EF4-FFF2-40B4-BE49-F238E27FC236}">
                <a16:creationId xmlns:a16="http://schemas.microsoft.com/office/drawing/2014/main" id="{2DE6C3CB-3271-3B64-3D74-A2CF33C4CFB0}"/>
              </a:ext>
            </a:extLst>
          </p:cNvPr>
          <p:cNvSpPr txBox="1"/>
          <p:nvPr/>
        </p:nvSpPr>
        <p:spPr>
          <a:xfrm>
            <a:off x="119596" y="4640570"/>
            <a:ext cx="2292009" cy="810378"/>
          </a:xfrm>
          <a:prstGeom prst="rect">
            <a:avLst/>
          </a:prstGeom>
          <a:noFill/>
        </p:spPr>
        <p:txBody>
          <a:bodyPr wrap="none" lIns="0" tIns="0" rIns="0" bIns="0" rtlCol="0">
            <a:noAutofit/>
          </a:bodyPr>
          <a:lstStyle/>
          <a:p>
            <a:pPr algn="l"/>
            <a:r>
              <a:rPr lang="en-US" sz="1200">
                <a:cs typeface="Poppins" panose="00000500000000000000" pitchFamily="2" charset="0"/>
              </a:rPr>
              <a:t>Free Online Weight Loss Plan </a:t>
            </a:r>
          </a:p>
          <a:p>
            <a:pPr algn="l"/>
            <a:r>
              <a:rPr lang="en-US" sz="1200">
                <a:cs typeface="Poppins" panose="00000500000000000000" pitchFamily="2" charset="0"/>
              </a:rPr>
              <a:t>Can be broken into 12 weeks, </a:t>
            </a:r>
          </a:p>
          <a:p>
            <a:pPr algn="l"/>
            <a:r>
              <a:rPr lang="en-US" sz="1200">
                <a:cs typeface="Poppins" panose="00000500000000000000" pitchFamily="2" charset="0"/>
              </a:rPr>
              <a:t>support to: Set weight-loss goals </a:t>
            </a:r>
          </a:p>
          <a:p>
            <a:pPr algn="l"/>
            <a:r>
              <a:rPr lang="en-US" sz="1200">
                <a:cs typeface="Poppins" panose="00000500000000000000" pitchFamily="2" charset="0"/>
              </a:rPr>
              <a:t>Plan meals and Get more active </a:t>
            </a:r>
            <a:endParaRPr lang="en-GB" sz="1200">
              <a:cs typeface="Poppins" panose="00000500000000000000" pitchFamily="2" charset="0"/>
            </a:endParaRPr>
          </a:p>
        </p:txBody>
      </p:sp>
      <p:pic>
        <p:nvPicPr>
          <p:cNvPr id="24" name="Picture 23">
            <a:extLst>
              <a:ext uri="{FF2B5EF4-FFF2-40B4-BE49-F238E27FC236}">
                <a16:creationId xmlns:a16="http://schemas.microsoft.com/office/drawing/2014/main" id="{91FC1FF1-4244-BF66-B9B4-DF967A86366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389762" y="4168372"/>
            <a:ext cx="659327" cy="653493"/>
          </a:xfrm>
          <a:prstGeom prst="rect">
            <a:avLst/>
          </a:prstGeom>
        </p:spPr>
      </p:pic>
      <p:sp>
        <p:nvSpPr>
          <p:cNvPr id="4" name="Arrow: Right 3">
            <a:extLst>
              <a:ext uri="{FF2B5EF4-FFF2-40B4-BE49-F238E27FC236}">
                <a16:creationId xmlns:a16="http://schemas.microsoft.com/office/drawing/2014/main" id="{E77B59BE-F883-8D08-8851-A0FFE08FD5F1}"/>
              </a:ext>
              <a:ext uri="{C183D7F6-B498-43B3-948B-1728B52AA6E4}">
                <adec:decorative xmlns:adec="http://schemas.microsoft.com/office/drawing/2017/decorative" val="1"/>
              </a:ext>
            </a:extLst>
          </p:cNvPr>
          <p:cNvSpPr/>
          <p:nvPr/>
        </p:nvSpPr>
        <p:spPr>
          <a:xfrm>
            <a:off x="3752328" y="2895915"/>
            <a:ext cx="936714" cy="570759"/>
          </a:xfrm>
          <a:prstGeom prst="rightArrow">
            <a:avLst/>
          </a:prstGeom>
          <a:solidFill>
            <a:schemeClr val="accent1"/>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0A461B76-DB09-EC6F-D63A-0A04E29645BB}"/>
              </a:ext>
              <a:ext uri="{C183D7F6-B498-43B3-948B-1728B52AA6E4}">
                <adec:decorative xmlns:adec="http://schemas.microsoft.com/office/drawing/2017/decorative" val="1"/>
              </a:ext>
            </a:extLst>
          </p:cNvPr>
          <p:cNvSpPr/>
          <p:nvPr/>
        </p:nvSpPr>
        <p:spPr>
          <a:xfrm rot="10800000">
            <a:off x="7432973" y="3469537"/>
            <a:ext cx="936714" cy="570759"/>
          </a:xfrm>
          <a:prstGeom prst="rightArrow">
            <a:avLst/>
          </a:prstGeom>
          <a:solidFill>
            <a:schemeClr val="accent1"/>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3778F1FE-2963-205A-51F5-E59FB3B97E74}"/>
              </a:ext>
              <a:ext uri="{C183D7F6-B498-43B3-948B-1728B52AA6E4}">
                <adec:decorative xmlns:adec="http://schemas.microsoft.com/office/drawing/2017/decorative" val="1"/>
              </a:ext>
            </a:extLst>
          </p:cNvPr>
          <p:cNvSpPr/>
          <p:nvPr/>
        </p:nvSpPr>
        <p:spPr>
          <a:xfrm>
            <a:off x="2469073" y="4780099"/>
            <a:ext cx="936714" cy="570759"/>
          </a:xfrm>
          <a:prstGeom prst="rightArrow">
            <a:avLst/>
          </a:prstGeom>
          <a:solidFill>
            <a:schemeClr val="accent1"/>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0C1965E5-4CB6-4DA3-7D7C-84415B1974D7}"/>
              </a:ext>
              <a:ext uri="{C183D7F6-B498-43B3-948B-1728B52AA6E4}">
                <adec:decorative xmlns:adec="http://schemas.microsoft.com/office/drawing/2017/decorative" val="1"/>
              </a:ext>
            </a:extLst>
          </p:cNvPr>
          <p:cNvSpPr/>
          <p:nvPr/>
        </p:nvSpPr>
        <p:spPr>
          <a:xfrm rot="10800000">
            <a:off x="6405603" y="1889791"/>
            <a:ext cx="936714" cy="570759"/>
          </a:xfrm>
          <a:prstGeom prst="rightArrow">
            <a:avLst/>
          </a:prstGeom>
          <a:solidFill>
            <a:schemeClr val="accent1"/>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Arrow: Right 2">
            <a:extLst>
              <a:ext uri="{FF2B5EF4-FFF2-40B4-BE49-F238E27FC236}">
                <a16:creationId xmlns:a16="http://schemas.microsoft.com/office/drawing/2014/main" id="{C6AD795A-6C1F-58AE-882E-4B5E06FBFDC4}"/>
              </a:ext>
              <a:ext uri="{C183D7F6-B498-43B3-948B-1728B52AA6E4}">
                <adec:decorative xmlns:adec="http://schemas.microsoft.com/office/drawing/2017/decorative" val="1"/>
              </a:ext>
            </a:extLst>
          </p:cNvPr>
          <p:cNvSpPr/>
          <p:nvPr/>
        </p:nvSpPr>
        <p:spPr>
          <a:xfrm rot="10800000">
            <a:off x="7769505" y="4005617"/>
            <a:ext cx="629843" cy="570759"/>
          </a:xfrm>
          <a:prstGeom prst="rightArrow">
            <a:avLst/>
          </a:prstGeom>
          <a:solidFill>
            <a:schemeClr val="accent1"/>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6A4E9DC-5D43-B898-EA0B-CD8032A180CF}"/>
              </a:ext>
            </a:extLst>
          </p:cNvPr>
          <p:cNvPicPr>
            <a:picLocks noChangeAspect="1"/>
          </p:cNvPicPr>
          <p:nvPr/>
        </p:nvPicPr>
        <p:blipFill>
          <a:blip r:embed="rId7"/>
          <a:stretch>
            <a:fillRect/>
          </a:stretch>
        </p:blipFill>
        <p:spPr>
          <a:xfrm>
            <a:off x="8369687" y="4033848"/>
            <a:ext cx="1621740" cy="746251"/>
          </a:xfrm>
          <a:prstGeom prst="rect">
            <a:avLst/>
          </a:prstGeom>
        </p:spPr>
      </p:pic>
    </p:spTree>
    <p:extLst>
      <p:ext uri="{BB962C8B-B14F-4D97-AF65-F5344CB8AC3E}">
        <p14:creationId xmlns:p14="http://schemas.microsoft.com/office/powerpoint/2010/main" val="8103835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A7FDB-2D3A-D955-C6CB-F8EFC74AFED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1D59B90-9E47-1AC2-B39F-66CFA96E88AF}"/>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n-lt"/>
                <a:ea typeface="+mn-ea"/>
                <a:cs typeface="+mn-cs"/>
              </a:rPr>
              <a:t>Tier 1: Better Health</a:t>
            </a:r>
            <a:endParaRPr lang="en-GB" sz="2400" b="0" i="0" u="none" strike="noStrike" kern="1200" cap="none" spc="0" normalizeH="0" baseline="0" noProof="0">
              <a:ln>
                <a:noFill/>
              </a:ln>
              <a:solidFill>
                <a:schemeClr val="bg1"/>
              </a:solidFill>
              <a:effectLst/>
              <a:uLnTx/>
              <a:uFillTx/>
              <a:latin typeface="+mj-lt"/>
              <a:ea typeface="+mn-ea"/>
              <a:cs typeface="Arial" panose="020B0604020202020204"/>
            </a:endParaRPr>
          </a:p>
        </p:txBody>
      </p:sp>
      <p:sp>
        <p:nvSpPr>
          <p:cNvPr id="3" name="Content Placeholder 2">
            <a:extLst>
              <a:ext uri="{FF2B5EF4-FFF2-40B4-BE49-F238E27FC236}">
                <a16:creationId xmlns:a16="http://schemas.microsoft.com/office/drawing/2014/main" id="{9ACD7CDA-F050-2F14-C963-D43666231876}"/>
              </a:ext>
            </a:extLst>
          </p:cNvPr>
          <p:cNvSpPr>
            <a:spLocks noGrp="1"/>
          </p:cNvSpPr>
          <p:nvPr>
            <p:ph sz="quarter" idx="31"/>
          </p:nvPr>
        </p:nvSpPr>
        <p:spPr>
          <a:xfrm>
            <a:off x="72570" y="429700"/>
            <a:ext cx="6721930" cy="5574698"/>
          </a:xfrm>
        </p:spPr>
        <p:txBody>
          <a:bodyPr vert="horz" wrap="square" lIns="91440" tIns="45720" rIns="91440" bIns="45720" rtlCol="0" anchor="t">
            <a:noAutofit/>
          </a:bodyPr>
          <a:lstStyle/>
          <a:p>
            <a:pPr marL="0" indent="0">
              <a:buNone/>
            </a:pPr>
            <a:r>
              <a:rPr lang="en-GB" sz="1600" b="1" kern="100">
                <a:solidFill>
                  <a:schemeClr val="accent1"/>
                </a:solidFill>
                <a:effectLst/>
                <a:ea typeface="Calibri"/>
                <a:cs typeface="Times New Roman"/>
              </a:rPr>
              <a:t>Service information </a:t>
            </a:r>
          </a:p>
          <a:p>
            <a:pPr marL="285750" indent="-285750">
              <a:buFont typeface="Arial" panose="020B0604020202020204" pitchFamily="34" charset="0"/>
              <a:buChar char="•"/>
            </a:pPr>
            <a:r>
              <a:rPr lang="en-GB" sz="1400" b="0" i="0" u="none" strike="noStrike" baseline="0">
                <a:solidFill>
                  <a:srgbClr val="000000"/>
                </a:solidFill>
              </a:rPr>
              <a:t>Better Health is a </a:t>
            </a:r>
            <a:r>
              <a:rPr lang="en-GB" sz="1400">
                <a:solidFill>
                  <a:srgbClr val="000000"/>
                </a:solidFill>
              </a:rPr>
              <a:t>free NHS Weight Loss app. The plan is broken down into 12 weeks, and supports individuals to set weight loss goals, plan meals, and be more active. Anyone can access the Better Health app. </a:t>
            </a:r>
          </a:p>
          <a:p>
            <a:pPr marL="285750" indent="-285750">
              <a:buFont typeface="Arial" panose="020B0604020202020204" pitchFamily="34" charset="0"/>
              <a:buChar char="•"/>
            </a:pPr>
            <a:r>
              <a:rPr lang="en-GB" sz="1400">
                <a:solidFill>
                  <a:srgbClr val="000000"/>
                </a:solidFill>
              </a:rPr>
              <a:t>Alongside the Better Health app, National and local campaigns also promote healthy lifestyles to universal audiences. Public health campaigns are run through our corporate communications and other outreach events. These provide brief advice to a large number of people. </a:t>
            </a:r>
            <a:endParaRPr lang="en-US" sz="1400"/>
          </a:p>
          <a:p>
            <a:pPr marL="0" indent="0">
              <a:buNone/>
            </a:pPr>
            <a:r>
              <a:rPr lang="en-GB" sz="1600" b="1">
                <a:solidFill>
                  <a:schemeClr val="accent1"/>
                </a:solidFill>
                <a:ea typeface="Aptos" panose="020B0004020202020204" pitchFamily="34" charset="0"/>
                <a:cs typeface="Aptos" panose="020B0004020202020204" pitchFamily="34" charset="0"/>
              </a:rPr>
              <a:t>National Performance Data </a:t>
            </a:r>
            <a:r>
              <a:rPr lang="en-GB" sz="1600" b="1">
                <a:solidFill>
                  <a:schemeClr val="accent1"/>
                </a:solidFill>
              </a:rPr>
              <a:t>July 2020 - February 2021</a:t>
            </a:r>
            <a:endParaRPr lang="en-GB" sz="1600">
              <a:effectLst/>
              <a:ea typeface="Aptos" panose="020B0004020202020204" pitchFamily="34" charset="0"/>
              <a:cs typeface="Aptos" panose="020B0004020202020204" pitchFamily="34" charset="0"/>
            </a:endParaRPr>
          </a:p>
          <a:p>
            <a:pPr marL="0" indent="0">
              <a:buNone/>
            </a:pPr>
            <a:r>
              <a:rPr lang="en-US" sz="1400"/>
              <a:t>A national evaluation of Better Health found that:  </a:t>
            </a:r>
          </a:p>
          <a:p>
            <a:pPr marL="285750" indent="-285750">
              <a:buFont typeface="Arial" panose="020B0604020202020204" pitchFamily="34" charset="0"/>
              <a:buChar char="•"/>
            </a:pPr>
            <a:r>
              <a:rPr lang="en-US" sz="1400"/>
              <a:t>The </a:t>
            </a:r>
            <a:r>
              <a:rPr lang="en-US" sz="1400" err="1"/>
              <a:t>programme</a:t>
            </a:r>
            <a:r>
              <a:rPr lang="en-US" sz="1400"/>
              <a:t> had been downloaded 864,403 times. Of these downloads:</a:t>
            </a:r>
            <a:br>
              <a:rPr lang="en-US" sz="1400"/>
            </a:br>
            <a:r>
              <a:rPr lang="en-US" sz="1400"/>
              <a:t>	726,126 users inputted their details into the BMI calculator</a:t>
            </a:r>
            <a:br>
              <a:rPr lang="en-US" sz="1400"/>
            </a:br>
            <a:r>
              <a:rPr lang="en-US" sz="1400"/>
              <a:t>	68,942 started the 12-week plan </a:t>
            </a:r>
            <a:br>
              <a:rPr lang="en-US" sz="1400"/>
            </a:br>
            <a:r>
              <a:rPr lang="en-US" sz="1400"/>
              <a:t>	8,305 completed the 12-week </a:t>
            </a:r>
            <a:r>
              <a:rPr lang="en-US" sz="1400" err="1"/>
              <a:t>programme</a:t>
            </a:r>
            <a:r>
              <a:rPr lang="en-US" sz="1400"/>
              <a:t>.</a:t>
            </a:r>
          </a:p>
          <a:p>
            <a:pPr marL="285750" indent="-285750">
              <a:buFont typeface="Arial" panose="020B0604020202020204" pitchFamily="34" charset="0"/>
              <a:buChar char="•"/>
            </a:pPr>
            <a:r>
              <a:rPr lang="en-US" sz="1400"/>
              <a:t>Of downloads, 81.5% were female and 18.5% were male, 54.2% were 40+ years, 88.2% had a BMI &gt; 25 and 71.2% were of white ethnicity. For most ethnic groups, downloads reflected the national ethnic breakdown.</a:t>
            </a:r>
          </a:p>
          <a:p>
            <a:pPr marL="285750" indent="-285750">
              <a:buFont typeface="Arial" panose="020B0604020202020204" pitchFamily="34" charset="0"/>
              <a:buChar char="•"/>
            </a:pPr>
            <a:r>
              <a:rPr lang="en-US" sz="1400"/>
              <a:t>77.4% of starters and 94% of completers reported a reduction in weight whilst using the 12-week plan. On average, starters reported 2.4% (2.1kg) and completers reported 6.5% (5.8kg) reduction in weight compared to their starting body weight</a:t>
            </a:r>
            <a:r>
              <a:rPr lang="en-US" sz="1800"/>
              <a:t>.</a:t>
            </a:r>
            <a:endParaRPr lang="en-GB" sz="1800"/>
          </a:p>
          <a:p>
            <a:pPr marL="285750" indent="-285750">
              <a:buClr>
                <a:schemeClr val="accent1"/>
              </a:buClr>
              <a:buFont typeface="Arial" panose="020B0604020202020204" pitchFamily="34" charset="0"/>
              <a:buChar char="•"/>
            </a:pPr>
            <a:endParaRPr lang="en-GB" sz="1400">
              <a:effectLst/>
              <a:ea typeface="Aptos" panose="020B0004020202020204" pitchFamily="34" charset="0"/>
              <a:cs typeface="Aptos" panose="020B0004020202020204" pitchFamily="34" charset="0"/>
            </a:endParaRPr>
          </a:p>
          <a:p>
            <a:pPr algn="l"/>
            <a:endParaRPr lang="en-GB" sz="2000"/>
          </a:p>
          <a:p>
            <a:endParaRPr lang="en-US" sz="1400"/>
          </a:p>
          <a:p>
            <a:endParaRPr lang="en-US" sz="1400"/>
          </a:p>
        </p:txBody>
      </p:sp>
      <p:sp>
        <p:nvSpPr>
          <p:cNvPr id="8" name="TextBox 7">
            <a:extLst>
              <a:ext uri="{FF2B5EF4-FFF2-40B4-BE49-F238E27FC236}">
                <a16:creationId xmlns:a16="http://schemas.microsoft.com/office/drawing/2014/main" id="{9E056698-EA6F-15C2-73C2-29760B0B4EB2}"/>
              </a:ext>
            </a:extLst>
          </p:cNvPr>
          <p:cNvSpPr txBox="1"/>
          <p:nvPr/>
        </p:nvSpPr>
        <p:spPr>
          <a:xfrm>
            <a:off x="6794500" y="505410"/>
            <a:ext cx="5178425" cy="2677656"/>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en-US" sz="1400" b="1"/>
              <a:t>Comments </a:t>
            </a:r>
            <a:br>
              <a:rPr lang="en-US" sz="1400" b="1"/>
            </a:br>
            <a:endParaRPr lang="en-US" sz="1400"/>
          </a:p>
          <a:p>
            <a:pPr marL="285750" indent="-285750">
              <a:buFont typeface="Arial" panose="020B0604020202020204" pitchFamily="34" charset="0"/>
              <a:buChar char="•"/>
            </a:pPr>
            <a:r>
              <a:rPr lang="en-US" sz="1400"/>
              <a:t>Evaluation data suggests that the app has high appeal, but low conversion to completers.</a:t>
            </a:r>
          </a:p>
          <a:p>
            <a:endParaRPr lang="en-US" sz="1400"/>
          </a:p>
          <a:p>
            <a:pPr marL="285750" indent="-285750">
              <a:buFont typeface="Arial" panose="020B0604020202020204" pitchFamily="34" charset="0"/>
              <a:buChar char="•"/>
            </a:pPr>
            <a:r>
              <a:rPr lang="en-US" sz="1400"/>
              <a:t>Qualitative research suggested that users want greater consideration of mental health, some people with eating disorders found calorie counting triggering and fat-shaming, some felt that it failed to account for the complexities of obesity – including the price of healthy food.</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People valued the sense of community provided by the app. </a:t>
            </a:r>
            <a:endParaRPr lang="en-GB" sz="1400"/>
          </a:p>
        </p:txBody>
      </p:sp>
      <p:sp>
        <p:nvSpPr>
          <p:cNvPr id="2" name="TextBox 1">
            <a:extLst>
              <a:ext uri="{FF2B5EF4-FFF2-40B4-BE49-F238E27FC236}">
                <a16:creationId xmlns:a16="http://schemas.microsoft.com/office/drawing/2014/main" id="{77047E98-56E9-C6D2-DF5B-CC5FDDBD15EA}"/>
              </a:ext>
            </a:extLst>
          </p:cNvPr>
          <p:cNvSpPr txBox="1"/>
          <p:nvPr/>
        </p:nvSpPr>
        <p:spPr>
          <a:xfrm>
            <a:off x="137110" y="6004398"/>
            <a:ext cx="4409685" cy="200511"/>
          </a:xfrm>
          <a:prstGeom prst="rect">
            <a:avLst/>
          </a:prstGeom>
          <a:noFill/>
        </p:spPr>
        <p:txBody>
          <a:bodyPr wrap="none" lIns="0" tIns="0" rIns="0" bIns="0" rtlCol="0">
            <a:noAutofit/>
          </a:bodyPr>
          <a:lstStyle/>
          <a:p>
            <a:r>
              <a:rPr lang="en-US" sz="1200" b="1">
                <a:solidFill>
                  <a:schemeClr val="bg1"/>
                </a:solidFill>
              </a:rPr>
              <a:t>Source: </a:t>
            </a:r>
            <a:r>
              <a:rPr lang="en-US" sz="1200">
                <a:solidFill>
                  <a:schemeClr val="bg1"/>
                </a:solidFill>
                <a:hlinkClick r:id="rId2">
                  <a:extLst>
                    <a:ext uri="{A12FA001-AC4F-418D-AE19-62706E023703}">
                      <ahyp:hlinkClr xmlns:ahyp="http://schemas.microsoft.com/office/drawing/2018/hyperlinkcolor" val="tx"/>
                    </a:ext>
                  </a:extLst>
                </a:hlinkClick>
              </a:rPr>
              <a:t>Better Health campaign Phase 1: evaluation of the NHS weight loss plan app</a:t>
            </a:r>
          </a:p>
          <a:p>
            <a:r>
              <a:rPr lang="en-GB" sz="1200">
                <a:solidFill>
                  <a:schemeClr val="bg1"/>
                </a:solidFill>
              </a:rPr>
              <a:t>Talbot and Branley-Bell (2022) </a:t>
            </a:r>
            <a:r>
              <a:rPr lang="en-US" sz="1200">
                <a:solidFill>
                  <a:schemeClr val="bg1"/>
                </a:solidFill>
                <a:hlinkClick r:id="rId3">
                  <a:extLst>
                    <a:ext uri="{A12FA001-AC4F-418D-AE19-62706E023703}">
                      <ahyp:hlinkClr xmlns:ahyp="http://schemas.microsoft.com/office/drawing/2018/hyperlinkcolor" val="tx"/>
                    </a:ext>
                  </a:extLst>
                </a:hlinkClick>
              </a:rPr>
              <a:t>#BetterHealth: A qualitative analysis of reactions to the UK government’s better health campaign</a:t>
            </a:r>
          </a:p>
          <a:p>
            <a:r>
              <a:rPr lang="en-US" sz="1200">
                <a:solidFill>
                  <a:schemeClr val="bg1"/>
                </a:solidFill>
                <a:hlinkClick r:id="rId4">
                  <a:extLst>
                    <a:ext uri="{A12FA001-AC4F-418D-AE19-62706E023703}">
                      <ahyp:hlinkClr xmlns:ahyp="http://schemas.microsoft.com/office/drawing/2018/hyperlinkcolor" val="tx"/>
                    </a:ext>
                  </a:extLst>
                </a:hlinkClick>
              </a:rPr>
              <a:t>Better Health Data (2023-2025) Islington </a:t>
            </a:r>
            <a:endParaRPr lang="en-GB" sz="1200">
              <a:solidFill>
                <a:schemeClr val="bg1"/>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3028282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E778AB-B85C-F703-1E56-1619FF93EFD2}"/>
              </a:ext>
            </a:extLst>
          </p:cNvPr>
          <p:cNvSpPr>
            <a:spLocks noGrp="1"/>
          </p:cNvSpPr>
          <p:nvPr>
            <p:ph type="body" sz="quarter" idx="18"/>
          </p:nvPr>
        </p:nvSpPr>
        <p:spPr/>
        <p:txBody>
          <a:bodyPr vert="horz" lIns="0" tIns="0" rIns="0" bIns="0" rtlCol="0" anchor="ctr" anchorCtr="0">
            <a:noAutofit/>
          </a:bodyPr>
          <a:lstStyle/>
          <a:p>
            <a:pPr marL="89535"/>
            <a:r>
              <a:rPr lang="en-GB" sz="2400"/>
              <a:t>Tier 2: National Digital Weight Management Programme </a:t>
            </a:r>
            <a:endParaRPr lang="en-US" sz="2400"/>
          </a:p>
        </p:txBody>
      </p:sp>
      <p:sp>
        <p:nvSpPr>
          <p:cNvPr id="4" name="Text Placeholder 3">
            <a:extLst>
              <a:ext uri="{FF2B5EF4-FFF2-40B4-BE49-F238E27FC236}">
                <a16:creationId xmlns:a16="http://schemas.microsoft.com/office/drawing/2014/main" id="{1AE1D665-AF49-536C-5C69-9C91B07123EA}"/>
              </a:ext>
            </a:extLst>
          </p:cNvPr>
          <p:cNvSpPr>
            <a:spLocks noGrp="1"/>
          </p:cNvSpPr>
          <p:nvPr>
            <p:ph type="body" sz="quarter" idx="32"/>
          </p:nvPr>
        </p:nvSpPr>
        <p:spPr/>
        <p:txBody>
          <a:bodyPr>
            <a:normAutofit/>
          </a:bodyPr>
          <a:lstStyle/>
          <a:p>
            <a:r>
              <a:rPr lang="en-GB" b="1" kern="100">
                <a:solidFill>
                  <a:schemeClr val="accent1"/>
                </a:solidFill>
                <a:ea typeface="Calibri"/>
                <a:cs typeface="Times New Roman"/>
              </a:rPr>
              <a:t>Service information </a:t>
            </a:r>
          </a:p>
          <a:p>
            <a:pPr marL="171450" indent="-171450" fontAlgn="base">
              <a:buFont typeface="Arial" panose="020B0604020202020204" pitchFamily="34" charset="0"/>
              <a:buChar char="•"/>
            </a:pPr>
            <a:r>
              <a:rPr lang="en-US"/>
              <a:t>The </a:t>
            </a:r>
            <a:r>
              <a:rPr lang="en-US" err="1"/>
              <a:t>programme</a:t>
            </a:r>
            <a:r>
              <a:rPr lang="en-US"/>
              <a:t> supports adults 18 years +, with a BMI </a:t>
            </a:r>
            <a:r>
              <a:rPr lang="en-GB">
                <a:solidFill>
                  <a:srgbClr val="000000"/>
                </a:solidFill>
              </a:rPr>
              <a:t>&gt; </a:t>
            </a:r>
            <a:r>
              <a:rPr lang="en-US"/>
              <a:t>30 (or ≥27.5 for people from black, Asian and ethnic minority backgrounds) and have a diagnosis of diabetes (type 1 or type 2), hypertension or both.</a:t>
            </a:r>
          </a:p>
          <a:p>
            <a:pPr marL="171450" indent="-171450" fontAlgn="base">
              <a:buFont typeface="Arial" panose="020B0604020202020204" pitchFamily="34" charset="0"/>
              <a:buChar char="•"/>
            </a:pPr>
            <a:r>
              <a:rPr lang="en-US"/>
              <a:t> 12-week online </a:t>
            </a:r>
            <a:r>
              <a:rPr lang="en-US" err="1"/>
              <a:t>behavioural</a:t>
            </a:r>
            <a:r>
              <a:rPr lang="en-US"/>
              <a:t> and lifestyle </a:t>
            </a:r>
            <a:r>
              <a:rPr lang="en-US" err="1"/>
              <a:t>programme</a:t>
            </a:r>
            <a:r>
              <a:rPr lang="en-US"/>
              <a:t> that people can access via a smartphone or computer with internet access</a:t>
            </a:r>
          </a:p>
          <a:p>
            <a:pPr fontAlgn="base"/>
            <a:r>
              <a:rPr lang="en-US" b="1">
                <a:solidFill>
                  <a:schemeClr val="accent1"/>
                </a:solidFill>
              </a:rPr>
              <a:t>National Performance data: 2021/2022</a:t>
            </a:r>
          </a:p>
          <a:p>
            <a:pPr fontAlgn="base"/>
            <a:r>
              <a:rPr lang="en-US"/>
              <a:t>Outcomes data for individual boroughs is not available, however a national evaluation conducted found that: </a:t>
            </a:r>
          </a:p>
          <a:p>
            <a:pPr marL="171450" indent="-171450" fontAlgn="base">
              <a:buFont typeface="Arial" panose="020B0604020202020204" pitchFamily="34" charset="0"/>
              <a:buChar char="•"/>
            </a:pPr>
            <a:r>
              <a:rPr lang="en-US"/>
              <a:t>63,937 people were referred to the scheme in its first year (2021/2022)</a:t>
            </a:r>
          </a:p>
          <a:p>
            <a:pPr marL="171450" indent="-171450" fontAlgn="base">
              <a:buFont typeface="Arial" panose="020B0604020202020204" pitchFamily="34" charset="0"/>
              <a:buChar char="•"/>
            </a:pPr>
            <a:r>
              <a:rPr lang="en-US"/>
              <a:t>Of those referred 31,718 people who started the initiative. </a:t>
            </a:r>
          </a:p>
          <a:p>
            <a:pPr marL="171450" indent="-171450" fontAlgn="base">
              <a:buFont typeface="Arial" panose="020B0604020202020204" pitchFamily="34" charset="0"/>
              <a:buChar char="•"/>
            </a:pPr>
            <a:r>
              <a:rPr lang="en-US"/>
              <a:t>14,268 of those referred completed the </a:t>
            </a:r>
            <a:r>
              <a:rPr lang="en-US" err="1"/>
              <a:t>programme</a:t>
            </a:r>
            <a:endParaRPr lang="en-US"/>
          </a:p>
          <a:p>
            <a:pPr marL="171450" indent="-171450" fontAlgn="base">
              <a:buFont typeface="Arial" panose="020B0604020202020204" pitchFamily="34" charset="0"/>
              <a:buChar char="•"/>
            </a:pPr>
            <a:r>
              <a:rPr lang="en-US"/>
              <a:t>The average weight loss was 2.2kg or 4.85lbs (including those who did not complete the </a:t>
            </a:r>
            <a:r>
              <a:rPr lang="en-US" err="1"/>
              <a:t>programme</a:t>
            </a:r>
            <a:r>
              <a:rPr lang="en-US"/>
              <a:t>)</a:t>
            </a:r>
          </a:p>
          <a:p>
            <a:pPr marL="171450" indent="-171450" fontAlgn="base">
              <a:buFont typeface="Arial" panose="020B0604020202020204" pitchFamily="34" charset="0"/>
              <a:buChar char="•"/>
            </a:pPr>
            <a:r>
              <a:rPr lang="en-US"/>
              <a:t>More than a third of </a:t>
            </a:r>
            <a:r>
              <a:rPr lang="en-US" err="1"/>
              <a:t>referrlas</a:t>
            </a:r>
            <a:r>
              <a:rPr lang="en-US"/>
              <a:t> were from Black, Asian and minority ethnic backgrounds</a:t>
            </a:r>
          </a:p>
          <a:p>
            <a:pPr fontAlgn="base"/>
            <a:r>
              <a:rPr lang="en-US" b="1">
                <a:solidFill>
                  <a:schemeClr val="accent1"/>
                </a:solidFill>
              </a:rPr>
              <a:t>Performance data for Islington </a:t>
            </a:r>
          </a:p>
          <a:p>
            <a:pPr marL="171450" indent="-171450" fontAlgn="base">
              <a:buFont typeface="Arial" panose="020B0604020202020204" pitchFamily="34" charset="0"/>
              <a:buChar char="•"/>
            </a:pPr>
            <a:r>
              <a:rPr lang="en-US"/>
              <a:t>Access to performance data for the Nationally available Tier 2 digital weight management app is limited. </a:t>
            </a:r>
          </a:p>
          <a:p>
            <a:pPr marL="171450" indent="-171450" fontAlgn="base">
              <a:buFont typeface="Arial" panose="020B0604020202020204" pitchFamily="34" charset="0"/>
              <a:buChar char="•"/>
            </a:pPr>
            <a:r>
              <a:rPr lang="en-US"/>
              <a:t>According the most recent data there were 276 referrals to the app for the year 2024/2025, of which 77% met the eligibility criteria for use. </a:t>
            </a:r>
            <a:endParaRPr lang="en-GB"/>
          </a:p>
        </p:txBody>
      </p:sp>
      <p:graphicFrame>
        <p:nvGraphicFramePr>
          <p:cNvPr id="5" name="Table 4">
            <a:extLst>
              <a:ext uri="{FF2B5EF4-FFF2-40B4-BE49-F238E27FC236}">
                <a16:creationId xmlns:a16="http://schemas.microsoft.com/office/drawing/2014/main" id="{866AA420-DDD8-9D8C-14AD-8E23B474559A}"/>
              </a:ext>
            </a:extLst>
          </p:cNvPr>
          <p:cNvGraphicFramePr>
            <a:graphicFrameLocks noGrp="1"/>
          </p:cNvGraphicFramePr>
          <p:nvPr>
            <p:extLst>
              <p:ext uri="{D42A27DB-BD31-4B8C-83A1-F6EECF244321}">
                <p14:modId xmlns:p14="http://schemas.microsoft.com/office/powerpoint/2010/main" val="896665499"/>
              </p:ext>
            </p:extLst>
          </p:nvPr>
        </p:nvGraphicFramePr>
        <p:xfrm>
          <a:off x="6463861" y="2906110"/>
          <a:ext cx="5578816" cy="1909053"/>
        </p:xfrm>
        <a:graphic>
          <a:graphicData uri="http://schemas.openxmlformats.org/drawingml/2006/table">
            <a:tbl>
              <a:tblPr firstRow="1" bandRow="1">
                <a:tableStyleId>{5C22544A-7EE6-4342-B048-85BDC9FD1C3A}</a:tableStyleId>
              </a:tblPr>
              <a:tblGrid>
                <a:gridCol w="1394704">
                  <a:extLst>
                    <a:ext uri="{9D8B030D-6E8A-4147-A177-3AD203B41FA5}">
                      <a16:colId xmlns:a16="http://schemas.microsoft.com/office/drawing/2014/main" val="512471284"/>
                    </a:ext>
                  </a:extLst>
                </a:gridCol>
                <a:gridCol w="1394704">
                  <a:extLst>
                    <a:ext uri="{9D8B030D-6E8A-4147-A177-3AD203B41FA5}">
                      <a16:colId xmlns:a16="http://schemas.microsoft.com/office/drawing/2014/main" val="3899624528"/>
                    </a:ext>
                  </a:extLst>
                </a:gridCol>
                <a:gridCol w="1394704">
                  <a:extLst>
                    <a:ext uri="{9D8B030D-6E8A-4147-A177-3AD203B41FA5}">
                      <a16:colId xmlns:a16="http://schemas.microsoft.com/office/drawing/2014/main" val="1639841700"/>
                    </a:ext>
                  </a:extLst>
                </a:gridCol>
                <a:gridCol w="1394704">
                  <a:extLst>
                    <a:ext uri="{9D8B030D-6E8A-4147-A177-3AD203B41FA5}">
                      <a16:colId xmlns:a16="http://schemas.microsoft.com/office/drawing/2014/main" val="1488822293"/>
                    </a:ext>
                  </a:extLst>
                </a:gridCol>
              </a:tblGrid>
              <a:tr h="636351">
                <a:tc>
                  <a:txBody>
                    <a:bodyPr/>
                    <a:lstStyle/>
                    <a:p>
                      <a:pPr algn="ctr">
                        <a:buNone/>
                      </a:pPr>
                      <a:r>
                        <a:rPr lang="en-GB" sz="1100" b="1">
                          <a:solidFill>
                            <a:schemeClr val="bg1"/>
                          </a:solidFill>
                          <a:effectLst/>
                          <a:latin typeface="Aptos Narrow" panose="020B0004020202020204" pitchFamily="34" charset="0"/>
                          <a:ea typeface="Aptos" panose="020B0004020202020204" pitchFamily="34" charset="0"/>
                          <a:cs typeface="Aptos" panose="020B0004020202020204" pitchFamily="34" charset="0"/>
                        </a:rPr>
                        <a:t>Year</a:t>
                      </a:r>
                      <a:endParaRPr lang="en-GB" sz="11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ctr">
                        <a:buNone/>
                      </a:pPr>
                      <a:r>
                        <a:rPr lang="en-GB" sz="1100">
                          <a:effectLst/>
                          <a:latin typeface="Aptos" panose="020B0004020202020204" pitchFamily="34" charset="0"/>
                          <a:ea typeface="Aptos" panose="020B0004020202020204" pitchFamily="34" charset="0"/>
                          <a:cs typeface="Aptos" panose="020B0004020202020204" pitchFamily="34" charset="0"/>
                        </a:rPr>
                        <a:t>Total referrals </a:t>
                      </a:r>
                    </a:p>
                  </a:txBody>
                  <a:tcPr marL="68580" marR="68580" marT="0" marB="0" anchor="b"/>
                </a:tc>
                <a:tc>
                  <a:txBody>
                    <a:bodyPr/>
                    <a:lstStyle/>
                    <a:p>
                      <a:pPr algn="ctr">
                        <a:buNone/>
                      </a:pPr>
                      <a:r>
                        <a:rPr lang="en-GB" sz="1100">
                          <a:effectLst/>
                          <a:latin typeface="Aptos" panose="020B0004020202020204" pitchFamily="34" charset="0"/>
                          <a:ea typeface="Aptos" panose="020B0004020202020204" pitchFamily="34" charset="0"/>
                          <a:cs typeface="Aptos" panose="020B0004020202020204" pitchFamily="34" charset="0"/>
                        </a:rPr>
                        <a:t>Eligible referrals </a:t>
                      </a:r>
                    </a:p>
                  </a:txBody>
                  <a:tcPr marL="68580" marR="68580" marT="0" marB="0" anchor="b"/>
                </a:tc>
                <a:tc>
                  <a:txBody>
                    <a:bodyPr/>
                    <a:lstStyle/>
                    <a:p>
                      <a:pPr algn="ctr">
                        <a:buNone/>
                      </a:pPr>
                      <a:r>
                        <a:rPr lang="en-GB" sz="1100">
                          <a:effectLst/>
                          <a:latin typeface="Aptos" panose="020B0004020202020204" pitchFamily="34" charset="0"/>
                          <a:ea typeface="Aptos" panose="020B0004020202020204" pitchFamily="34" charset="0"/>
                          <a:cs typeface="Aptos" panose="020B0004020202020204" pitchFamily="34" charset="0"/>
                        </a:rPr>
                        <a:t>% eligible </a:t>
                      </a:r>
                    </a:p>
                  </a:txBody>
                  <a:tcPr marL="68580" marR="68580" marT="0" marB="0" anchor="b"/>
                </a:tc>
                <a:extLst>
                  <a:ext uri="{0D108BD9-81ED-4DB2-BD59-A6C34878D82A}">
                    <a16:rowId xmlns:a16="http://schemas.microsoft.com/office/drawing/2014/main" val="3728996444"/>
                  </a:ext>
                </a:extLst>
              </a:tr>
              <a:tr h="636351">
                <a:tc>
                  <a:txBody>
                    <a:bodyPr/>
                    <a:lstStyle/>
                    <a:p>
                      <a:r>
                        <a:rPr lang="en-GB" sz="1200"/>
                        <a:t>2023/24</a:t>
                      </a:r>
                    </a:p>
                  </a:txBody>
                  <a:tcPr/>
                </a:tc>
                <a:tc>
                  <a:txBody>
                    <a:bodyPr/>
                    <a:lstStyle/>
                    <a:p>
                      <a:pPr algn="ctr">
                        <a:buNone/>
                      </a:pPr>
                      <a:r>
                        <a:rPr lang="en-GB" sz="1100" b="0">
                          <a:solidFill>
                            <a:srgbClr val="000000"/>
                          </a:solidFill>
                          <a:effectLst/>
                          <a:latin typeface="Aptos Narrow" panose="020B0004020202020204" pitchFamily="34" charset="0"/>
                          <a:ea typeface="Aptos" panose="020B0004020202020204" pitchFamily="34" charset="0"/>
                          <a:cs typeface="Aptos" panose="020B0004020202020204" pitchFamily="34" charset="0"/>
                        </a:rPr>
                        <a:t>297</a:t>
                      </a:r>
                      <a:endParaRPr lang="en-GB" sz="1100" b="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ctr">
                        <a:buNone/>
                      </a:pPr>
                      <a:r>
                        <a:rPr lang="en-GB" sz="1100" b="0">
                          <a:solidFill>
                            <a:srgbClr val="000000"/>
                          </a:solidFill>
                          <a:effectLst/>
                          <a:latin typeface="Aptos Narrow" panose="020B0004020202020204" pitchFamily="34" charset="0"/>
                          <a:ea typeface="Aptos" panose="020B0004020202020204" pitchFamily="34" charset="0"/>
                          <a:cs typeface="Aptos" panose="020B0004020202020204" pitchFamily="34" charset="0"/>
                        </a:rPr>
                        <a:t>210</a:t>
                      </a:r>
                      <a:endParaRPr lang="en-GB" sz="1100" b="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ctr">
                        <a:buNone/>
                      </a:pPr>
                      <a:r>
                        <a:rPr lang="en-GB" sz="1100" b="0">
                          <a:solidFill>
                            <a:srgbClr val="000000"/>
                          </a:solidFill>
                          <a:effectLst/>
                          <a:latin typeface="Aptos Narrow" panose="020B0004020202020204" pitchFamily="34" charset="0"/>
                          <a:ea typeface="Aptos" panose="020B0004020202020204" pitchFamily="34" charset="0"/>
                          <a:cs typeface="Aptos" panose="020B0004020202020204" pitchFamily="34" charset="0"/>
                        </a:rPr>
                        <a:t>71%</a:t>
                      </a:r>
                      <a:endParaRPr lang="en-GB" sz="1100" b="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1095139060"/>
                  </a:ext>
                </a:extLst>
              </a:tr>
              <a:tr h="636351">
                <a:tc>
                  <a:txBody>
                    <a:bodyPr/>
                    <a:lstStyle/>
                    <a:p>
                      <a:r>
                        <a:rPr lang="en-GB" sz="1200"/>
                        <a:t>2024/25</a:t>
                      </a:r>
                    </a:p>
                  </a:txBody>
                  <a:tcPr/>
                </a:tc>
                <a:tc>
                  <a:txBody>
                    <a:bodyPr/>
                    <a:lstStyle/>
                    <a:p>
                      <a:pPr algn="ctr">
                        <a:buNone/>
                      </a:pPr>
                      <a:r>
                        <a:rPr lang="en-GB" sz="1100" b="0">
                          <a:solidFill>
                            <a:srgbClr val="000000"/>
                          </a:solidFill>
                          <a:effectLst/>
                          <a:latin typeface="Aptos Narrow" panose="020B0004020202020204" pitchFamily="34" charset="0"/>
                          <a:ea typeface="Aptos" panose="020B0004020202020204" pitchFamily="34" charset="0"/>
                          <a:cs typeface="Aptos" panose="020B0004020202020204" pitchFamily="34" charset="0"/>
                        </a:rPr>
                        <a:t>276</a:t>
                      </a:r>
                      <a:endParaRPr lang="en-GB" sz="1100" b="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ctr">
                        <a:buNone/>
                      </a:pPr>
                      <a:r>
                        <a:rPr lang="en-GB" sz="1100" b="0">
                          <a:solidFill>
                            <a:srgbClr val="000000"/>
                          </a:solidFill>
                          <a:effectLst/>
                          <a:latin typeface="Aptos Narrow" panose="020B0004020202020204" pitchFamily="34" charset="0"/>
                          <a:ea typeface="Aptos" panose="020B0004020202020204" pitchFamily="34" charset="0"/>
                          <a:cs typeface="Aptos" panose="020B0004020202020204" pitchFamily="34" charset="0"/>
                        </a:rPr>
                        <a:t>212</a:t>
                      </a:r>
                      <a:endParaRPr lang="en-GB" sz="1100" b="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gn="ctr">
                        <a:buNone/>
                      </a:pPr>
                      <a:r>
                        <a:rPr lang="en-GB" sz="1100" b="0">
                          <a:solidFill>
                            <a:srgbClr val="000000"/>
                          </a:solidFill>
                          <a:effectLst/>
                          <a:latin typeface="Aptos Narrow" panose="020B0004020202020204" pitchFamily="34" charset="0"/>
                          <a:ea typeface="Aptos" panose="020B0004020202020204" pitchFamily="34" charset="0"/>
                          <a:cs typeface="Aptos" panose="020B0004020202020204" pitchFamily="34" charset="0"/>
                        </a:rPr>
                        <a:t>77%</a:t>
                      </a:r>
                      <a:endParaRPr lang="en-GB" sz="1100" b="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180828850"/>
                  </a:ext>
                </a:extLst>
              </a:tr>
            </a:tbl>
          </a:graphicData>
        </a:graphic>
      </p:graphicFrame>
      <p:sp>
        <p:nvSpPr>
          <p:cNvPr id="7" name="TextBox 6">
            <a:extLst>
              <a:ext uri="{FF2B5EF4-FFF2-40B4-BE49-F238E27FC236}">
                <a16:creationId xmlns:a16="http://schemas.microsoft.com/office/drawing/2014/main" id="{0A3EF694-204C-5A45-DF71-C1AED517C07B}"/>
              </a:ext>
            </a:extLst>
          </p:cNvPr>
          <p:cNvSpPr txBox="1"/>
          <p:nvPr/>
        </p:nvSpPr>
        <p:spPr>
          <a:xfrm>
            <a:off x="6664056" y="577993"/>
            <a:ext cx="5178425" cy="2031325"/>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en-US" sz="1400" b="1"/>
              <a:t>Comments </a:t>
            </a:r>
            <a:br>
              <a:rPr lang="en-US" sz="1400" b="1"/>
            </a:br>
            <a:endParaRPr lang="en-US" sz="1400"/>
          </a:p>
          <a:p>
            <a:pPr marL="285750" indent="-285750">
              <a:buFont typeface="Arial" panose="020B0604020202020204" pitchFamily="34" charset="0"/>
              <a:buChar char="•"/>
            </a:pPr>
            <a:r>
              <a:rPr lang="en-US" sz="1400"/>
              <a:t>Borough level referral and usage data is limited.</a:t>
            </a:r>
          </a:p>
          <a:p>
            <a:pPr marL="285750" indent="-285750">
              <a:buFont typeface="Arial" panose="020B0604020202020204" pitchFamily="34" charset="0"/>
              <a:buChar char="•"/>
            </a:pPr>
            <a:r>
              <a:rPr lang="en-US" sz="1400"/>
              <a:t>National level evaluation data indicates that the NHS Digital Weight Management </a:t>
            </a:r>
            <a:r>
              <a:rPr lang="en-US" sz="1400" err="1"/>
              <a:t>Programme</a:t>
            </a:r>
            <a:r>
              <a:rPr lang="en-US" sz="1400"/>
              <a:t> is effective at achieving clinically meaningful weight loss and good engagement from groups disproportionately affected by overweight and obesity. </a:t>
            </a:r>
          </a:p>
          <a:p>
            <a:endParaRPr lang="en-US" sz="1400"/>
          </a:p>
        </p:txBody>
      </p:sp>
      <p:sp>
        <p:nvSpPr>
          <p:cNvPr id="6" name="TextBox 5">
            <a:extLst>
              <a:ext uri="{FF2B5EF4-FFF2-40B4-BE49-F238E27FC236}">
                <a16:creationId xmlns:a16="http://schemas.microsoft.com/office/drawing/2014/main" id="{17924F19-D877-401E-E407-87E149C0ED37}"/>
              </a:ext>
            </a:extLst>
          </p:cNvPr>
          <p:cNvSpPr txBox="1"/>
          <p:nvPr/>
        </p:nvSpPr>
        <p:spPr>
          <a:xfrm>
            <a:off x="149321" y="6080624"/>
            <a:ext cx="9805120" cy="830997"/>
          </a:xfrm>
          <a:prstGeom prst="rect">
            <a:avLst/>
          </a:prstGeom>
          <a:noFill/>
        </p:spPr>
        <p:txBody>
          <a:bodyPr wrap="none" rtlCol="0">
            <a:spAutoFit/>
          </a:bodyPr>
          <a:lstStyle/>
          <a:p>
            <a:r>
              <a:rPr lang="en-GB" sz="1200">
                <a:solidFill>
                  <a:schemeClr val="bg1"/>
                </a:solidFill>
              </a:rPr>
              <a:t>Source: </a:t>
            </a:r>
          </a:p>
          <a:p>
            <a:r>
              <a:rPr lang="en-GB" sz="1200">
                <a:solidFill>
                  <a:schemeClr val="bg1"/>
                </a:solidFill>
              </a:rPr>
              <a:t>Taylor et al. (2024)</a:t>
            </a:r>
            <a:r>
              <a:rPr lang="en-US" sz="1200" b="1"/>
              <a:t> </a:t>
            </a:r>
            <a:r>
              <a:rPr lang="en-US" sz="1200">
                <a:solidFill>
                  <a:schemeClr val="bg1"/>
                </a:solidFill>
                <a:hlinkClick r:id="rId3">
                  <a:extLst>
                    <a:ext uri="{A12FA001-AC4F-418D-AE19-62706E023703}">
                      <ahyp:hlinkClr xmlns:ahyp="http://schemas.microsoft.com/office/drawing/2018/hyperlinkcolor" val="tx"/>
                    </a:ext>
                  </a:extLst>
                </a:hlinkClick>
              </a:rPr>
              <a:t>Early outcomes of referrals to the English National Health Service Digital Weight Management </a:t>
            </a:r>
            <a:r>
              <a:rPr lang="en-US" sz="1200" err="1">
                <a:solidFill>
                  <a:schemeClr val="bg1"/>
                </a:solidFill>
                <a:hlinkClick r:id="rId3">
                  <a:extLst>
                    <a:ext uri="{A12FA001-AC4F-418D-AE19-62706E023703}">
                      <ahyp:hlinkClr xmlns:ahyp="http://schemas.microsoft.com/office/drawing/2018/hyperlinkcolor" val="tx"/>
                    </a:ext>
                  </a:extLst>
                </a:hlinkClick>
              </a:rPr>
              <a:t>Programme</a:t>
            </a:r>
            <a:r>
              <a:rPr lang="en-US" sz="1200">
                <a:solidFill>
                  <a:schemeClr val="bg1"/>
                </a:solidFill>
              </a:rPr>
              <a:t>. </a:t>
            </a:r>
            <a:r>
              <a:rPr lang="en-US" sz="1200" i="1">
                <a:solidFill>
                  <a:schemeClr val="bg1"/>
                </a:solidFill>
              </a:rPr>
              <a:t>Obesity. 32(6) </a:t>
            </a:r>
            <a:br>
              <a:rPr lang="en-US" sz="1200" i="1">
                <a:solidFill>
                  <a:schemeClr val="bg1"/>
                </a:solidFill>
              </a:rPr>
            </a:br>
            <a:r>
              <a:rPr lang="pl-PL" sz="1200" i="1">
                <a:solidFill>
                  <a:schemeClr val="bg1"/>
                </a:solidFill>
              </a:rPr>
              <a:t>doi: 10.1002/oby.24024. Epub 2024 Apr 21</a:t>
            </a:r>
            <a:endParaRPr lang="en-US" sz="1200">
              <a:solidFill>
                <a:schemeClr val="bg1"/>
              </a:solidFill>
            </a:endParaRPr>
          </a:p>
          <a:p>
            <a:r>
              <a:rPr lang="en-GB" sz="1200">
                <a:solidFill>
                  <a:schemeClr val="bg1"/>
                </a:solidFill>
              </a:rPr>
              <a:t> </a:t>
            </a:r>
          </a:p>
        </p:txBody>
      </p:sp>
    </p:spTree>
    <p:extLst>
      <p:ext uri="{BB962C8B-B14F-4D97-AF65-F5344CB8AC3E}">
        <p14:creationId xmlns:p14="http://schemas.microsoft.com/office/powerpoint/2010/main" val="607389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F0AF4-D215-83F3-4D05-F20E1366289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C99E279-F7D1-07E2-EAE2-AD3361844656}"/>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n-lt"/>
                <a:ea typeface="+mn-ea"/>
                <a:cs typeface="+mn-cs"/>
              </a:rPr>
              <a:t>Tier 2: </a:t>
            </a:r>
            <a:r>
              <a:rPr kumimoji="0" lang="en-GB" sz="2400" b="0" i="0" u="none" strike="noStrike" kern="1200" cap="none" spc="0" normalizeH="0" baseline="0" noProof="0" err="1">
                <a:ln>
                  <a:noFill/>
                </a:ln>
                <a:solidFill>
                  <a:schemeClr val="bg1"/>
                </a:solidFill>
                <a:effectLst/>
                <a:uLnTx/>
                <a:uFillTx/>
                <a:latin typeface="+mn-lt"/>
                <a:ea typeface="+mn-ea"/>
                <a:cs typeface="+mn-cs"/>
              </a:rPr>
              <a:t>MoreLife</a:t>
            </a:r>
            <a:endParaRPr lang="en-GB" sz="2400" b="0" i="0" u="none" strike="noStrike" kern="1200" cap="none" spc="0" normalizeH="0" baseline="0" noProof="0" err="1">
              <a:ln>
                <a:noFill/>
              </a:ln>
              <a:solidFill>
                <a:schemeClr val="bg1"/>
              </a:solidFill>
              <a:effectLst/>
              <a:uLnTx/>
              <a:uFillTx/>
              <a:latin typeface="+mj-lt"/>
              <a:ea typeface="+mn-ea"/>
              <a:cs typeface="Arial" panose="020B0604020202020204"/>
            </a:endParaRPr>
          </a:p>
        </p:txBody>
      </p:sp>
      <p:sp>
        <p:nvSpPr>
          <p:cNvPr id="3" name="Content Placeholder 2">
            <a:extLst>
              <a:ext uri="{FF2B5EF4-FFF2-40B4-BE49-F238E27FC236}">
                <a16:creationId xmlns:a16="http://schemas.microsoft.com/office/drawing/2014/main" id="{51F28AD0-612A-16B4-1DE0-E33692CFCE97}"/>
              </a:ext>
            </a:extLst>
          </p:cNvPr>
          <p:cNvSpPr>
            <a:spLocks noGrp="1"/>
          </p:cNvSpPr>
          <p:nvPr>
            <p:ph sz="quarter" idx="31"/>
          </p:nvPr>
        </p:nvSpPr>
        <p:spPr>
          <a:xfrm>
            <a:off x="18553" y="366713"/>
            <a:ext cx="6131462" cy="5574698"/>
          </a:xfrm>
        </p:spPr>
        <p:txBody>
          <a:bodyPr vert="horz" wrap="square" lIns="91440" tIns="45720" rIns="91440" bIns="45720" rtlCol="0" anchor="t">
            <a:noAutofit/>
          </a:bodyPr>
          <a:lstStyle/>
          <a:p>
            <a:r>
              <a:rPr lang="en-GB" sz="1600" b="1">
                <a:solidFill>
                  <a:schemeClr val="accent1"/>
                </a:solidFill>
              </a:rPr>
              <a:t>Service information </a:t>
            </a:r>
          </a:p>
          <a:p>
            <a:pPr marL="285750" indent="-285750">
              <a:buFont typeface="Arial" panose="020B0604020202020204" pitchFamily="34" charset="0"/>
              <a:buChar char="•"/>
            </a:pPr>
            <a:r>
              <a:rPr lang="en-GB" sz="1300"/>
              <a:t>The service supports adults with a BMI &gt; 25 and a co-morbidity; or a BMI &gt; 30 without any co-morbidities. </a:t>
            </a:r>
          </a:p>
          <a:p>
            <a:pPr marL="285750" indent="-285750">
              <a:buFont typeface="Arial" panose="020B0604020202020204" pitchFamily="34" charset="0"/>
              <a:buChar char="•"/>
            </a:pPr>
            <a:r>
              <a:rPr lang="en-GB" sz="1300"/>
              <a:t>It provides a free 12-week, community-based, weight management programme to help people to understand their relationship to food and manage their weight. </a:t>
            </a:r>
            <a:endParaRPr lang="en-US" sz="1300" kern="100">
              <a:effectLst/>
              <a:ea typeface="Aptos" panose="020B0004020202020204" pitchFamily="34" charset="0"/>
              <a:cs typeface="Times New Roman" panose="02020603050405020304" pitchFamily="18" charset="0"/>
            </a:endParaRPr>
          </a:p>
          <a:p>
            <a:pPr marL="285750" indent="-285750" algn="l">
              <a:buFont typeface="Arial" panose="020B0604020202020204" pitchFamily="34" charset="0"/>
              <a:buChar char="•"/>
            </a:pPr>
            <a:r>
              <a:rPr lang="en-US" sz="1300" kern="100">
                <a:ea typeface="Aptos" panose="020B0004020202020204" pitchFamily="34" charset="0"/>
                <a:cs typeface="Times New Roman"/>
              </a:rPr>
              <a:t>Service is jointly commissioned by LB Islington and LB Camden.</a:t>
            </a:r>
          </a:p>
          <a:p>
            <a:r>
              <a:rPr lang="en-US" sz="1600" b="1" kern="100">
                <a:solidFill>
                  <a:schemeClr val="accent1"/>
                </a:solidFill>
                <a:ea typeface="Aptos" panose="020B0004020202020204" pitchFamily="34" charset="0"/>
                <a:cs typeface="Times New Roman" panose="02020603050405020304" pitchFamily="18" charset="0"/>
              </a:rPr>
              <a:t>Performance data 2023-2024</a:t>
            </a:r>
            <a:endParaRPr lang="en-US" sz="1600" b="1" kern="100">
              <a:solidFill>
                <a:schemeClr val="accent1"/>
              </a:solidFill>
              <a:cs typeface="Times New Roman" panose="02020603050405020304" pitchFamily="18" charset="0"/>
            </a:endParaRPr>
          </a:p>
          <a:p>
            <a:pPr marL="285750" indent="-285750" algn="l">
              <a:buFont typeface="Arial" panose="020B0604020202020204" pitchFamily="34" charset="0"/>
              <a:buChar char="•"/>
            </a:pPr>
            <a:r>
              <a:rPr lang="en-US" sz="1300" kern="100">
                <a:cs typeface="Times New Roman"/>
              </a:rPr>
              <a:t>In 2024, 2229 people were referred to </a:t>
            </a:r>
            <a:r>
              <a:rPr lang="en-US" sz="1300" kern="100" err="1">
                <a:cs typeface="Times New Roman"/>
              </a:rPr>
              <a:t>Morelife</a:t>
            </a:r>
            <a:r>
              <a:rPr lang="en-US" sz="1300" kern="100">
                <a:cs typeface="Times New Roman"/>
              </a:rPr>
              <a:t> from Islington, of these 615 started the </a:t>
            </a:r>
            <a:r>
              <a:rPr lang="en-US" sz="1300" kern="100" err="1">
                <a:cs typeface="Times New Roman"/>
              </a:rPr>
              <a:t>programme</a:t>
            </a:r>
            <a:r>
              <a:rPr lang="en-US" sz="1300" kern="100">
                <a:cs typeface="Times New Roman"/>
              </a:rPr>
              <a:t> ( and 205 people completed the </a:t>
            </a:r>
            <a:r>
              <a:rPr lang="en-US" sz="1300" kern="100" err="1">
                <a:cs typeface="Times New Roman"/>
              </a:rPr>
              <a:t>programme</a:t>
            </a:r>
            <a:r>
              <a:rPr lang="en-US" sz="1300" kern="100">
                <a:cs typeface="Times New Roman"/>
              </a:rPr>
              <a:t> (33%). These numbers are below target as shown in the graph. </a:t>
            </a:r>
          </a:p>
          <a:p>
            <a:pPr marL="285750" indent="-285750" algn="l">
              <a:buFont typeface="Arial" panose="020B0604020202020204" pitchFamily="34" charset="0"/>
              <a:buChar char="•"/>
            </a:pPr>
            <a:r>
              <a:rPr lang="en-US" sz="1300" kern="100">
                <a:cs typeface="Times New Roman"/>
              </a:rPr>
              <a:t>44% of attendees were from Black, Asian and Minority Ethnic groups; and 25% are people of lower income– meeting set targets for engagement with these key groups. There were no significant differences in completion or weight loss achieved by ethnicity or deprivation.</a:t>
            </a:r>
          </a:p>
          <a:p>
            <a:pPr marL="285750" indent="-285750">
              <a:buFont typeface="Arial" panose="020B0604020202020204" pitchFamily="34" charset="0"/>
              <a:buChar char="•"/>
            </a:pPr>
            <a:r>
              <a:rPr lang="en-US" sz="1300" kern="100">
                <a:cs typeface="Times New Roman"/>
              </a:rPr>
              <a:t>In 2024, across Camden and Islington 28% of completers lost 5% of their body weight (against a target of 30%) and 48% lost 3% of their body weight (against a target of 50%).</a:t>
            </a:r>
            <a:endParaRPr lang="en-US" sz="1300" kern="100">
              <a:highlight>
                <a:srgbClr val="FFFFFF"/>
              </a:highlight>
              <a:cs typeface="Times New Roman"/>
            </a:endParaRPr>
          </a:p>
          <a:p>
            <a:pPr marL="285750" indent="-285750">
              <a:buFont typeface="Arial" panose="020B0604020202020204" pitchFamily="34" charset="0"/>
              <a:buChar char="•"/>
            </a:pPr>
            <a:r>
              <a:rPr lang="en-US" sz="1300"/>
              <a:t>Participant feedback from the MoreLife </a:t>
            </a:r>
            <a:r>
              <a:rPr lang="en-US" sz="1300" err="1"/>
              <a:t>programme</a:t>
            </a:r>
            <a:r>
              <a:rPr lang="en-US" sz="1300"/>
              <a:t> is generally positive with 94% of participants being satisfied or very satisfied with the </a:t>
            </a:r>
            <a:r>
              <a:rPr lang="en-US" sz="1300" err="1"/>
              <a:t>programme</a:t>
            </a:r>
            <a:r>
              <a:rPr lang="en-US" sz="1300"/>
              <a:t>, 4% were neutral and 2% were dissatisfied; 55% of clients report ‘feeling better about myself’, 39% report ‘improved mental health’, 32% report ‘increased activity’, &amp; 28% report ‘more self-confidence’. Note: feedback is only gathered from clients who complete the </a:t>
            </a:r>
            <a:r>
              <a:rPr lang="en-US" sz="1300" err="1"/>
              <a:t>programme</a:t>
            </a:r>
            <a:r>
              <a:rPr lang="en-US" sz="1300"/>
              <a:t>.</a:t>
            </a:r>
          </a:p>
        </p:txBody>
      </p:sp>
      <p:sp>
        <p:nvSpPr>
          <p:cNvPr id="8" name="TextBox 7">
            <a:extLst>
              <a:ext uri="{FF2B5EF4-FFF2-40B4-BE49-F238E27FC236}">
                <a16:creationId xmlns:a16="http://schemas.microsoft.com/office/drawing/2014/main" id="{212A3292-CECD-CB1C-B5D8-9786C271FB51}"/>
              </a:ext>
            </a:extLst>
          </p:cNvPr>
          <p:cNvSpPr txBox="1"/>
          <p:nvPr/>
        </p:nvSpPr>
        <p:spPr>
          <a:xfrm>
            <a:off x="6060537" y="366713"/>
            <a:ext cx="6131463" cy="2677656"/>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en-US" sz="1400" b="1"/>
              <a:t>Comments </a:t>
            </a:r>
            <a:endParaRPr lang="en-US" sz="1400"/>
          </a:p>
          <a:p>
            <a:pPr marL="285750" indent="-285750" algn="l">
              <a:buFont typeface="Arial" panose="020B0604020202020204" pitchFamily="34" charset="0"/>
              <a:buChar char="•"/>
            </a:pPr>
            <a:r>
              <a:rPr lang="en-US" sz="1400"/>
              <a:t>Too few people starting the </a:t>
            </a:r>
            <a:r>
              <a:rPr lang="en-US" sz="1400" err="1"/>
              <a:t>programme</a:t>
            </a:r>
            <a:r>
              <a:rPr lang="en-US" sz="1400"/>
              <a:t> due to low referrals and there’s high drop out during triage.</a:t>
            </a:r>
          </a:p>
          <a:p>
            <a:pPr marL="285750" indent="-285750">
              <a:buFont typeface="Arial" panose="020B0604020202020204" pitchFamily="34" charset="0"/>
              <a:buChar char="•"/>
            </a:pPr>
            <a:r>
              <a:rPr lang="en-US" sz="1400"/>
              <a:t>In 2024 only 615 people attended one session or more of a MoreLife </a:t>
            </a:r>
            <a:r>
              <a:rPr lang="en-US" sz="1400" err="1"/>
              <a:t>programme</a:t>
            </a:r>
            <a:r>
              <a:rPr lang="en-US" sz="1400"/>
              <a:t>, this represents 1.5% of the eligible population according to </a:t>
            </a:r>
            <a:r>
              <a:rPr lang="en-US" sz="1400" err="1"/>
              <a:t>HealtheIntent</a:t>
            </a:r>
            <a:r>
              <a:rPr lang="en-US" sz="1400"/>
              <a:t> data. </a:t>
            </a:r>
          </a:p>
          <a:p>
            <a:pPr marL="285750" indent="-285750" algn="l">
              <a:buFont typeface="Arial" panose="020B0604020202020204" pitchFamily="34" charset="0"/>
              <a:buChar char="•"/>
            </a:pPr>
            <a:r>
              <a:rPr lang="en-US" sz="1400"/>
              <a:t>Many of the people being referred to MoreLife are not suitable for the </a:t>
            </a:r>
            <a:r>
              <a:rPr lang="en-US" sz="1400" err="1"/>
              <a:t>programme</a:t>
            </a:r>
            <a:r>
              <a:rPr lang="en-US" sz="1400"/>
              <a:t>. One challenge is the absence of a Tier 3 service. 43% of non-completers of MoreLife service meet the criteria for Tier 3 services. </a:t>
            </a:r>
          </a:p>
          <a:p>
            <a:pPr marL="285750" indent="-285750" algn="l">
              <a:buFont typeface="Arial" panose="020B0604020202020204" pitchFamily="34" charset="0"/>
              <a:buChar char="•"/>
            </a:pPr>
            <a:r>
              <a:rPr lang="en-GB" sz="1400"/>
              <a:t>Participants report wanting further support after the programme ends, including access to the online dashboard to monitor their progress and additional check-ins. </a:t>
            </a:r>
          </a:p>
        </p:txBody>
      </p:sp>
      <p:sp>
        <p:nvSpPr>
          <p:cNvPr id="2" name="TextBox 1">
            <a:extLst>
              <a:ext uri="{FF2B5EF4-FFF2-40B4-BE49-F238E27FC236}">
                <a16:creationId xmlns:a16="http://schemas.microsoft.com/office/drawing/2014/main" id="{1C357ABB-A558-784E-4CE2-95C3B12C244F}"/>
              </a:ext>
            </a:extLst>
          </p:cNvPr>
          <p:cNvSpPr txBox="1"/>
          <p:nvPr/>
        </p:nvSpPr>
        <p:spPr>
          <a:xfrm>
            <a:off x="107927" y="6086249"/>
            <a:ext cx="4409685" cy="655020"/>
          </a:xfrm>
          <a:prstGeom prst="rect">
            <a:avLst/>
          </a:prstGeom>
          <a:noFill/>
        </p:spPr>
        <p:txBody>
          <a:bodyPr wrap="none" lIns="0" tIns="0" rIns="0" bIns="0" rtlCol="0">
            <a:noAutofit/>
          </a:bodyPr>
          <a:lstStyle/>
          <a:p>
            <a:r>
              <a:rPr lang="en-US" sz="1200" b="1">
                <a:solidFill>
                  <a:schemeClr val="bg1"/>
                </a:solidFill>
              </a:rPr>
              <a:t>Source: </a:t>
            </a:r>
            <a:r>
              <a:rPr lang="en-US" sz="1200">
                <a:solidFill>
                  <a:schemeClr val="bg1"/>
                </a:solidFill>
              </a:rPr>
              <a:t>: </a:t>
            </a:r>
            <a:r>
              <a:rPr lang="en-US" sz="1200" err="1">
                <a:solidFill>
                  <a:schemeClr val="bg1"/>
                </a:solidFill>
              </a:rPr>
              <a:t>Morelife</a:t>
            </a:r>
            <a:r>
              <a:rPr lang="en-US" sz="1200">
                <a:solidFill>
                  <a:schemeClr val="bg1"/>
                </a:solidFill>
              </a:rPr>
              <a:t> (2024) </a:t>
            </a:r>
            <a:r>
              <a:rPr lang="en-US" sz="1200">
                <a:solidFill>
                  <a:schemeClr val="bg1"/>
                </a:solidFill>
                <a:hlinkClick r:id="rId3">
                  <a:extLst>
                    <a:ext uri="{A12FA001-AC4F-418D-AE19-62706E023703}">
                      <ahyp:hlinkClr xmlns:ahyp="http://schemas.microsoft.com/office/drawing/2018/hyperlinkcolor" val="tx"/>
                    </a:ext>
                  </a:extLst>
                </a:hlinkClick>
              </a:rPr>
              <a:t>Islington Data</a:t>
            </a:r>
            <a:endParaRPr lang="en-US" sz="1200">
              <a:solidFill>
                <a:schemeClr val="bg1"/>
              </a:solidFill>
            </a:endParaRPr>
          </a:p>
          <a:p>
            <a:r>
              <a:rPr lang="en-US" sz="1200">
                <a:solidFill>
                  <a:schemeClr val="bg1"/>
                </a:solidFill>
                <a:hlinkClick r:id="rId4">
                  <a:extLst>
                    <a:ext uri="{A12FA001-AC4F-418D-AE19-62706E023703}">
                      <ahyp:hlinkClr xmlns:ahyp="http://schemas.microsoft.com/office/drawing/2018/hyperlinkcolor" val="tx"/>
                    </a:ext>
                  </a:extLst>
                </a:hlinkClick>
              </a:rPr>
              <a:t>MoreLife Commissioning Board Presentation.pptx</a:t>
            </a:r>
            <a:endParaRPr lang="en-US" sz="1200">
              <a:solidFill>
                <a:schemeClr val="bg1"/>
              </a:solidFill>
            </a:endParaRPr>
          </a:p>
          <a:p>
            <a:r>
              <a:rPr lang="en-US" sz="1200">
                <a:solidFill>
                  <a:schemeClr val="bg1"/>
                </a:solidFill>
              </a:rPr>
              <a:t>MoreLife (2024) </a:t>
            </a:r>
            <a:r>
              <a:rPr lang="en-US" sz="1200">
                <a:solidFill>
                  <a:schemeClr val="bg1"/>
                </a:solidFill>
                <a:hlinkClick r:id="rId5">
                  <a:extLst>
                    <a:ext uri="{A12FA001-AC4F-418D-AE19-62706E023703}">
                      <ahyp:hlinkClr xmlns:ahyp="http://schemas.microsoft.com/office/drawing/2018/hyperlinkcolor" val="tx"/>
                    </a:ext>
                  </a:extLst>
                </a:hlinkClick>
              </a:rPr>
              <a:t>Camden and Islington deprivation and ethnicity data 2024</a:t>
            </a:r>
            <a:endParaRPr lang="en-US" sz="1200">
              <a:solidFill>
                <a:schemeClr val="bg1"/>
              </a:solidFill>
            </a:endParaRPr>
          </a:p>
          <a:p>
            <a:endParaRPr lang="en-GB" sz="1200">
              <a:solidFill>
                <a:schemeClr val="bg1"/>
              </a:solidFill>
            </a:endParaRPr>
          </a:p>
        </p:txBody>
      </p:sp>
      <p:graphicFrame>
        <p:nvGraphicFramePr>
          <p:cNvPr id="4" name="Chart 3" descr="Graph showing MoreLife performance data for Islington between January 2023 and June 2025. ">
            <a:extLst>
              <a:ext uri="{FF2B5EF4-FFF2-40B4-BE49-F238E27FC236}">
                <a16:creationId xmlns:a16="http://schemas.microsoft.com/office/drawing/2014/main" id="{A6F804A8-961F-6EC2-FBC3-4160E5D985BE}"/>
              </a:ext>
            </a:extLst>
          </p:cNvPr>
          <p:cNvGraphicFramePr>
            <a:graphicFrameLocks/>
          </p:cNvGraphicFramePr>
          <p:nvPr>
            <p:extLst>
              <p:ext uri="{D42A27DB-BD31-4B8C-83A1-F6EECF244321}">
                <p14:modId xmlns:p14="http://schemas.microsoft.com/office/powerpoint/2010/main" val="1571925419"/>
              </p:ext>
            </p:extLst>
          </p:nvPr>
        </p:nvGraphicFramePr>
        <p:xfrm>
          <a:off x="6060537" y="3146452"/>
          <a:ext cx="6023431" cy="27949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16664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02B53-C9CA-72EA-307E-DE088E52F57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0E1C75A-4FAA-85DA-8CDA-95F7E7C0EDF7}"/>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n-lt"/>
                <a:ea typeface="+mn-ea"/>
                <a:cs typeface="+mn-cs"/>
              </a:rPr>
              <a:t>Tier 2: </a:t>
            </a:r>
            <a:r>
              <a:rPr kumimoji="0" lang="en-GB" sz="2400" b="0" i="0" u="none" strike="noStrike" kern="1200" cap="none" spc="0" normalizeH="0" baseline="0" noProof="0">
                <a:ln>
                  <a:noFill/>
                </a:ln>
                <a:solidFill>
                  <a:schemeClr val="bg1"/>
                </a:solidFill>
                <a:effectLst/>
                <a:uLnTx/>
                <a:uFillTx/>
                <a:latin typeface="+mj-lt"/>
                <a:ea typeface="+mn-ea"/>
                <a:cs typeface="+mn-cs"/>
              </a:rPr>
              <a:t>Shape UP - Arsenal in the Community</a:t>
            </a:r>
            <a:endParaRPr lang="en-US" sz="2400">
              <a:solidFill>
                <a:schemeClr val="bg1"/>
              </a:solidFill>
              <a:ea typeface="+mn-ea"/>
              <a:cs typeface="+mn-cs"/>
            </a:endParaRPr>
          </a:p>
        </p:txBody>
      </p:sp>
      <p:sp>
        <p:nvSpPr>
          <p:cNvPr id="3" name="Content Placeholder 2">
            <a:extLst>
              <a:ext uri="{FF2B5EF4-FFF2-40B4-BE49-F238E27FC236}">
                <a16:creationId xmlns:a16="http://schemas.microsoft.com/office/drawing/2014/main" id="{7C639AF7-04F7-6946-44A4-63E71DC276F8}"/>
              </a:ext>
            </a:extLst>
          </p:cNvPr>
          <p:cNvSpPr>
            <a:spLocks noGrp="1"/>
          </p:cNvSpPr>
          <p:nvPr>
            <p:ph sz="quarter" idx="31"/>
          </p:nvPr>
        </p:nvSpPr>
        <p:spPr>
          <a:xfrm>
            <a:off x="72570" y="429700"/>
            <a:ext cx="6721930" cy="5574698"/>
          </a:xfrm>
        </p:spPr>
        <p:txBody>
          <a:bodyPr vert="horz" wrap="square" lIns="91440" tIns="45720" rIns="91440" bIns="45720" rtlCol="0" anchor="t">
            <a:noAutofit/>
          </a:bodyPr>
          <a:lstStyle/>
          <a:p>
            <a:pPr marL="0" indent="0" algn="l" rtl="0" fontAlgn="base">
              <a:buNone/>
            </a:pPr>
            <a:r>
              <a:rPr lang="en-GB" sz="1400" b="1" i="0">
                <a:solidFill>
                  <a:schemeClr val="accent1"/>
                </a:solidFill>
                <a:effectLst/>
              </a:rPr>
              <a:t>Service information </a:t>
            </a:r>
          </a:p>
          <a:p>
            <a:pPr marL="285750" indent="-285750" algn="l" rtl="0" fontAlgn="base">
              <a:buFont typeface="Arial" panose="020B0604020202020204" pitchFamily="34" charset="0"/>
              <a:buChar char="•"/>
            </a:pPr>
            <a:r>
              <a:rPr lang="en-GB" sz="1400" b="0" i="0">
                <a:solidFill>
                  <a:srgbClr val="000000"/>
                </a:solidFill>
                <a:effectLst/>
              </a:rPr>
              <a:t>Shape Up supports men and women with a BMI </a:t>
            </a:r>
            <a:r>
              <a:rPr lang="en-GB" sz="1400">
                <a:solidFill>
                  <a:srgbClr val="000000"/>
                </a:solidFill>
              </a:rPr>
              <a:t>&gt;</a:t>
            </a:r>
            <a:r>
              <a:rPr lang="en-GB" sz="1400" b="0" i="0">
                <a:solidFill>
                  <a:srgbClr val="000000"/>
                </a:solidFill>
                <a:effectLst/>
              </a:rPr>
              <a:t> 27.5 </a:t>
            </a:r>
          </a:p>
          <a:p>
            <a:pPr marL="285750" indent="-285750" algn="l" rtl="0" fontAlgn="base">
              <a:buFont typeface="Arial" panose="020B0604020202020204" pitchFamily="34" charset="0"/>
              <a:buChar char="•"/>
            </a:pPr>
            <a:r>
              <a:rPr lang="en-GB" sz="1400" b="0" i="0">
                <a:solidFill>
                  <a:srgbClr val="000000"/>
                </a:solidFill>
                <a:effectLst/>
              </a:rPr>
              <a:t>Shape Up is a 12-week programme to </a:t>
            </a:r>
            <a:r>
              <a:rPr lang="en-GB" sz="1400">
                <a:solidFill>
                  <a:srgbClr val="000000"/>
                </a:solidFill>
              </a:rPr>
              <a:t>help people </a:t>
            </a:r>
            <a:r>
              <a:rPr lang="en-GB" sz="1400" b="0" i="0">
                <a:solidFill>
                  <a:srgbClr val="000000"/>
                </a:solidFill>
                <a:effectLst/>
              </a:rPr>
              <a:t>improve their nutrition, increase their physical activity, and reach a healthier weight</a:t>
            </a:r>
            <a:r>
              <a:rPr lang="en-US" sz="1400" b="0" i="0">
                <a:solidFill>
                  <a:srgbClr val="000000"/>
                </a:solidFill>
                <a:effectLst/>
              </a:rPr>
              <a:t>​. </a:t>
            </a:r>
          </a:p>
          <a:p>
            <a:pPr marL="285750" indent="-285750" algn="l" rtl="0" fontAlgn="base">
              <a:buFont typeface="Arial" panose="020B0604020202020204" pitchFamily="34" charset="0"/>
              <a:buChar char="•"/>
            </a:pPr>
            <a:r>
              <a:rPr lang="en-GB" sz="1400">
                <a:solidFill>
                  <a:srgbClr val="000000"/>
                </a:solidFill>
              </a:rPr>
              <a:t>The programme provides w</a:t>
            </a:r>
            <a:r>
              <a:rPr lang="en-GB" sz="1400" b="0" i="0">
                <a:solidFill>
                  <a:srgbClr val="000000"/>
                </a:solidFill>
                <a:effectLst/>
              </a:rPr>
              <a:t>eekly evening sessions of 90 minutes that include body composition monitoring, nutrition education and lifestyle behaviour change, and physical activity.</a:t>
            </a:r>
            <a:r>
              <a:rPr lang="en-US" sz="1400" b="0" i="0">
                <a:solidFill>
                  <a:srgbClr val="000000"/>
                </a:solidFill>
                <a:effectLst/>
              </a:rPr>
              <a:t>​</a:t>
            </a:r>
          </a:p>
          <a:p>
            <a:pPr marL="285750" indent="-285750" algn="l" rtl="0" fontAlgn="base">
              <a:buFont typeface="Arial" panose="020B0604020202020204" pitchFamily="34" charset="0"/>
              <a:buChar char="•"/>
            </a:pPr>
            <a:r>
              <a:rPr lang="en-GB" sz="1400" b="0" i="0">
                <a:solidFill>
                  <a:srgbClr val="000000"/>
                </a:solidFill>
                <a:effectLst/>
              </a:rPr>
              <a:t>Participants have access to a remote support network and 12 months of support and monitoring after the 12-week intervention.</a:t>
            </a:r>
            <a:r>
              <a:rPr lang="en-US" sz="1400" b="0" i="0">
                <a:solidFill>
                  <a:srgbClr val="000000"/>
                </a:solidFill>
                <a:effectLst/>
              </a:rPr>
              <a:t>​</a:t>
            </a:r>
          </a:p>
          <a:p>
            <a:r>
              <a:rPr lang="en-US" sz="1400">
                <a:solidFill>
                  <a:srgbClr val="000000"/>
                </a:solidFill>
              </a:rPr>
              <a:t>The </a:t>
            </a:r>
            <a:r>
              <a:rPr lang="en-US" sz="1400" err="1">
                <a:solidFill>
                  <a:srgbClr val="000000"/>
                </a:solidFill>
              </a:rPr>
              <a:t>programme</a:t>
            </a:r>
            <a:r>
              <a:rPr lang="en-US" sz="1400">
                <a:solidFill>
                  <a:srgbClr val="000000"/>
                </a:solidFill>
              </a:rPr>
              <a:t> is funded by Arsenal in the Community and is not funded by Islington Council.</a:t>
            </a:r>
          </a:p>
          <a:p>
            <a:pPr marL="0" indent="0" algn="l" rtl="0" fontAlgn="base">
              <a:buNone/>
            </a:pPr>
            <a:r>
              <a:rPr lang="en-GB" sz="1400" b="1">
                <a:solidFill>
                  <a:schemeClr val="accent1"/>
                </a:solidFill>
              </a:rPr>
              <a:t>Performance data January- December 2024</a:t>
            </a:r>
          </a:p>
          <a:p>
            <a:pPr marL="285750" indent="-285750" algn="l" rtl="0" fontAlgn="base">
              <a:buFont typeface="Arial" panose="020B0604020202020204" pitchFamily="34" charset="0"/>
              <a:buChar char="•"/>
            </a:pPr>
            <a:r>
              <a:rPr lang="en-GB" sz="1400" b="0" i="0">
                <a:solidFill>
                  <a:srgbClr val="000000"/>
                </a:solidFill>
                <a:effectLst/>
              </a:rPr>
              <a:t>In this year, Shape Up met all its performance targets, apart from the percentage of completers from a deprived area</a:t>
            </a:r>
            <a:r>
              <a:rPr lang="en-GB" sz="1400">
                <a:solidFill>
                  <a:srgbClr val="000000"/>
                </a:solidFill>
              </a:rPr>
              <a:t> </a:t>
            </a:r>
            <a:r>
              <a:rPr lang="en-GB" sz="1400" b="0" i="0">
                <a:solidFill>
                  <a:srgbClr val="000000"/>
                </a:solidFill>
                <a:effectLst/>
              </a:rPr>
              <a:t>(</a:t>
            </a:r>
            <a:r>
              <a:rPr lang="en-GB" sz="1400">
                <a:solidFill>
                  <a:srgbClr val="000000"/>
                </a:solidFill>
              </a:rPr>
              <a:t>1</a:t>
            </a:r>
            <a:r>
              <a:rPr lang="en-GB" sz="1400" b="0" i="0">
                <a:solidFill>
                  <a:srgbClr val="000000"/>
                </a:solidFill>
                <a:effectLst/>
              </a:rPr>
              <a:t>2% compared to target of 30%)</a:t>
            </a:r>
            <a:r>
              <a:rPr lang="en-GB" sz="1400">
                <a:solidFill>
                  <a:srgbClr val="000000"/>
                </a:solidFill>
              </a:rPr>
              <a:t>. </a:t>
            </a:r>
          </a:p>
          <a:p>
            <a:pPr marL="285750" indent="-285750" algn="l" rtl="0" fontAlgn="base">
              <a:buFont typeface="Arial" panose="020B0604020202020204" pitchFamily="34" charset="0"/>
              <a:buChar char="•"/>
            </a:pPr>
            <a:r>
              <a:rPr lang="en-GB" sz="1400">
                <a:solidFill>
                  <a:srgbClr val="000000"/>
                </a:solidFill>
              </a:rPr>
              <a:t>150</a:t>
            </a:r>
            <a:r>
              <a:rPr lang="en-GB" sz="1400" b="0" i="0">
                <a:solidFill>
                  <a:srgbClr val="000000"/>
                </a:solidFill>
                <a:effectLst/>
              </a:rPr>
              <a:t> people in Islington were referred to the programme (filling all the spaces available).</a:t>
            </a:r>
          </a:p>
          <a:p>
            <a:pPr marL="285750" indent="-285750" algn="l" rtl="0" fontAlgn="base">
              <a:buFont typeface="Arial" panose="020B0604020202020204" pitchFamily="34" charset="0"/>
              <a:buChar char="•"/>
            </a:pPr>
            <a:r>
              <a:rPr lang="en-GB" sz="1400" b="0" i="0">
                <a:solidFill>
                  <a:srgbClr val="000000"/>
                </a:solidFill>
                <a:effectLst/>
              </a:rPr>
              <a:t>132 </a:t>
            </a:r>
            <a:r>
              <a:rPr lang="en-GB" sz="1400">
                <a:solidFill>
                  <a:srgbClr val="000000"/>
                </a:solidFill>
              </a:rPr>
              <a:t>people started the programme (88% of referrals) and 110</a:t>
            </a:r>
            <a:r>
              <a:rPr lang="en-GB" sz="1400" b="0" i="0">
                <a:solidFill>
                  <a:srgbClr val="000000"/>
                </a:solidFill>
                <a:effectLst/>
              </a:rPr>
              <a:t> people completed the programme (83.3% of attendees) </a:t>
            </a:r>
            <a:r>
              <a:rPr lang="en-GB" sz="1400">
                <a:solidFill>
                  <a:srgbClr val="000000"/>
                </a:solidFill>
              </a:rPr>
              <a:t>and </a:t>
            </a:r>
            <a:r>
              <a:rPr lang="en-GB" sz="1400" b="0" i="0">
                <a:solidFill>
                  <a:srgbClr val="000000"/>
                </a:solidFill>
                <a:effectLst/>
              </a:rPr>
              <a:t>98.8% of participants rated the programme </a:t>
            </a:r>
            <a:r>
              <a:rPr lang="en-GB" sz="1400">
                <a:solidFill>
                  <a:srgbClr val="000000"/>
                </a:solidFill>
              </a:rPr>
              <a:t>as good or excellent</a:t>
            </a:r>
          </a:p>
          <a:p>
            <a:pPr marL="285750" indent="-285750" algn="l" rtl="0" fontAlgn="base">
              <a:buFont typeface="Arial" panose="020B0604020202020204" pitchFamily="34" charset="0"/>
              <a:buChar char="•"/>
            </a:pPr>
            <a:r>
              <a:rPr lang="en-GB" sz="1400">
                <a:solidFill>
                  <a:srgbClr val="000000"/>
                </a:solidFill>
              </a:rPr>
              <a:t>96.4% of participants lost weight (85% of completers lost 3% of their body weight and 53% of completers lost 5% of their body weight ).</a:t>
            </a:r>
          </a:p>
        </p:txBody>
      </p:sp>
      <p:sp>
        <p:nvSpPr>
          <p:cNvPr id="4" name="Speech Bubble: Rectangle with Corners Rounded 3">
            <a:extLst>
              <a:ext uri="{FF2B5EF4-FFF2-40B4-BE49-F238E27FC236}">
                <a16:creationId xmlns:a16="http://schemas.microsoft.com/office/drawing/2014/main" id="{EF9F5DC7-B070-73C6-57B5-3E5CDA789ED6}"/>
              </a:ext>
            </a:extLst>
          </p:cNvPr>
          <p:cNvSpPr/>
          <p:nvPr/>
        </p:nvSpPr>
        <p:spPr>
          <a:xfrm>
            <a:off x="8369300" y="521380"/>
            <a:ext cx="3632200" cy="1249601"/>
          </a:xfrm>
          <a:prstGeom prst="wedgeRoundRectCallout">
            <a:avLst>
              <a:gd name="adj1" fmla="val -89757"/>
              <a:gd name="adj2" fmla="val 42564"/>
              <a:gd name="adj3" fmla="val 16667"/>
            </a:avLst>
          </a:prstGeom>
          <a:solidFill>
            <a:schemeClr val="accent3"/>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solidFill>
                  <a:schemeClr val="bg1"/>
                </a:solidFill>
              </a:rPr>
              <a:t>“</a:t>
            </a:r>
            <a:r>
              <a:rPr lang="en-GB" sz="1400">
                <a:solidFill>
                  <a:schemeClr val="bg1"/>
                </a:solidFill>
                <a:effectLst/>
                <a:ea typeface="Times New Roman" panose="02020603050405020304" pitchFamily="18" charset="0"/>
                <a:cs typeface="Times New Roman" panose="02020603050405020304" pitchFamily="18" charset="0"/>
              </a:rPr>
              <a:t>My diet and lifestyle have quite dramatically changed – I hadn’t realised just how sedentary my life had become before Shape Up” - Shape UP participant feedback</a:t>
            </a:r>
            <a:endParaRPr lang="en-GB" sz="1400">
              <a:solidFill>
                <a:schemeClr val="bg1"/>
              </a:solidFill>
            </a:endParaRPr>
          </a:p>
        </p:txBody>
      </p:sp>
      <p:sp>
        <p:nvSpPr>
          <p:cNvPr id="8" name="TextBox 7">
            <a:extLst>
              <a:ext uri="{FF2B5EF4-FFF2-40B4-BE49-F238E27FC236}">
                <a16:creationId xmlns:a16="http://schemas.microsoft.com/office/drawing/2014/main" id="{359452B1-9297-8817-0B2D-D19A1010C16D}"/>
              </a:ext>
            </a:extLst>
          </p:cNvPr>
          <p:cNvSpPr txBox="1"/>
          <p:nvPr/>
        </p:nvSpPr>
        <p:spPr>
          <a:xfrm>
            <a:off x="7023100" y="2197050"/>
            <a:ext cx="4978400" cy="1600438"/>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en-US" sz="1400" b="1"/>
              <a:t>Comments </a:t>
            </a:r>
            <a:br>
              <a:rPr lang="en-US" sz="1400" b="1"/>
            </a:br>
            <a:endParaRPr lang="en-US" sz="1400"/>
          </a:p>
          <a:p>
            <a:pPr marL="285750" indent="-285750" algn="l">
              <a:buFont typeface="Arial" panose="020B0604020202020204" pitchFamily="34" charset="0"/>
              <a:buChar char="•"/>
            </a:pPr>
            <a:r>
              <a:rPr lang="en-US" sz="1400"/>
              <a:t>Performance against targets for starters, completers and weight loss is strong.</a:t>
            </a:r>
          </a:p>
          <a:p>
            <a:pPr marL="285750" indent="-285750" algn="l">
              <a:buFont typeface="Arial" panose="020B0604020202020204" pitchFamily="34" charset="0"/>
              <a:buChar char="•"/>
            </a:pPr>
            <a:endParaRPr lang="en-US" sz="1400"/>
          </a:p>
          <a:p>
            <a:pPr marL="285750" indent="-285750" algn="l">
              <a:buFont typeface="Arial" panose="020B0604020202020204" pitchFamily="34" charset="0"/>
              <a:buChar char="•"/>
            </a:pPr>
            <a:r>
              <a:rPr lang="en-US" sz="1400"/>
              <a:t>However, there is a need to increase participation among groups from more deprived backgrounds. </a:t>
            </a:r>
          </a:p>
        </p:txBody>
      </p:sp>
      <p:sp>
        <p:nvSpPr>
          <p:cNvPr id="2" name="TextBox 1">
            <a:extLst>
              <a:ext uri="{FF2B5EF4-FFF2-40B4-BE49-F238E27FC236}">
                <a16:creationId xmlns:a16="http://schemas.microsoft.com/office/drawing/2014/main" id="{71BAD479-1C8A-9159-9535-0EA2F667B3FD}"/>
              </a:ext>
            </a:extLst>
          </p:cNvPr>
          <p:cNvSpPr txBox="1"/>
          <p:nvPr/>
        </p:nvSpPr>
        <p:spPr>
          <a:xfrm>
            <a:off x="72570" y="6004398"/>
            <a:ext cx="4409685" cy="496986"/>
          </a:xfrm>
          <a:prstGeom prst="rect">
            <a:avLst/>
          </a:prstGeom>
          <a:noFill/>
        </p:spPr>
        <p:txBody>
          <a:bodyPr wrap="none" lIns="0" tIns="0" rIns="0" bIns="0" rtlCol="0">
            <a:noAutofit/>
          </a:bodyPr>
          <a:lstStyle/>
          <a:p>
            <a:pPr marL="0" indent="0" algn="l" rtl="0" fontAlgn="base">
              <a:buNone/>
            </a:pPr>
            <a:r>
              <a:rPr lang="en-GB" sz="1200" b="1">
                <a:solidFill>
                  <a:schemeClr val="bg1"/>
                </a:solidFill>
              </a:rPr>
              <a:t>Source: </a:t>
            </a:r>
            <a:r>
              <a:rPr lang="en-GB" sz="1200">
                <a:solidFill>
                  <a:schemeClr val="bg1"/>
                </a:solidFill>
              </a:rPr>
              <a:t>Shape UP reporting matrix (January – December 2024)</a:t>
            </a:r>
          </a:p>
        </p:txBody>
      </p:sp>
    </p:spTree>
    <p:extLst>
      <p:ext uri="{BB962C8B-B14F-4D97-AF65-F5344CB8AC3E}">
        <p14:creationId xmlns:p14="http://schemas.microsoft.com/office/powerpoint/2010/main" val="2219355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86B03-E138-C63F-EB4A-067A0C5F8FF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80BAF58-FAC7-980D-0E50-F80EB98950B0}"/>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n-lt"/>
                <a:ea typeface="+mn-ea"/>
                <a:cs typeface="+mn-cs"/>
              </a:rPr>
              <a:t>Tier 4: Bariatric Surgery</a:t>
            </a:r>
            <a:endParaRPr lang="en-GB" sz="2400" b="0" i="0" u="none" strike="noStrike" kern="1200" cap="none" spc="0" normalizeH="0" baseline="0" noProof="0">
              <a:ln>
                <a:noFill/>
              </a:ln>
              <a:solidFill>
                <a:schemeClr val="bg1"/>
              </a:solidFill>
              <a:effectLst/>
              <a:uLnTx/>
              <a:uFillTx/>
              <a:latin typeface="+mj-lt"/>
              <a:ea typeface="+mn-ea"/>
              <a:cs typeface="Arial" panose="020B0604020202020204"/>
            </a:endParaRPr>
          </a:p>
        </p:txBody>
      </p:sp>
      <p:sp>
        <p:nvSpPr>
          <p:cNvPr id="3" name="Content Placeholder 2">
            <a:extLst>
              <a:ext uri="{FF2B5EF4-FFF2-40B4-BE49-F238E27FC236}">
                <a16:creationId xmlns:a16="http://schemas.microsoft.com/office/drawing/2014/main" id="{A7451FC2-E709-12F2-EDF4-96A3F9710136}"/>
              </a:ext>
            </a:extLst>
          </p:cNvPr>
          <p:cNvSpPr>
            <a:spLocks noGrp="1"/>
          </p:cNvSpPr>
          <p:nvPr>
            <p:ph sz="quarter" idx="31"/>
          </p:nvPr>
        </p:nvSpPr>
        <p:spPr>
          <a:xfrm>
            <a:off x="72570" y="429700"/>
            <a:ext cx="6721930" cy="5574698"/>
          </a:xfrm>
        </p:spPr>
        <p:txBody>
          <a:bodyPr vert="horz" wrap="square" lIns="91440" tIns="45720" rIns="91440" bIns="45720" rtlCol="0" anchor="t">
            <a:noAutofit/>
          </a:bodyPr>
          <a:lstStyle/>
          <a:p>
            <a:r>
              <a:rPr lang="en-GB" sz="1600" b="1">
                <a:solidFill>
                  <a:schemeClr val="accent1"/>
                </a:solidFill>
              </a:rPr>
              <a:t>Service information </a:t>
            </a:r>
          </a:p>
          <a:p>
            <a:pPr marL="285750" indent="-285750">
              <a:buFont typeface="Arial" panose="020B0604020202020204" pitchFamily="34" charset="0"/>
              <a:buChar char="•"/>
            </a:pPr>
            <a:r>
              <a:rPr lang="en-US" sz="1400"/>
              <a:t>The service supports adults with a BMI &gt; 35 and a qualifying co-morbidity (such as T2 diabetes), or a BMI &gt; 40 with no comorbidities.</a:t>
            </a:r>
          </a:p>
          <a:p>
            <a:pPr marL="285750" indent="-285750">
              <a:buFont typeface="Arial" panose="020B0604020202020204" pitchFamily="34" charset="0"/>
              <a:buChar char="•"/>
            </a:pPr>
            <a:r>
              <a:rPr lang="en-US" sz="1400"/>
              <a:t> All patients should have tried non-surgical weight loss methods for at least 6 months. </a:t>
            </a:r>
          </a:p>
          <a:p>
            <a:pPr marL="285750" indent="-285750" algn="l">
              <a:buFont typeface="Arial" panose="020B0604020202020204" pitchFamily="34" charset="0"/>
              <a:buChar char="•"/>
            </a:pPr>
            <a:r>
              <a:rPr lang="en-US" sz="1400"/>
              <a:t>The service is provided by Whittington Hospital and UCLH consultants</a:t>
            </a:r>
          </a:p>
          <a:p>
            <a:pPr marL="285750" indent="-285750" algn="l">
              <a:buFont typeface="Arial" panose="020B0604020202020204" pitchFamily="34" charset="0"/>
              <a:buChar char="•"/>
            </a:pPr>
            <a:r>
              <a:rPr lang="en-US" sz="1400"/>
              <a:t>The service provides different surgeries including gastric bypass and sleeve gastrectomy.</a:t>
            </a:r>
            <a:br>
              <a:rPr lang="en-US" sz="1400"/>
            </a:br>
            <a:endParaRPr lang="en-US" sz="1400"/>
          </a:p>
          <a:p>
            <a:pPr marL="285750" indent="-285750" algn="l">
              <a:buFont typeface="Arial" panose="020B0604020202020204" pitchFamily="34" charset="0"/>
              <a:buChar char="•"/>
            </a:pPr>
            <a:endParaRPr lang="en-US" sz="1400" kern="100">
              <a:ea typeface="Aptos" panose="020B0004020202020204" pitchFamily="34" charset="0"/>
              <a:cs typeface="Times New Roman"/>
            </a:endParaRPr>
          </a:p>
          <a:p>
            <a:r>
              <a:rPr lang="en-US" sz="1600" b="1" kern="100">
                <a:solidFill>
                  <a:schemeClr val="accent1"/>
                </a:solidFill>
                <a:ea typeface="Aptos" panose="020B0004020202020204" pitchFamily="34" charset="0"/>
                <a:cs typeface="Times New Roman" panose="02020603050405020304" pitchFamily="18" charset="0"/>
              </a:rPr>
              <a:t>Performance data 2023/24</a:t>
            </a:r>
            <a:endParaRPr lang="en-US" sz="1600" b="1" kern="100">
              <a:solidFill>
                <a:schemeClr val="accent1"/>
              </a:solidFill>
              <a:cs typeface="Times New Roman" panose="02020603050405020304" pitchFamily="18" charset="0"/>
            </a:endParaRPr>
          </a:p>
          <a:p>
            <a:pPr marL="285750" indent="-285750" algn="l">
              <a:buFont typeface="Arial" panose="020B0604020202020204" pitchFamily="34" charset="0"/>
              <a:buChar char="•"/>
            </a:pPr>
            <a:r>
              <a:rPr lang="en-US" sz="1400"/>
              <a:t>In 2023/24, a total of 170 patients were referred for bariatric surgery across the NCL ICB</a:t>
            </a:r>
            <a:endParaRPr lang="en-US" sz="1400">
              <a:highlight>
                <a:srgbClr val="FFFF00"/>
              </a:highlight>
            </a:endParaRPr>
          </a:p>
          <a:p>
            <a:pPr marL="285750" indent="-285750" algn="l">
              <a:buFont typeface="Arial" panose="020B0604020202020204" pitchFamily="34" charset="0"/>
              <a:buChar char="•"/>
            </a:pPr>
            <a:r>
              <a:rPr lang="en-US" sz="1400"/>
              <a:t>Of these 92% were female and 7.8% were male</a:t>
            </a:r>
          </a:p>
          <a:p>
            <a:pPr marL="285750" indent="-285750" algn="l">
              <a:buFont typeface="Arial" panose="020B0604020202020204" pitchFamily="34" charset="0"/>
              <a:buChar char="•"/>
            </a:pPr>
            <a:r>
              <a:rPr lang="en-US" sz="1400"/>
              <a:t>60% of bariatric surgery activity was for patients from the three most deprived deciles, compared to 11% for patients from the three least deprived deciles.</a:t>
            </a:r>
          </a:p>
          <a:p>
            <a:pPr marL="285750" indent="-285750" algn="l">
              <a:buFont typeface="Arial" panose="020B0604020202020204" pitchFamily="34" charset="0"/>
              <a:buChar char="•"/>
            </a:pPr>
            <a:r>
              <a:rPr lang="en-US" sz="1400"/>
              <a:t>White British, white other and black African were the three most common ethnicities of people receiving surgery</a:t>
            </a:r>
          </a:p>
          <a:p>
            <a:endParaRPr lang="en-GB" sz="1400"/>
          </a:p>
        </p:txBody>
      </p:sp>
      <p:sp>
        <p:nvSpPr>
          <p:cNvPr id="8" name="TextBox 7">
            <a:extLst>
              <a:ext uri="{FF2B5EF4-FFF2-40B4-BE49-F238E27FC236}">
                <a16:creationId xmlns:a16="http://schemas.microsoft.com/office/drawing/2014/main" id="{7937758C-C3EF-A8FF-BDC0-AA0AC7C92EA6}"/>
              </a:ext>
            </a:extLst>
          </p:cNvPr>
          <p:cNvSpPr txBox="1"/>
          <p:nvPr/>
        </p:nvSpPr>
        <p:spPr>
          <a:xfrm>
            <a:off x="6994525" y="505410"/>
            <a:ext cx="4978400" cy="1815882"/>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en-US" sz="1400" b="1"/>
              <a:t>Comments </a:t>
            </a:r>
            <a:br>
              <a:rPr lang="en-US" sz="1400" b="1"/>
            </a:br>
            <a:endParaRPr lang="en-US" sz="1400" b="1"/>
          </a:p>
          <a:p>
            <a:pPr marL="285750" indent="-285750" algn="l">
              <a:buFont typeface="Arial" panose="020B0604020202020204" pitchFamily="34" charset="0"/>
              <a:buChar char="•"/>
            </a:pPr>
            <a:r>
              <a:rPr lang="en-US" sz="1400"/>
              <a:t>Bariatric surgery is not accessible for people with complex care needs as there’s not enough support available after surgery to help avoid complications.</a:t>
            </a:r>
          </a:p>
          <a:p>
            <a:pPr marL="285750" indent="-285750" algn="l">
              <a:buFont typeface="Arial" panose="020B0604020202020204" pitchFamily="34" charset="0"/>
              <a:buChar char="•"/>
            </a:pPr>
            <a:endParaRPr lang="en-US" sz="1400"/>
          </a:p>
          <a:p>
            <a:pPr marL="285750" indent="-285750" algn="l">
              <a:buFont typeface="Arial" panose="020B0604020202020204" pitchFamily="34" charset="0"/>
              <a:buChar char="•"/>
            </a:pPr>
            <a:r>
              <a:rPr lang="en-US" sz="1400"/>
              <a:t>Significantly more women are referred for bariatric surgery than men.</a:t>
            </a:r>
          </a:p>
        </p:txBody>
      </p:sp>
      <p:sp>
        <p:nvSpPr>
          <p:cNvPr id="2" name="TextBox 1">
            <a:extLst>
              <a:ext uri="{FF2B5EF4-FFF2-40B4-BE49-F238E27FC236}">
                <a16:creationId xmlns:a16="http://schemas.microsoft.com/office/drawing/2014/main" id="{305D932F-B6A8-1761-9CBF-EE319D049B4B}"/>
              </a:ext>
            </a:extLst>
          </p:cNvPr>
          <p:cNvSpPr txBox="1"/>
          <p:nvPr/>
        </p:nvSpPr>
        <p:spPr>
          <a:xfrm>
            <a:off x="137110" y="6004398"/>
            <a:ext cx="4409685" cy="200511"/>
          </a:xfrm>
          <a:prstGeom prst="rect">
            <a:avLst/>
          </a:prstGeom>
          <a:noFill/>
        </p:spPr>
        <p:txBody>
          <a:bodyPr wrap="none" lIns="0" tIns="0" rIns="0" bIns="0" rtlCol="0">
            <a:noAutofit/>
          </a:bodyPr>
          <a:lstStyle/>
          <a:p>
            <a:pPr algn="l"/>
            <a:r>
              <a:rPr lang="en-US" sz="1200" b="1">
                <a:solidFill>
                  <a:schemeClr val="bg1"/>
                </a:solidFill>
              </a:rPr>
              <a:t>Source: </a:t>
            </a:r>
            <a:r>
              <a:rPr lang="en-US" sz="1200">
                <a:solidFill>
                  <a:schemeClr val="bg1"/>
                </a:solidFill>
                <a:hlinkClick r:id="rId2">
                  <a:extLst>
                    <a:ext uri="{A12FA001-AC4F-418D-AE19-62706E023703}">
                      <ahyp:hlinkClr xmlns:ahyp="http://schemas.microsoft.com/office/drawing/2018/hyperlinkcolor" val="tx"/>
                    </a:ext>
                  </a:extLst>
                </a:hlinkClick>
              </a:rPr>
              <a:t>Tier 4 – Bariatric Surgery monitoring data 2023/24 </a:t>
            </a:r>
            <a:endParaRPr lang="en-US" sz="1200">
              <a:solidFill>
                <a:schemeClr val="bg1"/>
              </a:solidFill>
            </a:endParaRPr>
          </a:p>
        </p:txBody>
      </p:sp>
    </p:spTree>
    <p:extLst>
      <p:ext uri="{BB962C8B-B14F-4D97-AF65-F5344CB8AC3E}">
        <p14:creationId xmlns:p14="http://schemas.microsoft.com/office/powerpoint/2010/main" val="8992916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AAF50-A396-FC60-3472-BA19704ADD8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716D47F-CBCD-C76B-C4A7-235FA2792289}"/>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Aptos" panose="02110004020202020204"/>
                <a:ea typeface="+mn-ea"/>
                <a:cs typeface="+mn-cs"/>
              </a:rPr>
              <a:t>NHS Type 2 Diabetes Path to Remission </a:t>
            </a:r>
            <a:r>
              <a:rPr kumimoji="0" lang="en-US" sz="2000" b="0" i="0" u="none" strike="noStrike" kern="1200" cap="none" spc="0" normalizeH="0" baseline="0" noProof="0" err="1">
                <a:ln>
                  <a:noFill/>
                </a:ln>
                <a:solidFill>
                  <a:schemeClr val="bg1"/>
                </a:solidFill>
                <a:effectLst/>
                <a:uLnTx/>
                <a:uFillTx/>
                <a:latin typeface="Aptos" panose="02110004020202020204"/>
                <a:ea typeface="+mn-ea"/>
                <a:cs typeface="+mn-cs"/>
              </a:rPr>
              <a:t>Programme</a:t>
            </a:r>
            <a:r>
              <a:rPr kumimoji="0" lang="en-US" sz="2000" b="0" i="0" u="none" strike="noStrike" kern="1200" cap="none" spc="0" normalizeH="0" baseline="0" noProof="0">
                <a:ln>
                  <a:noFill/>
                </a:ln>
                <a:solidFill>
                  <a:schemeClr val="bg1"/>
                </a:solidFill>
                <a:effectLst/>
                <a:uLnTx/>
                <a:uFillTx/>
                <a:latin typeface="Aptos" panose="02110004020202020204"/>
                <a:ea typeface="+mn-ea"/>
                <a:cs typeface="+mn-cs"/>
              </a:rPr>
              <a:t> (T2DR) - </a:t>
            </a:r>
            <a:r>
              <a:rPr kumimoji="0" lang="en-GB" sz="2000" b="0" i="0" u="none" strike="noStrike" kern="1200" cap="none" spc="0" normalizeH="0" baseline="0" noProof="0">
                <a:ln>
                  <a:noFill/>
                </a:ln>
                <a:solidFill>
                  <a:schemeClr val="bg1"/>
                </a:solidFill>
                <a:effectLst/>
                <a:uLnTx/>
                <a:uFillTx/>
                <a:latin typeface="+mj-lt"/>
                <a:ea typeface="+mn-ea"/>
                <a:cs typeface="+mn-cs"/>
              </a:rPr>
              <a:t>Oviva Total Dietary Replacement programme </a:t>
            </a:r>
          </a:p>
        </p:txBody>
      </p:sp>
      <p:sp>
        <p:nvSpPr>
          <p:cNvPr id="3" name="Content Placeholder 2">
            <a:extLst>
              <a:ext uri="{FF2B5EF4-FFF2-40B4-BE49-F238E27FC236}">
                <a16:creationId xmlns:a16="http://schemas.microsoft.com/office/drawing/2014/main" id="{05EDFEBF-D85E-71E9-0635-274764AE5C97}"/>
              </a:ext>
            </a:extLst>
          </p:cNvPr>
          <p:cNvSpPr>
            <a:spLocks noGrp="1"/>
          </p:cNvSpPr>
          <p:nvPr>
            <p:ph sz="quarter" idx="31"/>
          </p:nvPr>
        </p:nvSpPr>
        <p:spPr>
          <a:xfrm>
            <a:off x="72570" y="429700"/>
            <a:ext cx="6721930" cy="5574698"/>
          </a:xfrm>
        </p:spPr>
        <p:txBody>
          <a:bodyPr vert="horz" wrap="square" lIns="91440" tIns="45720" rIns="91440" bIns="45720" rtlCol="0" anchor="t">
            <a:noAutofit/>
          </a:bodyPr>
          <a:lstStyle/>
          <a:p>
            <a:r>
              <a:rPr lang="en-GB" sz="1500" b="1">
                <a:solidFill>
                  <a:schemeClr val="accent1"/>
                </a:solidFill>
              </a:rPr>
              <a:t>Service information </a:t>
            </a:r>
          </a:p>
          <a:p>
            <a:pPr marL="285750" indent="-285750">
              <a:buFont typeface="Arial" panose="020B0604020202020204" pitchFamily="34" charset="0"/>
              <a:buChar char="•"/>
              <a:defRPr/>
            </a:pPr>
            <a:r>
              <a:rPr kumimoji="0" lang="en-US" sz="1300" b="0" i="0" u="none" strike="noStrike" kern="1200" cap="none" spc="0" normalizeH="0" baseline="0" noProof="0">
                <a:ln>
                  <a:noFill/>
                </a:ln>
                <a:effectLst/>
                <a:uLnTx/>
                <a:uFillTx/>
                <a:ea typeface="+mn-ea"/>
                <a:cs typeface="+mn-cs"/>
              </a:rPr>
              <a:t>The service supports people recently diagnosed with type 2 diabetes between ages of 18-65 with a BMI&gt;27</a:t>
            </a:r>
            <a:endParaRPr kumimoji="0" lang="en-US" sz="1300" b="0" i="0" u="none" strike="noStrike" kern="1200" cap="none" spc="0" normalizeH="0" baseline="30000" noProof="0">
              <a:ln>
                <a:noFill/>
              </a:ln>
              <a:effectLst/>
              <a:uLnTx/>
              <a:uFillTx/>
              <a:ea typeface="+mn-ea"/>
              <a:cs typeface="+mn-cs"/>
            </a:endParaRPr>
          </a:p>
          <a:p>
            <a:pPr marL="285750" indent="-285750">
              <a:buFont typeface="Arial" panose="020B0604020202020204" pitchFamily="34" charset="0"/>
              <a:buChar char="•"/>
              <a:defRPr/>
            </a:pPr>
            <a:r>
              <a:rPr kumimoji="0" lang="en-US" sz="1300" b="0" i="0" u="none" strike="noStrike" kern="1200" cap="none" spc="0" normalizeH="0" baseline="0" noProof="0">
                <a:ln>
                  <a:noFill/>
                </a:ln>
                <a:effectLst/>
                <a:uLnTx/>
                <a:uFillTx/>
                <a:ea typeface="+mn-ea"/>
                <a:cs typeface="+mn-cs"/>
              </a:rPr>
              <a:t>The </a:t>
            </a:r>
            <a:r>
              <a:rPr kumimoji="0" lang="en-US" sz="1300" b="0" i="0" u="none" strike="noStrike" kern="1200" cap="none" spc="0" normalizeH="0" baseline="0" noProof="0" err="1">
                <a:ln>
                  <a:noFill/>
                </a:ln>
                <a:effectLst/>
                <a:uLnTx/>
                <a:uFillTx/>
                <a:ea typeface="+mn-ea"/>
                <a:cs typeface="+mn-cs"/>
              </a:rPr>
              <a:t>programme</a:t>
            </a:r>
            <a:r>
              <a:rPr kumimoji="0" lang="en-US" sz="1300" b="0" i="0" u="none" strike="noStrike" kern="1200" cap="none" spc="0" normalizeH="0" baseline="0" noProof="0">
                <a:ln>
                  <a:noFill/>
                </a:ln>
                <a:effectLst/>
                <a:uLnTx/>
                <a:uFillTx/>
                <a:ea typeface="+mn-ea"/>
                <a:cs typeface="+mn-cs"/>
              </a:rPr>
              <a:t> uses Total Diet Replacement (TDR) to achieve significant weight loss (&gt;15kg) and potentially attain diabetes remission (non-diabetic HbA1c results, at least six months apart, off all glucose-lowering medicines). It can be accessed face-to-face or online.</a:t>
            </a:r>
            <a:endParaRPr lang="en-US" sz="1300"/>
          </a:p>
          <a:p>
            <a:pPr marL="285750" indent="-285750">
              <a:buFont typeface="Arial" panose="020B0604020202020204" pitchFamily="34" charset="0"/>
              <a:buChar char="•"/>
              <a:defRPr/>
            </a:pPr>
            <a:r>
              <a:rPr kumimoji="0" lang="en-US" sz="1300" b="0" i="0" u="none" strike="noStrike" kern="1200" cap="none" spc="0" normalizeH="0" baseline="0" noProof="0">
                <a:ln>
                  <a:noFill/>
                </a:ln>
                <a:effectLst/>
                <a:uLnTx/>
                <a:uFillTx/>
                <a:ea typeface="+mn-ea"/>
                <a:cs typeface="+mn-cs"/>
              </a:rPr>
              <a:t>It is a 12-week </a:t>
            </a:r>
            <a:r>
              <a:rPr kumimoji="0" lang="en-US" sz="1300" b="0" i="0" u="none" strike="noStrike" kern="1200" cap="none" spc="0" normalizeH="0" baseline="0" noProof="0" err="1">
                <a:ln>
                  <a:noFill/>
                </a:ln>
                <a:effectLst/>
                <a:uLnTx/>
                <a:uFillTx/>
                <a:ea typeface="+mn-ea"/>
                <a:cs typeface="+mn-cs"/>
              </a:rPr>
              <a:t>programme</a:t>
            </a:r>
            <a:r>
              <a:rPr lang="en-US" sz="1300"/>
              <a:t>, with 4 weeks of food reintroduction, and 8 months of maintenance</a:t>
            </a:r>
          </a:p>
          <a:p>
            <a:pPr marL="285750" indent="-285750">
              <a:buFont typeface="Arial" panose="020B0604020202020204" pitchFamily="34" charset="0"/>
              <a:buChar char="•"/>
              <a:defRPr/>
            </a:pPr>
            <a:r>
              <a:rPr kumimoji="0" lang="en-US" sz="1300" b="0" i="0" u="none" strike="noStrike" kern="1200" cap="none" spc="0" normalizeH="0" baseline="0" noProof="0">
                <a:ln>
                  <a:noFill/>
                </a:ln>
                <a:effectLst/>
                <a:uLnTx/>
                <a:uFillTx/>
                <a:ea typeface="+mn-ea"/>
                <a:cs typeface="+mn-cs"/>
              </a:rPr>
              <a:t>There is no cost to participants, with all TDR (usually shakes) products funded by the NHS</a:t>
            </a:r>
            <a:r>
              <a:rPr kumimoji="0" lang="en-US" b="0" i="0" u="none" strike="noStrike" kern="1200" cap="none" spc="0" normalizeH="0" baseline="0" noProof="0">
                <a:ln>
                  <a:noFill/>
                </a:ln>
                <a:effectLst/>
                <a:uLnTx/>
                <a:uFillTx/>
                <a:ea typeface="+mn-ea"/>
                <a:cs typeface="+mn-cs"/>
              </a:rPr>
              <a:t>.</a:t>
            </a:r>
            <a:br>
              <a:rPr lang="en-US"/>
            </a:br>
            <a:endParaRPr lang="en-US" kern="100">
              <a:ea typeface="Aptos" panose="020B0004020202020204" pitchFamily="34" charset="0"/>
              <a:cs typeface="Times New Roman"/>
            </a:endParaRPr>
          </a:p>
          <a:p>
            <a:r>
              <a:rPr lang="en-US" sz="1500" b="1" kern="100">
                <a:solidFill>
                  <a:schemeClr val="accent1"/>
                </a:solidFill>
                <a:ea typeface="Aptos" panose="020B0004020202020204" pitchFamily="34" charset="0"/>
                <a:cs typeface="Times New Roman" panose="02020603050405020304" pitchFamily="18" charset="0"/>
              </a:rPr>
              <a:t>Performance data 2023/24</a:t>
            </a:r>
            <a:endParaRPr lang="en-US" sz="1500" b="1" kern="100">
              <a:solidFill>
                <a:schemeClr val="accent1"/>
              </a:solidFill>
              <a:cs typeface="Times New Roman" panose="02020603050405020304" pitchFamily="18" charset="0"/>
            </a:endParaRPr>
          </a:p>
          <a:p>
            <a:pPr marL="285750" indent="-285750">
              <a:buFont typeface="Arial" panose="020B0604020202020204" pitchFamily="34" charset="0"/>
              <a:buChar char="•"/>
            </a:pPr>
            <a:r>
              <a:rPr lang="en-GB" sz="1300"/>
              <a:t>In 2023/24 in Islington there were 45 eligible referrals to the </a:t>
            </a:r>
            <a:r>
              <a:rPr lang="en-GB" sz="1300" err="1"/>
              <a:t>Oviva</a:t>
            </a:r>
            <a:r>
              <a:rPr lang="en-GB" sz="1300"/>
              <a:t> dietary replacement programme. This represents less than 1% of the eligible population. </a:t>
            </a:r>
          </a:p>
          <a:p>
            <a:pPr marL="285750" indent="-285750">
              <a:buFont typeface="Arial" panose="020B0604020202020204" pitchFamily="34" charset="0"/>
              <a:buChar char="•"/>
            </a:pPr>
            <a:r>
              <a:rPr lang="en-GB" sz="1300"/>
              <a:t>65% of people referred are from the two most deprived quintiles. </a:t>
            </a:r>
          </a:p>
          <a:p>
            <a:pPr marL="285750" indent="-285750">
              <a:buFont typeface="Arial" panose="020B0604020202020204" pitchFamily="34" charset="0"/>
              <a:buChar char="•"/>
            </a:pPr>
            <a:r>
              <a:rPr lang="en-GB" sz="1300"/>
              <a:t>35% of referrals are of white ethnicity, compared to 25% of people of black and Asian ethnicity. </a:t>
            </a:r>
          </a:p>
          <a:p>
            <a:pPr marL="285750" indent="-285750">
              <a:buFont typeface="Arial" panose="020B0604020202020204" pitchFamily="34" charset="0"/>
              <a:buChar char="•"/>
            </a:pPr>
            <a:r>
              <a:rPr lang="en-GB" sz="1300"/>
              <a:t>60% of referrals are women compared to 40% of men. </a:t>
            </a:r>
          </a:p>
          <a:p>
            <a:pPr marL="285750" indent="-285750">
              <a:buFont typeface="Arial" panose="020B0604020202020204" pitchFamily="34" charset="0"/>
              <a:buChar char="•"/>
            </a:pPr>
            <a:r>
              <a:rPr lang="en-GB" sz="1300"/>
              <a:t>Average weight change by the end of the programme is -12% body weight.</a:t>
            </a:r>
          </a:p>
          <a:p>
            <a:pPr marL="285750" indent="-285750">
              <a:buFont typeface="Arial" panose="020B0604020202020204" pitchFamily="34" charset="0"/>
              <a:buChar char="•"/>
            </a:pPr>
            <a:r>
              <a:rPr lang="en-GB" sz="1300"/>
              <a:t>In the recent quarter, face to face retention was 50%, compared to 85% for digital retention. </a:t>
            </a:r>
          </a:p>
        </p:txBody>
      </p:sp>
      <p:sp>
        <p:nvSpPr>
          <p:cNvPr id="8" name="TextBox 7">
            <a:extLst>
              <a:ext uri="{FF2B5EF4-FFF2-40B4-BE49-F238E27FC236}">
                <a16:creationId xmlns:a16="http://schemas.microsoft.com/office/drawing/2014/main" id="{56947DA4-7FF5-0ACF-C040-A280248D3E0C}"/>
              </a:ext>
            </a:extLst>
          </p:cNvPr>
          <p:cNvSpPr txBox="1"/>
          <p:nvPr/>
        </p:nvSpPr>
        <p:spPr>
          <a:xfrm>
            <a:off x="6994525" y="505410"/>
            <a:ext cx="4978400" cy="954107"/>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en-US" sz="1400" b="1"/>
              <a:t>Comments </a:t>
            </a:r>
            <a:br>
              <a:rPr lang="en-US" sz="1400" b="1"/>
            </a:br>
            <a:endParaRPr lang="en-US" sz="1400" b="1"/>
          </a:p>
          <a:p>
            <a:pPr marL="285750" indent="-285750" algn="l">
              <a:lnSpc>
                <a:spcPct val="100000"/>
              </a:lnSpc>
              <a:buFont typeface="Arial" panose="020B0604020202020204" pitchFamily="34" charset="0"/>
              <a:buChar char="•"/>
            </a:pPr>
            <a:r>
              <a:rPr lang="en-GB" sz="1400">
                <a:cs typeface="Arial"/>
              </a:rPr>
              <a:t>High levels of retention and weight loss achieved, but only reaching 1% of eligible population.</a:t>
            </a:r>
          </a:p>
        </p:txBody>
      </p:sp>
      <p:sp>
        <p:nvSpPr>
          <p:cNvPr id="2" name="TextBox 1">
            <a:extLst>
              <a:ext uri="{FF2B5EF4-FFF2-40B4-BE49-F238E27FC236}">
                <a16:creationId xmlns:a16="http://schemas.microsoft.com/office/drawing/2014/main" id="{9250835F-59E0-43F5-17A7-95844FE81C58}"/>
              </a:ext>
            </a:extLst>
          </p:cNvPr>
          <p:cNvSpPr txBox="1"/>
          <p:nvPr/>
        </p:nvSpPr>
        <p:spPr>
          <a:xfrm>
            <a:off x="137110" y="6004398"/>
            <a:ext cx="4409685" cy="200511"/>
          </a:xfrm>
          <a:prstGeom prst="rect">
            <a:avLst/>
          </a:prstGeom>
          <a:noFill/>
        </p:spPr>
        <p:txBody>
          <a:bodyPr wrap="none" lIns="0" tIns="0" rIns="0" bIns="0" rtlCol="0">
            <a:noAutofit/>
          </a:bodyPr>
          <a:lstStyle/>
          <a:p>
            <a:pPr marL="0" indent="0" algn="l">
              <a:lnSpc>
                <a:spcPct val="100000"/>
              </a:lnSpc>
              <a:buNone/>
            </a:pPr>
            <a:r>
              <a:rPr lang="en-GB" sz="1200" b="1">
                <a:solidFill>
                  <a:schemeClr val="bg1"/>
                </a:solidFill>
                <a:cs typeface="Arial"/>
              </a:rPr>
              <a:t>Source: </a:t>
            </a:r>
            <a:r>
              <a:rPr lang="en-GB" sz="1200">
                <a:solidFill>
                  <a:schemeClr val="bg1"/>
                </a:solidFill>
                <a:cs typeface="Arial"/>
              </a:rPr>
              <a:t>NHSE – NDPP dashboard (accessed 10</a:t>
            </a:r>
            <a:r>
              <a:rPr lang="en-GB" sz="1200" baseline="30000">
                <a:solidFill>
                  <a:schemeClr val="bg1"/>
                </a:solidFill>
                <a:cs typeface="Arial"/>
              </a:rPr>
              <a:t>th</a:t>
            </a:r>
            <a:r>
              <a:rPr lang="en-GB" sz="1200">
                <a:solidFill>
                  <a:schemeClr val="bg1"/>
                </a:solidFill>
                <a:cs typeface="Arial"/>
              </a:rPr>
              <a:t> January 2025)</a:t>
            </a:r>
          </a:p>
        </p:txBody>
      </p:sp>
    </p:spTree>
    <p:extLst>
      <p:ext uri="{BB962C8B-B14F-4D97-AF65-F5344CB8AC3E}">
        <p14:creationId xmlns:p14="http://schemas.microsoft.com/office/powerpoint/2010/main" val="21944799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4E268-D436-9748-87AE-70968C3FD787}"/>
              </a:ext>
            </a:extLst>
          </p:cNvPr>
          <p:cNvSpPr>
            <a:spLocks noGrp="1"/>
          </p:cNvSpPr>
          <p:nvPr>
            <p:ph type="title"/>
          </p:nvPr>
        </p:nvSpPr>
        <p:spPr>
          <a:xfrm>
            <a:off x="719667" y="2569276"/>
            <a:ext cx="10755157" cy="1719261"/>
          </a:xfrm>
        </p:spPr>
        <p:txBody>
          <a:bodyPr/>
          <a:lstStyle/>
          <a:p>
            <a:r>
              <a:rPr lang="en-US"/>
              <a:t>Alternative models for weight management services </a:t>
            </a:r>
            <a:endParaRPr lang="en-GB"/>
          </a:p>
        </p:txBody>
      </p:sp>
    </p:spTree>
    <p:extLst>
      <p:ext uri="{BB962C8B-B14F-4D97-AF65-F5344CB8AC3E}">
        <p14:creationId xmlns:p14="http://schemas.microsoft.com/office/powerpoint/2010/main" val="35771787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D2C19C-FF8B-DCAC-B383-7E6C6F0BF233}"/>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Evaluating Weight Management services</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6" name="Text Placeholder 5">
            <a:extLst>
              <a:ext uri="{FF2B5EF4-FFF2-40B4-BE49-F238E27FC236}">
                <a16:creationId xmlns:a16="http://schemas.microsoft.com/office/drawing/2014/main" id="{90B64773-B510-AE99-114C-84828CF63EC1}"/>
              </a:ext>
            </a:extLst>
          </p:cNvPr>
          <p:cNvSpPr>
            <a:spLocks noGrp="1"/>
          </p:cNvSpPr>
          <p:nvPr>
            <p:ph type="body" sz="quarter" idx="32"/>
          </p:nvPr>
        </p:nvSpPr>
        <p:spPr>
          <a:xfrm>
            <a:off x="149320" y="454210"/>
            <a:ext cx="11947429" cy="5414400"/>
          </a:xfrm>
        </p:spPr>
        <p:txBody>
          <a:bodyPr>
            <a:normAutofit/>
          </a:bodyPr>
          <a:lstStyle/>
          <a:p>
            <a:pPr marL="0" indent="0">
              <a:buNone/>
            </a:pPr>
            <a:r>
              <a:rPr lang="en-US" sz="1600" b="1">
                <a:solidFill>
                  <a:schemeClr val="accent1"/>
                </a:solidFill>
              </a:rPr>
              <a:t>Uptake and adherence </a:t>
            </a:r>
          </a:p>
          <a:p>
            <a:r>
              <a:rPr lang="en-US" sz="1400"/>
              <a:t>A 2022 systematic review of uptake of and adherence to weight management services found that there may be inequalities in the uptake, adherence and outcomes of weight-loss interventions or weight loss trials and interventions (Birch et al, 2022).</a:t>
            </a:r>
          </a:p>
          <a:p>
            <a:r>
              <a:rPr lang="en-US" sz="1400" b="0" i="0">
                <a:effectLst/>
              </a:rPr>
              <a:t>Evidence suggests some groups are more likely to take up weight management services than others. There are few widely implemented weight management </a:t>
            </a:r>
            <a:r>
              <a:rPr lang="en-US" sz="1400" b="0" i="0" err="1">
                <a:effectLst/>
              </a:rPr>
              <a:t>programmes</a:t>
            </a:r>
            <a:r>
              <a:rPr lang="en-US" sz="1400" b="0" i="0">
                <a:effectLst/>
              </a:rPr>
              <a:t> designed for specific population groups, meaning cultural and content applicability of existing </a:t>
            </a:r>
            <a:r>
              <a:rPr lang="en-US" sz="1400" b="0" i="0" err="1">
                <a:effectLst/>
              </a:rPr>
              <a:t>programmes</a:t>
            </a:r>
            <a:r>
              <a:rPr lang="en-US" sz="1400" b="0" i="0">
                <a:effectLst/>
              </a:rPr>
              <a:t> is likely to vary by population group. People living in deprived areas and with complex additional needs such as disabilities, along with men, are less likely to engage and more likely to drop out. This has the potential to widen health inequalities. Co-designing services with underserved groups to better meet their needs may be an effective way to counter this (Nesta, 2024).</a:t>
            </a:r>
            <a:endParaRPr lang="en-US" sz="1400">
              <a:solidFill>
                <a:schemeClr val="accent6"/>
              </a:solidFill>
            </a:endParaRPr>
          </a:p>
          <a:p>
            <a:r>
              <a:rPr lang="en-US" sz="1400"/>
              <a:t>In 2017 PHE commissioned a qualitative study to understand journeys and experiences in tier 2 and tier 3 weight management services for children, families and adults, from the perspective of service users, providers and commissioners. They conducted co-design workshops with 29 service-users; 11 ethnographic interviews with 15 service-users; </a:t>
            </a:r>
            <a:r>
              <a:rPr lang="en-US" sz="1400" err="1"/>
              <a:t>analysed</a:t>
            </a:r>
            <a:r>
              <a:rPr lang="en-US" sz="1400"/>
              <a:t> using grounded theory.</a:t>
            </a:r>
          </a:p>
          <a:p>
            <a:r>
              <a:rPr lang="en-US" sz="1400"/>
              <a:t>Findings highlighted the importance of the instructors in developing positive group dynamics and peer accountability through sharing goals.</a:t>
            </a:r>
          </a:p>
          <a:p>
            <a:r>
              <a:rPr lang="en-US" sz="1400"/>
              <a:t>Findings also revealed a number of opportunities for improvement, including: </a:t>
            </a:r>
          </a:p>
          <a:p>
            <a:pPr lvl="1"/>
            <a:r>
              <a:rPr lang="en-US" sz="1400"/>
              <a:t>Ensuring timely referrals after major health events</a:t>
            </a:r>
          </a:p>
          <a:p>
            <a:pPr lvl="1"/>
            <a:r>
              <a:rPr lang="en-US" sz="1400"/>
              <a:t>Better segmentation of groups based on shared health needs not just location and age.</a:t>
            </a:r>
          </a:p>
          <a:p>
            <a:pPr lvl="1"/>
            <a:r>
              <a:rPr lang="en-US" sz="1400"/>
              <a:t>Increased engagement with families</a:t>
            </a:r>
          </a:p>
          <a:p>
            <a:pPr lvl="1"/>
            <a:r>
              <a:rPr lang="en-US" sz="1400" err="1"/>
              <a:t>Individualising</a:t>
            </a:r>
            <a:r>
              <a:rPr lang="en-US" sz="1400"/>
              <a:t> support</a:t>
            </a:r>
          </a:p>
          <a:p>
            <a:pPr lvl="1"/>
            <a:r>
              <a:rPr lang="en-US" sz="1400"/>
              <a:t>Providing psychological input – including CBT and using motivational interviewing approaches</a:t>
            </a:r>
          </a:p>
          <a:p>
            <a:pPr lvl="1"/>
            <a:r>
              <a:rPr lang="en-US" sz="1400"/>
              <a:t>Providing holistic assessments that take into account people’s situation</a:t>
            </a:r>
          </a:p>
          <a:p>
            <a:pPr lvl="1"/>
            <a:r>
              <a:rPr lang="en-US" sz="1400"/>
              <a:t>Measuring wellbeing outcomes alongside weight loss (PHE, 2017).</a:t>
            </a:r>
          </a:p>
          <a:p>
            <a:endParaRPr lang="en-GB"/>
          </a:p>
        </p:txBody>
      </p:sp>
      <p:sp>
        <p:nvSpPr>
          <p:cNvPr id="4" name="Content Placeholder 2">
            <a:extLst>
              <a:ext uri="{FF2B5EF4-FFF2-40B4-BE49-F238E27FC236}">
                <a16:creationId xmlns:a16="http://schemas.microsoft.com/office/drawing/2014/main" id="{F8369766-1C38-605D-6C34-0F706FE54284}"/>
              </a:ext>
            </a:extLst>
          </p:cNvPr>
          <p:cNvSpPr txBox="1">
            <a:spLocks/>
          </p:cNvSpPr>
          <p:nvPr/>
        </p:nvSpPr>
        <p:spPr>
          <a:xfrm>
            <a:off x="-519052" y="5964401"/>
            <a:ext cx="10482202" cy="754293"/>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Clr>
                <a:srgbClr val="E01F59"/>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rgbClr val="E01F5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800"/>
              </a:spcBef>
              <a:buClr>
                <a:srgbClr val="E01F59"/>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800"/>
              </a:spcBef>
              <a:buClr>
                <a:srgbClr val="E01F59"/>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800"/>
              </a:spcBef>
              <a:buClr>
                <a:srgbClr val="E01F59"/>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100" b="1">
                <a:solidFill>
                  <a:schemeClr val="bg1"/>
                </a:solidFill>
              </a:rPr>
              <a:t>Source: </a:t>
            </a:r>
            <a:r>
              <a:rPr lang="en-US" sz="1050" b="0" i="0">
                <a:solidFill>
                  <a:schemeClr val="bg1"/>
                </a:solidFill>
                <a:effectLst/>
              </a:rPr>
              <a:t>Birch, J.M., et al. (2022) A systematic review of inequalities in the uptake of, adherence to, and effectiveness of behavioral weight management interventions in adults. Obesity Reviews, 23(6):e13438.</a:t>
            </a:r>
            <a:br>
              <a:rPr lang="en-US" sz="1050">
                <a:solidFill>
                  <a:schemeClr val="bg1"/>
                </a:solidFill>
              </a:rPr>
            </a:br>
            <a:r>
              <a:rPr lang="en-GB" sz="1100">
                <a:solidFill>
                  <a:schemeClr val="bg1"/>
                </a:solidFill>
              </a:rPr>
              <a:t>NESTA (2024) </a:t>
            </a:r>
            <a:r>
              <a:rPr lang="en-GB" sz="1100">
                <a:solidFill>
                  <a:schemeClr val="bg1"/>
                </a:solidFill>
                <a:hlinkClick r:id="rId3">
                  <a:extLst>
                    <a:ext uri="{A12FA001-AC4F-418D-AE19-62706E023703}">
                      <ahyp:hlinkClr xmlns:ahyp="http://schemas.microsoft.com/office/drawing/2018/hyperlinkcolor" val="tx"/>
                    </a:ext>
                  </a:extLst>
                </a:hlinkClick>
              </a:rPr>
              <a:t>Blueprint  for halving obesity</a:t>
            </a:r>
            <a:br>
              <a:rPr lang="en-US" sz="1050">
                <a:solidFill>
                  <a:schemeClr val="bg1"/>
                </a:solidFill>
              </a:rPr>
            </a:br>
            <a:r>
              <a:rPr lang="en-US" sz="1100">
                <a:solidFill>
                  <a:schemeClr val="bg1"/>
                </a:solidFill>
              </a:rPr>
              <a:t>PHE (2017) Weight management services: insights into user experiences Findings from qualitative research into journeys and experiences of tier 2 and tier 3 weight management service users  </a:t>
            </a:r>
            <a:r>
              <a:rPr lang="en-US" sz="1100">
                <a:solidFill>
                  <a:schemeClr val="bg1"/>
                </a:solidFill>
                <a:hlinkClick r:id="rId4">
                  <a:extLst>
                    <a:ext uri="{A12FA001-AC4F-418D-AE19-62706E023703}">
                      <ahyp:hlinkClr xmlns:ahyp="http://schemas.microsoft.com/office/drawing/2018/hyperlinkcolor" val="tx"/>
                    </a:ext>
                  </a:extLst>
                </a:hlinkClick>
              </a:rPr>
              <a:t>www.gov.uk/government/publications/weightmanagement-services-insights-into-userexperiences</a:t>
            </a:r>
            <a:endParaRPr lang="en-US" sz="1100">
              <a:solidFill>
                <a:schemeClr val="bg1"/>
              </a:solidFill>
            </a:endParaRPr>
          </a:p>
          <a:p>
            <a:pPr lvl="1"/>
            <a:endParaRPr lang="en-US" sz="1100"/>
          </a:p>
          <a:p>
            <a:endParaRPr lang="en-GB" sz="1100"/>
          </a:p>
        </p:txBody>
      </p:sp>
    </p:spTree>
    <p:extLst>
      <p:ext uri="{BB962C8B-B14F-4D97-AF65-F5344CB8AC3E}">
        <p14:creationId xmlns:p14="http://schemas.microsoft.com/office/powerpoint/2010/main" val="341321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1812F-3CE5-ACE1-9842-AB8B982CEAD8}"/>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1699757B-2FF3-0F47-CA4E-AF67492CF0C3}"/>
              </a:ext>
            </a:extLst>
          </p:cNvPr>
          <p:cNvSpPr txBox="1">
            <a:spLocks noGrp="1"/>
          </p:cNvSpPr>
          <p:nvPr>
            <p:ph type="title" idx="4294967295"/>
          </p:nvPr>
        </p:nvSpPr>
        <p:spPr>
          <a:xfrm>
            <a:off x="4800" y="6124"/>
            <a:ext cx="12187200" cy="360000"/>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400" b="0" i="0" u="none" strike="noStrike" kern="1200" cap="none" spc="0" normalizeH="0" baseline="0" noProof="0">
                <a:ln>
                  <a:noFill/>
                </a:ln>
                <a:solidFill>
                  <a:schemeClr val="bg1"/>
                </a:solidFill>
                <a:effectLst/>
                <a:uLnTx/>
                <a:uFillTx/>
                <a:latin typeface="+mj-lt"/>
                <a:ea typeface="+mn-ea"/>
                <a:cs typeface="+mn-cs"/>
              </a:rPr>
              <a:t>Physical Activity</a:t>
            </a:r>
          </a:p>
        </p:txBody>
      </p:sp>
      <p:sp>
        <p:nvSpPr>
          <p:cNvPr id="2" name="Text Placeholder 1">
            <a:extLst>
              <a:ext uri="{FF2B5EF4-FFF2-40B4-BE49-F238E27FC236}">
                <a16:creationId xmlns:a16="http://schemas.microsoft.com/office/drawing/2014/main" id="{278D6C49-4163-0654-8A15-F9D0E9688637}"/>
              </a:ext>
            </a:extLst>
          </p:cNvPr>
          <p:cNvSpPr>
            <a:spLocks noGrp="1"/>
          </p:cNvSpPr>
          <p:nvPr>
            <p:ph type="body" sz="quarter" idx="13"/>
          </p:nvPr>
        </p:nvSpPr>
        <p:spPr>
          <a:xfrm>
            <a:off x="0" y="368929"/>
            <a:ext cx="6086400" cy="360000"/>
          </a:xfrm>
        </p:spPr>
        <p:txBody>
          <a:bodyPr/>
          <a:lstStyle/>
          <a:p>
            <a:r>
              <a:rPr lang="en-GB"/>
              <a:t>Things working well</a:t>
            </a:r>
          </a:p>
        </p:txBody>
      </p:sp>
      <p:sp>
        <p:nvSpPr>
          <p:cNvPr id="4" name="Text Placeholder 3">
            <a:extLst>
              <a:ext uri="{FF2B5EF4-FFF2-40B4-BE49-F238E27FC236}">
                <a16:creationId xmlns:a16="http://schemas.microsoft.com/office/drawing/2014/main" id="{A4EB21A5-1CA1-CB74-5030-C4461AD14243}"/>
              </a:ext>
            </a:extLst>
          </p:cNvPr>
          <p:cNvSpPr>
            <a:spLocks noGrp="1"/>
          </p:cNvSpPr>
          <p:nvPr>
            <p:ph type="body" sz="quarter" idx="27"/>
          </p:nvPr>
        </p:nvSpPr>
        <p:spPr>
          <a:xfrm>
            <a:off x="88334" y="917386"/>
            <a:ext cx="5813315" cy="4986457"/>
          </a:xfrm>
        </p:spPr>
        <p:txBody>
          <a:bodyPr vert="horz" lIns="0" tIns="0" rIns="0" bIns="0" rtlCol="0" anchor="t">
            <a:normAutofit fontScale="92500" lnSpcReduction="10000"/>
          </a:bodyPr>
          <a:lstStyle/>
          <a:p>
            <a:pPr marL="171450" indent="-171450">
              <a:spcBef>
                <a:spcPts val="0"/>
              </a:spcBef>
              <a:buFont typeface="Arial" panose="020B0604020202020204" pitchFamily="34" charset="0"/>
              <a:buChar char="•"/>
            </a:pPr>
            <a:r>
              <a:rPr lang="en-US" sz="1200"/>
              <a:t>54.8% of children complete the recommended of 60+ minutes of physical activity a day. This is above the national average (47.8%). However, </a:t>
            </a:r>
            <a:r>
              <a:rPr lang="en-US" sz="1200">
                <a:effectLst/>
              </a:rPr>
              <a:t>45.2% of children are still not getting the exercise that they need to be healthy.</a:t>
            </a:r>
          </a:p>
          <a:p>
            <a:pPr marL="171450" indent="-171450">
              <a:spcBef>
                <a:spcPts val="0"/>
              </a:spcBef>
              <a:buFont typeface="Arial" panose="020B0604020202020204" pitchFamily="34" charset="0"/>
              <a:buChar char="•"/>
            </a:pPr>
            <a:r>
              <a:rPr lang="en-US" sz="1200"/>
              <a:t>73.8% of adults in Islington are physically active (do 150+ minutes of physical activity per week). This is above the England average of 67.1%.</a:t>
            </a:r>
            <a:endParaRPr lang="en-US" sz="1200">
              <a:effectLst/>
              <a:cs typeface="Arial"/>
            </a:endParaRPr>
          </a:p>
          <a:p>
            <a:pPr>
              <a:spcBef>
                <a:spcPts val="0"/>
              </a:spcBef>
            </a:pPr>
            <a:endParaRPr lang="en-US" sz="1200"/>
          </a:p>
          <a:p>
            <a:pPr marL="0" indent="0">
              <a:spcBef>
                <a:spcPts val="0"/>
              </a:spcBef>
              <a:buNone/>
            </a:pPr>
            <a:r>
              <a:rPr lang="en-US" sz="1200" b="1">
                <a:solidFill>
                  <a:schemeClr val="accent1"/>
                </a:solidFill>
              </a:rPr>
              <a:t>Active travel </a:t>
            </a:r>
            <a:endParaRPr lang="en-US" sz="1200" b="1">
              <a:solidFill>
                <a:schemeClr val="accent1"/>
              </a:solidFill>
              <a:cs typeface="Arial"/>
            </a:endParaRPr>
          </a:p>
          <a:p>
            <a:pPr marL="171450" indent="-171450">
              <a:spcBef>
                <a:spcPts val="0"/>
              </a:spcBef>
              <a:buFont typeface="Arial" panose="020B0604020202020204" pitchFamily="34" charset="0"/>
              <a:buChar char="•"/>
            </a:pPr>
            <a:r>
              <a:rPr lang="en-US" sz="1200"/>
              <a:t>90% of primary school children and 74% of secondary school children either walk, cycle or scoot to school (note, these statistics include people who use multiple forms of transport, i.e. children who walk and take public transport in their journeys).</a:t>
            </a:r>
            <a:r>
              <a:rPr lang="en-US"/>
              <a:t> </a:t>
            </a:r>
            <a:r>
              <a:rPr lang="en-US" sz="1200"/>
              <a:t>Active travel is supported through the local plan</a:t>
            </a:r>
            <a:r>
              <a:rPr lang="en-US"/>
              <a:t>, school travel</a:t>
            </a:r>
            <a:r>
              <a:rPr lang="en-US" sz="1200"/>
              <a:t> </a:t>
            </a:r>
            <a:r>
              <a:rPr lang="en-US"/>
              <a:t>planning (TfL Travel for Life)  </a:t>
            </a:r>
            <a:r>
              <a:rPr lang="en-US" sz="1200"/>
              <a:t>and </a:t>
            </a:r>
            <a:r>
              <a:rPr lang="en-GB" sz="1200"/>
              <a:t>Healthy Streets framework and 36 School Streets have been delivered across Islington. </a:t>
            </a:r>
            <a:endParaRPr lang="en-GB" sz="1200">
              <a:cs typeface="Arial"/>
            </a:endParaRPr>
          </a:p>
          <a:p>
            <a:pPr marL="171450" indent="-171450">
              <a:spcBef>
                <a:spcPts val="0"/>
              </a:spcBef>
              <a:buFont typeface="Arial" panose="020B0604020202020204" pitchFamily="34" charset="0"/>
              <a:buChar char="•"/>
            </a:pPr>
            <a:r>
              <a:rPr lang="en-US" sz="1200"/>
              <a:t>In 2022/23, more than 50% of all residents aged 20+ in Islington achieved at least 20 minutes of active travel, making good progress against the Mayor’s travel target of 70% of London residents achieving at least 20 minutes of active travel  per day by 2041. </a:t>
            </a:r>
            <a:endParaRPr lang="en-GB"/>
          </a:p>
          <a:p>
            <a:pPr marL="171450" indent="-171450">
              <a:spcBef>
                <a:spcPts val="0"/>
              </a:spcBef>
              <a:buFont typeface="Arial" panose="020B0604020202020204" pitchFamily="34" charset="0"/>
              <a:buChar char="•"/>
            </a:pPr>
            <a:r>
              <a:rPr lang="en-GB" sz="1200"/>
              <a:t>In </a:t>
            </a:r>
            <a:r>
              <a:rPr lang="en-GB"/>
              <a:t>2025</a:t>
            </a:r>
            <a:r>
              <a:rPr lang="en-GB" sz="1200"/>
              <a:t> Islington was the top London borough</a:t>
            </a:r>
            <a:r>
              <a:rPr lang="en-GB"/>
              <a:t> on the</a:t>
            </a:r>
            <a:r>
              <a:rPr lang="en-GB" sz="1200"/>
              <a:t> Healthy Streets</a:t>
            </a:r>
            <a:r>
              <a:rPr lang="en-GB"/>
              <a:t> Scorecard</a:t>
            </a:r>
            <a:r>
              <a:rPr lang="en-GB" sz="1200"/>
              <a:t>. Low Traffic Neighbourhoods have been introduced across five areas Islington </a:t>
            </a:r>
            <a:r>
              <a:rPr lang="en-US" sz="1200"/>
              <a:t>and there are plans for six new </a:t>
            </a:r>
            <a:r>
              <a:rPr lang="en-US" err="1"/>
              <a:t>Liveable</a:t>
            </a:r>
            <a:r>
              <a:rPr lang="en-US" sz="1200"/>
              <a:t> </a:t>
            </a:r>
            <a:r>
              <a:rPr lang="en-US" sz="1200" err="1"/>
              <a:t>Neighbourhoods</a:t>
            </a:r>
            <a:r>
              <a:rPr lang="en-US" sz="1200"/>
              <a:t>. </a:t>
            </a:r>
            <a:endParaRPr lang="en-US" sz="1200">
              <a:cs typeface="Arial"/>
            </a:endParaRPr>
          </a:p>
          <a:p>
            <a:pPr marL="0" indent="0">
              <a:spcBef>
                <a:spcPts val="0"/>
              </a:spcBef>
              <a:buNone/>
            </a:pPr>
            <a:endParaRPr lang="en-GB" sz="1200"/>
          </a:p>
          <a:p>
            <a:pPr marL="0" indent="0">
              <a:spcBef>
                <a:spcPts val="0"/>
              </a:spcBef>
              <a:buNone/>
            </a:pPr>
            <a:r>
              <a:rPr lang="en-GB" sz="1200" b="1">
                <a:solidFill>
                  <a:schemeClr val="accent1"/>
                </a:solidFill>
              </a:rPr>
              <a:t>Health and social care </a:t>
            </a:r>
            <a:endParaRPr lang="en-GB" sz="1200" b="1">
              <a:solidFill>
                <a:schemeClr val="accent1"/>
              </a:solidFill>
              <a:cs typeface="Arial"/>
            </a:endParaRPr>
          </a:p>
          <a:p>
            <a:pPr marL="171450" indent="-171450">
              <a:spcBef>
                <a:spcPts val="0"/>
              </a:spcBef>
              <a:buFont typeface="Arial" panose="020B0604020202020204" pitchFamily="34" charset="0"/>
              <a:buChar char="•"/>
            </a:pPr>
            <a:r>
              <a:rPr lang="en-GB" sz="1200"/>
              <a:t>A new Physical Activity By Referral (PAR) scheme has been introduced (Healthwise). The scheme is already performing well against targets with high levels of use and 96 referrals in the first two months. </a:t>
            </a:r>
            <a:endParaRPr lang="en-GB" sz="1200">
              <a:cs typeface="Arial"/>
            </a:endParaRPr>
          </a:p>
          <a:p>
            <a:pPr marL="171450" indent="-171450">
              <a:spcBef>
                <a:spcPts val="0"/>
              </a:spcBef>
              <a:buFont typeface="Arial" panose="020B0604020202020204" pitchFamily="34" charset="0"/>
              <a:buChar char="•"/>
            </a:pPr>
            <a:r>
              <a:rPr lang="en-GB" sz="1200"/>
              <a:t>Four Physical Activity Clinical Champions Training sessions have been run with GPs and other primary care staff. These increase practitioners' awareness of the physical activity offer in Islington and encourage them to promote physical activity with patients. </a:t>
            </a:r>
            <a:endParaRPr lang="en-GB" sz="1200">
              <a:cs typeface="Arial"/>
            </a:endParaRPr>
          </a:p>
          <a:p>
            <a:pPr marL="0" indent="0">
              <a:spcBef>
                <a:spcPts val="0"/>
              </a:spcBef>
              <a:buNone/>
            </a:pPr>
            <a:endParaRPr lang="en-GB" sz="1200" b="1"/>
          </a:p>
          <a:p>
            <a:pPr marL="0" indent="0">
              <a:spcBef>
                <a:spcPts val="0"/>
              </a:spcBef>
              <a:buNone/>
            </a:pPr>
            <a:r>
              <a:rPr lang="en-GB" sz="1200" b="1">
                <a:solidFill>
                  <a:schemeClr val="accent1"/>
                </a:solidFill>
              </a:rPr>
              <a:t>Facilities and activities </a:t>
            </a:r>
            <a:endParaRPr lang="en-GB" sz="1200" b="1">
              <a:solidFill>
                <a:schemeClr val="accent1"/>
              </a:solidFill>
              <a:cs typeface="Arial"/>
            </a:endParaRPr>
          </a:p>
          <a:p>
            <a:pPr marL="171450" indent="-171450">
              <a:spcBef>
                <a:spcPts val="0"/>
              </a:spcBef>
              <a:buFont typeface="Arial" panose="020B0604020202020204" pitchFamily="34" charset="0"/>
              <a:buChar char="•"/>
            </a:pPr>
            <a:r>
              <a:rPr lang="en-US" sz="1200"/>
              <a:t>Active Together partnership co-ordinates council, </a:t>
            </a:r>
            <a:r>
              <a:rPr lang="en-US" sz="1200" b="0">
                <a:solidFill>
                  <a:srgbClr val="000000"/>
                </a:solidFill>
                <a:effectLst/>
              </a:rPr>
              <a:t>public, private, and voluntary sector </a:t>
            </a:r>
            <a:r>
              <a:rPr lang="en-US" sz="1200" b="0" err="1">
                <a:solidFill>
                  <a:srgbClr val="000000"/>
                </a:solidFill>
                <a:effectLst/>
              </a:rPr>
              <a:t>organisations</a:t>
            </a:r>
            <a:r>
              <a:rPr lang="en-US" sz="1200" b="0">
                <a:solidFill>
                  <a:srgbClr val="000000"/>
                </a:solidFill>
                <a:effectLst/>
              </a:rPr>
              <a:t> to increase the activity levels of those least likely to be active.</a:t>
            </a:r>
            <a:endParaRPr lang="en-US" sz="1200" b="0">
              <a:solidFill>
                <a:srgbClr val="000000"/>
              </a:solidFill>
              <a:effectLst/>
              <a:cs typeface="Arial"/>
            </a:endParaRPr>
          </a:p>
          <a:p>
            <a:pPr marL="171450" indent="-171450">
              <a:spcBef>
                <a:spcPts val="0"/>
              </a:spcBef>
              <a:buFont typeface="Arial" panose="020B0604020202020204" pitchFamily="34" charset="0"/>
              <a:buChar char="•"/>
            </a:pPr>
            <a:r>
              <a:rPr lang="en-GB" sz="1200"/>
              <a:t>A diverse range of free local physical activity options can be found through an Activity Finder, with some targeted interventions for less active groups, for example secondary school girls (Girls Active) and people with long-term conditions (Healthwise). </a:t>
            </a:r>
            <a:endParaRPr lang="en-GB" sz="1200">
              <a:cs typeface="Arial"/>
            </a:endParaRPr>
          </a:p>
          <a:p>
            <a:pPr marL="171450" indent="-171450">
              <a:spcBef>
                <a:spcPts val="0"/>
              </a:spcBef>
              <a:buFont typeface="Arial" panose="020B0604020202020204" pitchFamily="34" charset="0"/>
              <a:buChar char="•"/>
            </a:pPr>
            <a:r>
              <a:rPr lang="en-GB" sz="1200"/>
              <a:t>Parks for Health strategy seeks to reduce inequalities in access to and use of parks. </a:t>
            </a:r>
            <a:endParaRPr lang="en-GB" sz="1200">
              <a:cs typeface="Arial"/>
            </a:endParaRPr>
          </a:p>
        </p:txBody>
      </p:sp>
      <p:sp>
        <p:nvSpPr>
          <p:cNvPr id="3" name="Text Placeholder 2">
            <a:extLst>
              <a:ext uri="{FF2B5EF4-FFF2-40B4-BE49-F238E27FC236}">
                <a16:creationId xmlns:a16="http://schemas.microsoft.com/office/drawing/2014/main" id="{85CFBFD4-FAE0-B5E3-7082-2E6FBA4F1DF4}"/>
              </a:ext>
            </a:extLst>
          </p:cNvPr>
          <p:cNvSpPr>
            <a:spLocks noGrp="1"/>
          </p:cNvSpPr>
          <p:nvPr>
            <p:ph type="body" sz="quarter" idx="14"/>
          </p:nvPr>
        </p:nvSpPr>
        <p:spPr>
          <a:xfrm>
            <a:off x="6105602" y="368929"/>
            <a:ext cx="6086400" cy="360000"/>
          </a:xfrm>
        </p:spPr>
        <p:txBody>
          <a:bodyPr/>
          <a:lstStyle/>
          <a:p>
            <a:r>
              <a:rPr lang="en-GB"/>
              <a:t>Things to improve</a:t>
            </a:r>
          </a:p>
        </p:txBody>
      </p:sp>
      <p:sp>
        <p:nvSpPr>
          <p:cNvPr id="6" name="Text Placeholder 5">
            <a:extLst>
              <a:ext uri="{FF2B5EF4-FFF2-40B4-BE49-F238E27FC236}">
                <a16:creationId xmlns:a16="http://schemas.microsoft.com/office/drawing/2014/main" id="{8BDA247C-A7E0-C940-A24B-6134F8385A22}"/>
              </a:ext>
            </a:extLst>
          </p:cNvPr>
          <p:cNvSpPr>
            <a:spLocks noGrp="1"/>
          </p:cNvSpPr>
          <p:nvPr>
            <p:ph type="body" sz="quarter" idx="30"/>
          </p:nvPr>
        </p:nvSpPr>
        <p:spPr>
          <a:xfrm>
            <a:off x="6242144" y="862830"/>
            <a:ext cx="5813315" cy="4986457"/>
          </a:xfrm>
        </p:spPr>
        <p:txBody>
          <a:bodyPr>
            <a:normAutofit fontScale="92500" lnSpcReduction="10000"/>
          </a:bodyPr>
          <a:lstStyle/>
          <a:p>
            <a:pPr marL="171450" indent="-171450">
              <a:spcBef>
                <a:spcPts val="0"/>
              </a:spcBef>
              <a:buFont typeface="Arial" panose="020B0604020202020204" pitchFamily="34" charset="0"/>
              <a:buChar char="•"/>
            </a:pPr>
            <a:r>
              <a:rPr lang="en-US" sz="1200"/>
              <a:t>19.8% of children are inactive (less than 30 minutes activity a day) and 17.4% of adults are inactive (less than 30 minutes of activity a week). </a:t>
            </a:r>
          </a:p>
          <a:p>
            <a:pPr>
              <a:spcBef>
                <a:spcPts val="0"/>
              </a:spcBef>
            </a:pPr>
            <a:endParaRPr lang="en-US" sz="1200"/>
          </a:p>
          <a:p>
            <a:pPr marL="0" indent="0">
              <a:spcBef>
                <a:spcPts val="0"/>
              </a:spcBef>
              <a:buNone/>
            </a:pPr>
            <a:r>
              <a:rPr lang="en-US" sz="1200" b="1">
                <a:solidFill>
                  <a:schemeClr val="accent1"/>
                </a:solidFill>
              </a:rPr>
              <a:t>Health inequalities </a:t>
            </a:r>
          </a:p>
          <a:p>
            <a:pPr marL="171450" indent="-171450">
              <a:spcBef>
                <a:spcPts val="0"/>
              </a:spcBef>
              <a:buFont typeface="Arial" panose="020B0604020202020204" pitchFamily="34" charset="0"/>
              <a:buChar char="•"/>
            </a:pPr>
            <a:r>
              <a:rPr lang="en-US" sz="1200"/>
              <a:t>Girls are more likely to do less than 30 minutes exercise a day than boys. Similarly,  fewer women (72%) are active than men (77%).</a:t>
            </a:r>
          </a:p>
          <a:p>
            <a:pPr marL="171450" indent="-171450">
              <a:spcBef>
                <a:spcPts val="0"/>
              </a:spcBef>
              <a:buFont typeface="Arial" panose="020B0604020202020204" pitchFamily="34" charset="0"/>
              <a:buChar char="•"/>
            </a:pPr>
            <a:r>
              <a:rPr lang="en-US" sz="1200"/>
              <a:t>Amongst adults, rates of physical activity decrease with age - 68% of people between the ages 55-74 were active, compared to 84% of 16-34 year olds.</a:t>
            </a:r>
          </a:p>
          <a:p>
            <a:pPr marL="171450" indent="-171450">
              <a:spcBef>
                <a:spcPts val="0"/>
              </a:spcBef>
              <a:buFont typeface="Arial" panose="020B0604020202020204" pitchFamily="34" charset="0"/>
              <a:buChar char="•"/>
            </a:pPr>
            <a:r>
              <a:rPr lang="en-GB" sz="1200">
                <a:cs typeface="Arial"/>
              </a:rPr>
              <a:t>Local-level data is not available to compare physical activity levels by ethnic group or income. However, national-level data indicates that people from black, Asian and other ethnic minority groups are less likely to be active than white people and those with lower incomes are less likely to be active.</a:t>
            </a:r>
          </a:p>
          <a:p>
            <a:pPr>
              <a:spcBef>
                <a:spcPts val="0"/>
              </a:spcBef>
            </a:pPr>
            <a:endParaRPr lang="en-US" sz="1200">
              <a:cs typeface="Arial"/>
            </a:endParaRPr>
          </a:p>
          <a:p>
            <a:pPr marL="0" indent="0">
              <a:spcBef>
                <a:spcPts val="0"/>
              </a:spcBef>
              <a:buNone/>
            </a:pPr>
            <a:r>
              <a:rPr lang="en-US" sz="1200" b="1">
                <a:solidFill>
                  <a:schemeClr val="accent1"/>
                </a:solidFill>
              </a:rPr>
              <a:t>Health and social care </a:t>
            </a:r>
          </a:p>
          <a:p>
            <a:pPr marL="171450" indent="-171450">
              <a:spcBef>
                <a:spcPts val="0"/>
              </a:spcBef>
              <a:buFont typeface="Arial" panose="020B0604020202020204" pitchFamily="34" charset="0"/>
              <a:buChar char="•"/>
            </a:pPr>
            <a:r>
              <a:rPr lang="en-US" sz="1200"/>
              <a:t>Funding for the Physical Activity Clinical Champions </a:t>
            </a:r>
            <a:r>
              <a:rPr lang="en-US" sz="1200" err="1"/>
              <a:t>programme</a:t>
            </a:r>
            <a:r>
              <a:rPr lang="en-US" sz="1200"/>
              <a:t> is ending soon. Need to explore alternative ways to support practitioners to discuss physical activity with patients. </a:t>
            </a:r>
          </a:p>
          <a:p>
            <a:pPr marL="171450" indent="-171450">
              <a:spcBef>
                <a:spcPts val="0"/>
              </a:spcBef>
              <a:buFont typeface="Arial" panose="020B0604020202020204" pitchFamily="34" charset="0"/>
              <a:buChar char="•"/>
            </a:pPr>
            <a:r>
              <a:rPr lang="en-US" sz="1200"/>
              <a:t>GPs report needing more information about the Islington physical activity offer to share with patients. This includes information on support for active travel. </a:t>
            </a:r>
          </a:p>
          <a:p>
            <a:pPr marL="171450" indent="-171450">
              <a:spcBef>
                <a:spcPts val="0"/>
              </a:spcBef>
              <a:buFont typeface="Arial" panose="020B0604020202020204" pitchFamily="34" charset="0"/>
              <a:buChar char="•"/>
            </a:pPr>
            <a:r>
              <a:rPr lang="en-US" sz="1200"/>
              <a:t>High uptake of the physical activity by referral scheme means that demand may not be met. Need to explore other ways to support people with LTCs to exercise safely. </a:t>
            </a:r>
          </a:p>
          <a:p>
            <a:pPr marL="171450" indent="-171450">
              <a:spcBef>
                <a:spcPts val="0"/>
              </a:spcBef>
              <a:buFont typeface="Arial" panose="020B0604020202020204" pitchFamily="34" charset="0"/>
              <a:buChar char="•"/>
            </a:pPr>
            <a:r>
              <a:rPr lang="en-US" sz="1200"/>
              <a:t>Continue to understand and explore physical activity specification in social care contracts to ensure that physical activity is embedded in people’s daily routines.</a:t>
            </a:r>
            <a:endParaRPr lang="en-US" sz="1200">
              <a:highlight>
                <a:srgbClr val="FFFF00"/>
              </a:highlight>
            </a:endParaRPr>
          </a:p>
          <a:p>
            <a:pPr>
              <a:spcBef>
                <a:spcPts val="0"/>
              </a:spcBef>
            </a:pPr>
            <a:endParaRPr lang="en-US" sz="1200"/>
          </a:p>
          <a:p>
            <a:pPr marL="0" indent="0">
              <a:spcBef>
                <a:spcPts val="0"/>
              </a:spcBef>
              <a:buNone/>
            </a:pPr>
            <a:r>
              <a:rPr lang="en-US" sz="1200" b="1">
                <a:solidFill>
                  <a:schemeClr val="accent1"/>
                </a:solidFill>
              </a:rPr>
              <a:t>Facilities and activities </a:t>
            </a:r>
          </a:p>
          <a:p>
            <a:pPr marL="171450" indent="-171450">
              <a:spcBef>
                <a:spcPts val="0"/>
              </a:spcBef>
              <a:buFont typeface="Arial" panose="020B0604020202020204" pitchFamily="34" charset="0"/>
              <a:buChar char="•"/>
            </a:pPr>
            <a:r>
              <a:rPr lang="en-US" sz="1200"/>
              <a:t>Islington is the 8</a:t>
            </a:r>
            <a:r>
              <a:rPr lang="en-US" sz="1200" baseline="30000"/>
              <a:t>th</a:t>
            </a:r>
            <a:r>
              <a:rPr lang="en-US" sz="1200"/>
              <a:t> most deprived borough with regards to access to green space and there are inequalities in utilization of these spaces. Continue to implement pocket park framework and address inequalities in green space use.</a:t>
            </a:r>
          </a:p>
          <a:p>
            <a:pPr marL="171450" indent="-171450">
              <a:spcBef>
                <a:spcPts val="0"/>
              </a:spcBef>
              <a:buFont typeface="Arial" panose="020B0604020202020204" pitchFamily="34" charset="0"/>
              <a:buChar char="•"/>
            </a:pPr>
            <a:r>
              <a:rPr lang="en-US" sz="1200"/>
              <a:t>Common barriers to physical activity include feeling unsafe or concerns around the appropriateness of spaces  and facilities in terms of accessibility and cultural expectations. Cost also remains a barrier for many. Explore ways to address these barriers.</a:t>
            </a:r>
            <a:endParaRPr lang="en-US" sz="1200">
              <a:highlight>
                <a:srgbClr val="FFFF00"/>
              </a:highlight>
            </a:endParaRPr>
          </a:p>
          <a:p>
            <a:pPr marL="171450" indent="-171450">
              <a:spcBef>
                <a:spcPts val="0"/>
              </a:spcBef>
              <a:buFont typeface="Arial" panose="020B0604020202020204" pitchFamily="34" charset="0"/>
              <a:buChar char="•"/>
            </a:pPr>
            <a:r>
              <a:rPr lang="en-US" sz="1200"/>
              <a:t>Weekend activity is lower than week-day activity in many school children. Need to continue to expand activity provision in school holidays to increase activity outside of school.</a:t>
            </a:r>
          </a:p>
          <a:p>
            <a:pPr marL="171450" indent="-171450">
              <a:spcBef>
                <a:spcPts val="0"/>
              </a:spcBef>
              <a:buFont typeface="Arial" panose="020B0604020202020204" pitchFamily="34" charset="0"/>
              <a:buChar char="•"/>
            </a:pPr>
            <a:r>
              <a:rPr lang="en-US" sz="1200"/>
              <a:t>Increase implementation of targeted activity opportunities for least active groups. </a:t>
            </a:r>
          </a:p>
          <a:p>
            <a:pPr>
              <a:spcBef>
                <a:spcPts val="0"/>
              </a:spcBef>
            </a:pPr>
            <a:endParaRPr lang="en-US" sz="1200"/>
          </a:p>
          <a:p>
            <a:pPr marL="0" indent="0">
              <a:spcBef>
                <a:spcPts val="0"/>
              </a:spcBef>
              <a:buNone/>
            </a:pPr>
            <a:r>
              <a:rPr lang="en-US" sz="1200" b="1">
                <a:solidFill>
                  <a:schemeClr val="accent1"/>
                </a:solidFill>
              </a:rPr>
              <a:t>Improve accuracy of data and reporting  </a:t>
            </a:r>
          </a:p>
          <a:p>
            <a:pPr marL="171450" indent="-171450">
              <a:spcBef>
                <a:spcPts val="0"/>
              </a:spcBef>
              <a:buFont typeface="Arial" panose="020B0604020202020204" pitchFamily="34" charset="0"/>
              <a:buChar char="•"/>
            </a:pPr>
            <a:r>
              <a:rPr lang="en-US" sz="1200"/>
              <a:t>There are large discrepancies in the physical activity data collected by HRBQ, and Active Lives Survey. Explore options to increase the accuracy of  children’s physical activity data.</a:t>
            </a:r>
            <a:endParaRPr lang="en-US" sz="1200">
              <a:highlight>
                <a:srgbClr val="FFFF00"/>
              </a:highlight>
            </a:endParaRPr>
          </a:p>
        </p:txBody>
      </p:sp>
    </p:spTree>
    <p:extLst>
      <p:ext uri="{BB962C8B-B14F-4D97-AF65-F5344CB8AC3E}">
        <p14:creationId xmlns:p14="http://schemas.microsoft.com/office/powerpoint/2010/main" val="29766806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C4719E-3B47-4936-9C79-3560E2BC6819}"/>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Family-based obesity prevention </a:t>
            </a:r>
            <a:r>
              <a:rPr kumimoji="0" lang="en-US" sz="2000" b="0" i="0" u="none" strike="noStrike" kern="1200" cap="none" spc="0" normalizeH="0" baseline="0" noProof="0" err="1">
                <a:ln>
                  <a:noFill/>
                </a:ln>
                <a:solidFill>
                  <a:schemeClr val="bg1"/>
                </a:solidFill>
                <a:effectLst/>
                <a:uLnTx/>
                <a:uFillTx/>
                <a:latin typeface="+mj-lt"/>
                <a:ea typeface="+mn-ea"/>
                <a:cs typeface="+mn-cs"/>
              </a:rPr>
              <a:t>programmes</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5" name="Text Placeholder 4">
            <a:extLst>
              <a:ext uri="{FF2B5EF4-FFF2-40B4-BE49-F238E27FC236}">
                <a16:creationId xmlns:a16="http://schemas.microsoft.com/office/drawing/2014/main" id="{77272142-54DD-0130-8513-C6B9741C9F8C}"/>
              </a:ext>
            </a:extLst>
          </p:cNvPr>
          <p:cNvSpPr>
            <a:spLocks noGrp="1"/>
          </p:cNvSpPr>
          <p:nvPr>
            <p:ph type="body" sz="quarter" idx="32"/>
          </p:nvPr>
        </p:nvSpPr>
        <p:spPr>
          <a:xfrm>
            <a:off x="149320" y="454210"/>
            <a:ext cx="11847607" cy="5414400"/>
          </a:xfrm>
        </p:spPr>
        <p:txBody>
          <a:bodyPr>
            <a:normAutofit/>
          </a:bodyPr>
          <a:lstStyle/>
          <a:p>
            <a:pPr marL="0" indent="0">
              <a:buNone/>
            </a:pPr>
            <a:r>
              <a:rPr lang="en-GB" sz="1400" b="1">
                <a:solidFill>
                  <a:schemeClr val="accent1"/>
                </a:solidFill>
              </a:rPr>
              <a:t>What are family-based obesity prevention programmes? </a:t>
            </a:r>
          </a:p>
          <a:p>
            <a:r>
              <a:rPr lang="en-GB" sz="1400"/>
              <a:t>Parents and families have a strong influence over children’s lifestyles and behaviours, including modelling health behaviours, choosing and preparing foods, reinforcing environments and habits to promote physical activity. As such, family-based interventions are key components of obesity prevention programmes.</a:t>
            </a:r>
          </a:p>
          <a:p>
            <a:r>
              <a:rPr lang="en-GB" sz="1400"/>
              <a:t>Family-based prevention programmes are typically funded by LAs or ICSs. There are a range of private, public and voluntary-led programmes in existence. One example of a family-based prevention programme is: HENRY (Health Exercise and Nutrition for the Really Young). This is an 8-week programme targeted towards families to change eating and physical activity habits for maintaining a healthy weight long-term. HENRY programmes are currently offered in 50 local </a:t>
            </a:r>
            <a:r>
              <a:rPr lang="en-GB" sz="1400" err="1"/>
              <a:t>Authorithies</a:t>
            </a:r>
            <a:r>
              <a:rPr lang="en-GB" sz="1400"/>
              <a:t>.</a:t>
            </a:r>
          </a:p>
          <a:p>
            <a:pPr marL="0" indent="0">
              <a:buNone/>
            </a:pPr>
            <a:r>
              <a:rPr lang="en-GB" sz="1400" b="1">
                <a:solidFill>
                  <a:schemeClr val="accent1"/>
                </a:solidFill>
              </a:rPr>
              <a:t>How is Islington currently implementing family-based obesity prevention programmes?</a:t>
            </a:r>
          </a:p>
          <a:p>
            <a:r>
              <a:rPr lang="en-GB" sz="1400"/>
              <a:t>Islington Currently commission Families for Life, a programme that supports healthy lifestyles with families. This meets the definition of family-based programmes.</a:t>
            </a:r>
          </a:p>
          <a:p>
            <a:pPr marL="0" indent="0">
              <a:buNone/>
            </a:pPr>
            <a:r>
              <a:rPr lang="en-GB" sz="1400" b="1">
                <a:solidFill>
                  <a:schemeClr val="accent1"/>
                </a:solidFill>
              </a:rPr>
              <a:t>How effective are these programmes in reducing population-level obesity?</a:t>
            </a:r>
          </a:p>
          <a:p>
            <a:r>
              <a:rPr lang="en-GB" sz="1400"/>
              <a:t>Evaluations of HENRY show that the programme regularly results in increased self-efficacy in parents to encourage healthier behaviours. A full RCT testing the effectiveness of the programme is currently underway. </a:t>
            </a:r>
          </a:p>
          <a:p>
            <a:r>
              <a:rPr lang="en-GB" sz="1400"/>
              <a:t>NESTA estimates that increasing investment and referrals to family-based obesity prevention programmes would result in reducing population level obesity rates by 0.04% and would cost £320 per family (based on the cost of the HENRY programme). They judge this to be a low impact on obesity. </a:t>
            </a:r>
          </a:p>
          <a:p>
            <a:r>
              <a:rPr lang="en-GB" sz="1400"/>
              <a:t>A meta-analysis of 17 studies that tested the effectiveness of lifestyle programmes for weight management in young people found an average of 0.01 reduction in child BMI after 6 months (Morgan et al, 2013).</a:t>
            </a:r>
            <a:endParaRPr lang="en-GB" sz="1400">
              <a:solidFill>
                <a:schemeClr val="accent6"/>
              </a:solidFill>
            </a:endParaRPr>
          </a:p>
          <a:p>
            <a:r>
              <a:rPr lang="en-GB" sz="1400"/>
              <a:t>NESTA notes that as these programmes target those at increased risk of overweight and obesity, there may be a risk that interventions exacerbate weight stigma. </a:t>
            </a:r>
          </a:p>
          <a:p>
            <a:endParaRPr lang="en-GB" sz="1400"/>
          </a:p>
        </p:txBody>
      </p:sp>
      <p:sp>
        <p:nvSpPr>
          <p:cNvPr id="3" name="TextBox 2">
            <a:extLst>
              <a:ext uri="{FF2B5EF4-FFF2-40B4-BE49-F238E27FC236}">
                <a16:creationId xmlns:a16="http://schemas.microsoft.com/office/drawing/2014/main" id="{59FB73DA-0C68-7367-05A6-9601AA613731}"/>
              </a:ext>
            </a:extLst>
          </p:cNvPr>
          <p:cNvSpPr txBox="1"/>
          <p:nvPr/>
        </p:nvSpPr>
        <p:spPr>
          <a:xfrm>
            <a:off x="132041" y="5943600"/>
            <a:ext cx="9749685" cy="914400"/>
          </a:xfrm>
          <a:prstGeom prst="rect">
            <a:avLst/>
          </a:prstGeom>
          <a:noFill/>
        </p:spPr>
        <p:txBody>
          <a:bodyPr wrap="square" lIns="0" tIns="0" rIns="0" bIns="0" rtlCol="0">
            <a:noAutofit/>
          </a:bodyPr>
          <a:lstStyle/>
          <a:p>
            <a:pPr algn="l"/>
            <a:r>
              <a:rPr lang="en-GB" sz="1200">
                <a:solidFill>
                  <a:srgbClr val="FFFFFF"/>
                </a:solidFill>
              </a:rPr>
              <a:t>Source: NESTA (2024) </a:t>
            </a:r>
            <a:r>
              <a:rPr lang="en-GB" sz="1200">
                <a:solidFill>
                  <a:srgbClr val="FFFFFF"/>
                </a:solidFill>
                <a:hlinkClick r:id="rId3">
                  <a:extLst>
                    <a:ext uri="{A12FA001-AC4F-418D-AE19-62706E023703}">
                      <ahyp:hlinkClr xmlns:ahyp="http://schemas.microsoft.com/office/drawing/2018/hyperlinkcolor" val="tx"/>
                    </a:ext>
                  </a:extLst>
                </a:hlinkClick>
              </a:rPr>
              <a:t>Blueprint  for halving obesity</a:t>
            </a:r>
            <a:endParaRPr lang="en-GB" sz="1200">
              <a:solidFill>
                <a:srgbClr val="FFFFFF"/>
              </a:solidFill>
            </a:endParaRPr>
          </a:p>
          <a:p>
            <a:pPr algn="l"/>
            <a:r>
              <a:rPr lang="en-US" sz="1200" b="0" i="0">
                <a:solidFill>
                  <a:srgbClr val="FFFFFF"/>
                </a:solidFill>
                <a:effectLst/>
              </a:rPr>
              <a:t>Boutelle, K. N., Kang Sim, D. E., Rhee, K. E., Manzano, M., &amp; Strong, D. R. (2021). Family-based treatment program contributors to child weight loss. </a:t>
            </a:r>
            <a:r>
              <a:rPr lang="en-US" sz="1200" b="0" i="1">
                <a:solidFill>
                  <a:srgbClr val="FFFFFF"/>
                </a:solidFill>
                <a:effectLst/>
              </a:rPr>
              <a:t>International Journal of Obesity</a:t>
            </a:r>
            <a:r>
              <a:rPr lang="en-US" sz="1200" b="0" i="0">
                <a:solidFill>
                  <a:srgbClr val="FFFFFF"/>
                </a:solidFill>
                <a:effectLst/>
              </a:rPr>
              <a:t>, </a:t>
            </a:r>
            <a:r>
              <a:rPr lang="en-US" sz="1200" b="0" i="1">
                <a:solidFill>
                  <a:srgbClr val="FFFFFF"/>
                </a:solidFill>
                <a:effectLst/>
              </a:rPr>
              <a:t>45</a:t>
            </a:r>
            <a:r>
              <a:rPr lang="en-US" sz="1200" b="0" i="0">
                <a:solidFill>
                  <a:srgbClr val="FFFFFF"/>
                </a:solidFill>
                <a:effectLst/>
              </a:rPr>
              <a:t>(1), 77-83.</a:t>
            </a:r>
            <a:endParaRPr lang="en-GB" sz="1200">
              <a:solidFill>
                <a:srgbClr val="FFFFFF"/>
              </a:solidFill>
            </a:endParaRPr>
          </a:p>
        </p:txBody>
      </p:sp>
    </p:spTree>
    <p:extLst>
      <p:ext uri="{BB962C8B-B14F-4D97-AF65-F5344CB8AC3E}">
        <p14:creationId xmlns:p14="http://schemas.microsoft.com/office/powerpoint/2010/main" val="29995523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BE64F8F-4598-3FE0-4C2A-ADFF48DD9CEE}"/>
              </a:ext>
            </a:extLst>
          </p:cNvPr>
          <p:cNvSpPr>
            <a:spLocks noGrp="1"/>
          </p:cNvSpPr>
          <p:nvPr>
            <p:ph type="title" idx="4294967295"/>
          </p:nvPr>
        </p:nvSpPr>
        <p:spPr>
          <a:xfrm>
            <a:off x="0" y="6350"/>
            <a:ext cx="8142288"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Supporting healthcare professionals to discuss weight and lifestyle</a:t>
            </a:r>
          </a:p>
        </p:txBody>
      </p:sp>
      <p:sp>
        <p:nvSpPr>
          <p:cNvPr id="15" name="Text Placeholder 14">
            <a:extLst>
              <a:ext uri="{FF2B5EF4-FFF2-40B4-BE49-F238E27FC236}">
                <a16:creationId xmlns:a16="http://schemas.microsoft.com/office/drawing/2014/main" id="{BCA64C4E-86F0-05DF-C219-4F8471381E82}"/>
              </a:ext>
            </a:extLst>
          </p:cNvPr>
          <p:cNvSpPr>
            <a:spLocks noGrp="1"/>
          </p:cNvSpPr>
          <p:nvPr>
            <p:ph type="body" sz="quarter" idx="30"/>
          </p:nvPr>
        </p:nvSpPr>
        <p:spPr>
          <a:xfrm>
            <a:off x="141342" y="480065"/>
            <a:ext cx="7989857" cy="5440675"/>
          </a:xfrm>
        </p:spPr>
        <p:txBody>
          <a:bodyPr>
            <a:normAutofit fontScale="92500" lnSpcReduction="10000"/>
          </a:bodyPr>
          <a:lstStyle/>
          <a:p>
            <a:pPr marL="0" lvl="0" indent="0">
              <a:lnSpc>
                <a:spcPct val="100000"/>
              </a:lnSpc>
              <a:buNone/>
            </a:pPr>
            <a:r>
              <a:rPr lang="en-GB" sz="1600" b="1" i="0">
                <a:solidFill>
                  <a:schemeClr val="accent1"/>
                </a:solidFill>
              </a:rPr>
              <a:t>Why is it important for healthcare professionals to discuss weight and lifestyle?</a:t>
            </a:r>
            <a:endParaRPr lang="en-GB" sz="1600" b="1">
              <a:solidFill>
                <a:schemeClr val="accent1"/>
              </a:solidFill>
            </a:endParaRPr>
          </a:p>
          <a:p>
            <a:pPr>
              <a:lnSpc>
                <a:spcPct val="100000"/>
              </a:lnSpc>
            </a:pPr>
            <a:r>
              <a:rPr lang="en-GB" sz="1400" i="0"/>
              <a:t>Primary care clinicians can offer advice and support for people to manage their weight. </a:t>
            </a:r>
          </a:p>
          <a:p>
            <a:pPr>
              <a:lnSpc>
                <a:spcPct val="100000"/>
              </a:lnSpc>
            </a:pPr>
            <a:r>
              <a:rPr lang="en-GB" sz="1400" i="0"/>
              <a:t>Recent qualitative research indicates that HCPs face different barriers to discussing weight with parents and children, including limited time, lack of referral opportunities, lack of access to data about </a:t>
            </a:r>
            <a:r>
              <a:rPr lang="en-GB" sz="1400" i="0" err="1"/>
              <a:t>childrens</a:t>
            </a:r>
            <a:r>
              <a:rPr lang="en-GB" sz="1400"/>
              <a:t> weight, worry about damaging the relationship with the parent and child. Sometimes HCPs were worried about raising the issue if they were living with overweight themselves (Pallan et al , 2024). This </a:t>
            </a:r>
            <a:r>
              <a:rPr lang="en-GB" sz="1400" i="0"/>
              <a:t>study recommended providing </a:t>
            </a:r>
            <a:r>
              <a:rPr lang="en-GB" sz="1400"/>
              <a:t>dedicated appointments to discuss weight, incentivising discussions about weight through </a:t>
            </a:r>
            <a:r>
              <a:rPr lang="en-GB" sz="1400" err="1"/>
              <a:t>QoF</a:t>
            </a:r>
            <a:r>
              <a:rPr lang="en-GB" sz="1400"/>
              <a:t>, increasing knowledge and skills on how to talk about weight and involving the whole family (Cunningham, 2020). </a:t>
            </a:r>
          </a:p>
          <a:p>
            <a:pPr>
              <a:lnSpc>
                <a:spcPct val="100000"/>
              </a:lnSpc>
            </a:pPr>
            <a:r>
              <a:rPr lang="en-GB" sz="1400"/>
              <a:t>NICE guidance recommends that managers address </a:t>
            </a:r>
            <a:r>
              <a:rPr lang="en-US" sz="1400"/>
              <a:t>barriers to healthcare professionals providing support and advice (such as </a:t>
            </a:r>
            <a:r>
              <a:rPr lang="en-US" sz="1400" err="1"/>
              <a:t>internalised</a:t>
            </a:r>
            <a:r>
              <a:rPr lang="en-US" sz="1400"/>
              <a:t> and societal weight stigma), particularly their concerns about the effectiveness of interventions, people's receptiveness and ability to change, and the impact of advice on relationships with the person (NICE, 2025). </a:t>
            </a:r>
            <a:endParaRPr lang="en-GB" sz="1400"/>
          </a:p>
          <a:p>
            <a:pPr marL="0" indent="0">
              <a:lnSpc>
                <a:spcPct val="100000"/>
              </a:lnSpc>
              <a:buNone/>
            </a:pPr>
            <a:r>
              <a:rPr lang="en-GB" sz="1600" b="1" i="0">
                <a:solidFill>
                  <a:schemeClr val="accent1"/>
                </a:solidFill>
              </a:rPr>
              <a:t>Islington context </a:t>
            </a:r>
          </a:p>
          <a:p>
            <a:pPr>
              <a:lnSpc>
                <a:spcPct val="100000"/>
              </a:lnSpc>
            </a:pPr>
            <a:r>
              <a:rPr lang="en-GB" sz="1400" i="0"/>
              <a:t>Similarly, Islington recently conducted an </a:t>
            </a:r>
            <a:r>
              <a:rPr lang="en-GB" sz="1400"/>
              <a:t>online survey (n=77) and focus groups were undertaken with GPs across Camden and Islington to understand the barriers and facilitators to discussing physical activity with residents, after the Get Active scheme came to an end in 2021.</a:t>
            </a:r>
          </a:p>
          <a:p>
            <a:pPr>
              <a:lnSpc>
                <a:spcPct val="100000"/>
              </a:lnSpc>
            </a:pPr>
            <a:r>
              <a:rPr lang="en-GB" sz="1400"/>
              <a:t>Survey results showed that 83% of GPs reported discussing physical activity frequently or very frequently with patients, 86% reported feeling very confident in these discussions. </a:t>
            </a:r>
            <a:endParaRPr lang="en-GB" sz="1400" i="0"/>
          </a:p>
          <a:p>
            <a:pPr lvl="0">
              <a:lnSpc>
                <a:spcPct val="100000"/>
              </a:lnSpc>
            </a:pPr>
            <a:r>
              <a:rPr lang="en-GB" sz="1400" i="0"/>
              <a:t>Barriers to discussing physical activity included: Limited </a:t>
            </a:r>
            <a:r>
              <a:rPr lang="en-GB" sz="1400" b="0" i="0"/>
              <a:t>Time, finding it difficult to discuss with patients with LTCs; lack of awarenes</a:t>
            </a:r>
            <a:r>
              <a:rPr lang="en-GB" sz="1400"/>
              <a:t>s of local </a:t>
            </a:r>
            <a:r>
              <a:rPr lang="en-GB" sz="1400" b="0" i="0"/>
              <a:t>options for referring and signposting patients; d</a:t>
            </a:r>
            <a:r>
              <a:rPr lang="en-GB" sz="1400"/>
              <a:t>ifficult </a:t>
            </a:r>
            <a:r>
              <a:rPr lang="en-GB" sz="1400" b="0" i="0"/>
              <a:t>to prioritise physical activity. Facilitators included: </a:t>
            </a:r>
            <a:r>
              <a:rPr lang="en-GB" sz="1400"/>
              <a:t>U</a:t>
            </a:r>
            <a:r>
              <a:rPr lang="en-GB" sz="1400" b="0" i="0"/>
              <a:t>p to date information on </a:t>
            </a:r>
            <a:r>
              <a:rPr lang="en-GB" sz="1400"/>
              <a:t>physical activity</a:t>
            </a:r>
            <a:r>
              <a:rPr lang="en-GB" sz="1400" b="0" i="0"/>
              <a:t> opportunities in the borough; the ability to refer patients to someone who has more time for signposting and coaching; v</a:t>
            </a:r>
            <a:r>
              <a:rPr lang="en-GB" sz="1400"/>
              <a:t>ariety of options needed for different patients' needs (Camden and Islington, 2021). </a:t>
            </a:r>
          </a:p>
        </p:txBody>
      </p:sp>
      <p:sp>
        <p:nvSpPr>
          <p:cNvPr id="9" name="Text Placeholder 8">
            <a:extLst>
              <a:ext uri="{FF2B5EF4-FFF2-40B4-BE49-F238E27FC236}">
                <a16:creationId xmlns:a16="http://schemas.microsoft.com/office/drawing/2014/main" id="{9F47F32C-2099-356A-CE39-4D9175771491}"/>
              </a:ext>
            </a:extLst>
          </p:cNvPr>
          <p:cNvSpPr>
            <a:spLocks noGrp="1"/>
          </p:cNvSpPr>
          <p:nvPr>
            <p:ph type="body" sz="quarter" idx="19"/>
          </p:nvPr>
        </p:nvSpPr>
        <p:spPr/>
        <p:txBody>
          <a:bodyPr>
            <a:normAutofit fontScale="85000" lnSpcReduction="10000"/>
          </a:bodyPr>
          <a:lstStyle/>
          <a:p>
            <a:r>
              <a:rPr lang="en-GB"/>
              <a:t>Supporting currently available in Islington</a:t>
            </a:r>
          </a:p>
        </p:txBody>
      </p:sp>
      <p:sp>
        <p:nvSpPr>
          <p:cNvPr id="4" name="TextBox 3">
            <a:extLst>
              <a:ext uri="{FF2B5EF4-FFF2-40B4-BE49-F238E27FC236}">
                <a16:creationId xmlns:a16="http://schemas.microsoft.com/office/drawing/2014/main" id="{519E6460-E658-DE61-5D2A-FDBFA4FB2E6C}"/>
              </a:ext>
            </a:extLst>
          </p:cNvPr>
          <p:cNvSpPr txBox="1"/>
          <p:nvPr/>
        </p:nvSpPr>
        <p:spPr>
          <a:xfrm>
            <a:off x="8321040" y="2877606"/>
            <a:ext cx="3729328" cy="2883266"/>
          </a:xfrm>
          <a:prstGeom prst="rect">
            <a:avLst/>
          </a:prstGeom>
          <a:solidFill>
            <a:schemeClr val="accent1">
              <a:lumMod val="20000"/>
              <a:lumOff val="80000"/>
            </a:schemeClr>
          </a:solidFill>
          <a:ln>
            <a:solidFill>
              <a:schemeClr val="accent1">
                <a:lumMod val="50000"/>
              </a:schemeClr>
            </a:solidFill>
          </a:ln>
        </p:spPr>
        <p:txBody>
          <a:bodyPr wrap="square" lIns="72000" tIns="72000" rIns="72000" bIns="72000" rtlCol="0">
            <a:noAutofit/>
          </a:bodyPr>
          <a:lstStyle/>
          <a:p>
            <a:pPr marL="0" indent="0" algn="l">
              <a:lnSpc>
                <a:spcPct val="100000"/>
              </a:lnSpc>
              <a:buNone/>
            </a:pPr>
            <a:r>
              <a:rPr lang="en-US" sz="1200" b="1" i="0">
                <a:effectLst/>
              </a:rPr>
              <a:t>The Physical Activity Clinical Champions Programme (PACC) </a:t>
            </a:r>
          </a:p>
          <a:p>
            <a:pPr marL="0" indent="0" algn="l">
              <a:lnSpc>
                <a:spcPct val="100000"/>
              </a:lnSpc>
              <a:buNone/>
            </a:pPr>
            <a:endParaRPr lang="en-US" sz="1200"/>
          </a:p>
          <a:p>
            <a:pPr marL="0" indent="0" algn="l">
              <a:lnSpc>
                <a:spcPct val="100000"/>
              </a:lnSpc>
              <a:buNone/>
            </a:pPr>
            <a:r>
              <a:rPr lang="en-US" sz="1200"/>
              <a:t>Provides </a:t>
            </a:r>
            <a:r>
              <a:rPr lang="en-US" sz="1200" i="0">
                <a:effectLst/>
              </a:rPr>
              <a:t>health &amp; care professionals with training to increase their knowledge and skills of how to incorporate physical activity within routine care. This is aligned with the </a:t>
            </a:r>
            <a:r>
              <a:rPr lang="en-US" sz="1200" i="0" err="1">
                <a:effectLst/>
              </a:rPr>
              <a:t>personalised</a:t>
            </a:r>
            <a:r>
              <a:rPr lang="en-US" sz="1200" i="0">
                <a:effectLst/>
              </a:rPr>
              <a:t> care agenda and supports better patient outcomes.</a:t>
            </a:r>
            <a:r>
              <a:rPr lang="en-GB" sz="1200">
                <a:cs typeface="Arial"/>
              </a:rPr>
              <a:t> </a:t>
            </a:r>
          </a:p>
          <a:p>
            <a:pPr marL="0" indent="0" algn="l">
              <a:lnSpc>
                <a:spcPct val="100000"/>
              </a:lnSpc>
              <a:buNone/>
            </a:pPr>
            <a:endParaRPr lang="en-GB" sz="1200">
              <a:cs typeface="Arial"/>
            </a:endParaRPr>
          </a:p>
          <a:p>
            <a:pPr marL="0" indent="0" algn="l">
              <a:lnSpc>
                <a:spcPct val="100000"/>
              </a:lnSpc>
              <a:buNone/>
            </a:pPr>
            <a:r>
              <a:rPr lang="en-GB" sz="1200">
                <a:cs typeface="Arial"/>
              </a:rPr>
              <a:t>Four PACC training sessions have been run so far with trainee GPs and primary care networks across Islington. </a:t>
            </a:r>
          </a:p>
          <a:p>
            <a:pPr marL="0" indent="0" algn="l">
              <a:lnSpc>
                <a:spcPct val="100000"/>
              </a:lnSpc>
              <a:buNone/>
            </a:pPr>
            <a:r>
              <a:rPr lang="en-GB" sz="1200">
                <a:cs typeface="Arial"/>
              </a:rPr>
              <a:t>Changes in funding means that these sessions may no longer be available. </a:t>
            </a:r>
            <a:endParaRPr lang="en-GB" sz="1200">
              <a:highlight>
                <a:srgbClr val="FFFF00"/>
              </a:highlight>
              <a:cs typeface="Arial"/>
            </a:endParaRPr>
          </a:p>
        </p:txBody>
      </p:sp>
      <p:sp>
        <p:nvSpPr>
          <p:cNvPr id="17" name="TextBox 16">
            <a:extLst>
              <a:ext uri="{FF2B5EF4-FFF2-40B4-BE49-F238E27FC236}">
                <a16:creationId xmlns:a16="http://schemas.microsoft.com/office/drawing/2014/main" id="{6D09410A-6F42-5126-1173-7DF1922BD760}"/>
              </a:ext>
            </a:extLst>
          </p:cNvPr>
          <p:cNvSpPr txBox="1"/>
          <p:nvPr/>
        </p:nvSpPr>
        <p:spPr>
          <a:xfrm>
            <a:off x="8321040" y="474922"/>
            <a:ext cx="3729328" cy="1788218"/>
          </a:xfrm>
          <a:prstGeom prst="rect">
            <a:avLst/>
          </a:prstGeom>
          <a:solidFill>
            <a:schemeClr val="accent1">
              <a:lumMod val="20000"/>
              <a:lumOff val="80000"/>
            </a:schemeClr>
          </a:solidFill>
          <a:ln>
            <a:solidFill>
              <a:schemeClr val="accent1">
                <a:lumMod val="50000"/>
              </a:schemeClr>
            </a:solidFill>
          </a:ln>
        </p:spPr>
        <p:txBody>
          <a:bodyPr wrap="square" lIns="72000" tIns="72000" rIns="72000" bIns="0" rtlCol="0">
            <a:noAutofit/>
          </a:bodyPr>
          <a:lstStyle/>
          <a:p>
            <a:pPr marL="0" indent="0" algn="l">
              <a:lnSpc>
                <a:spcPct val="100000"/>
              </a:lnSpc>
              <a:buNone/>
            </a:pPr>
            <a:r>
              <a:rPr lang="en-GB" sz="1200" b="1">
                <a:cs typeface="Arial"/>
              </a:rPr>
              <a:t>Enhanced Healthy Living Service </a:t>
            </a:r>
          </a:p>
          <a:p>
            <a:pPr marL="0" indent="0" algn="l">
              <a:lnSpc>
                <a:spcPct val="100000"/>
              </a:lnSpc>
              <a:buNone/>
            </a:pPr>
            <a:endParaRPr lang="en-GB" sz="1200">
              <a:cs typeface="Arial"/>
            </a:endParaRPr>
          </a:p>
          <a:p>
            <a:pPr marL="0" indent="0" algn="l">
              <a:lnSpc>
                <a:spcPct val="100000"/>
              </a:lnSpc>
              <a:buNone/>
            </a:pPr>
            <a:r>
              <a:rPr lang="en-GB" sz="1200">
                <a:cs typeface="Arial"/>
              </a:rPr>
              <a:t>Provides </a:t>
            </a:r>
            <a:r>
              <a:rPr lang="en-US" sz="1200">
                <a:cs typeface="Arial"/>
              </a:rPr>
              <a:t>online training on how to talk to parents/carers and young people about their weight in an empathic way,  psycho-education on obesity and eating </a:t>
            </a:r>
            <a:r>
              <a:rPr lang="en-US" sz="1200" err="1">
                <a:cs typeface="Arial"/>
              </a:rPr>
              <a:t>behaviours</a:t>
            </a:r>
            <a:r>
              <a:rPr lang="en-US" sz="1200">
                <a:cs typeface="Arial"/>
              </a:rPr>
              <a:t>, parenting a child with weight concerns and whole family approaches, addressing the stigma of obesity, and identifying mental health and safeguarding concerns in relation to overweight. </a:t>
            </a:r>
          </a:p>
          <a:p>
            <a:pPr marL="0" indent="0" algn="l">
              <a:lnSpc>
                <a:spcPct val="100000"/>
              </a:lnSpc>
              <a:buNone/>
            </a:pPr>
            <a:endParaRPr lang="en-GB" sz="1200">
              <a:cs typeface="Arial"/>
            </a:endParaRPr>
          </a:p>
        </p:txBody>
      </p:sp>
      <p:sp>
        <p:nvSpPr>
          <p:cNvPr id="5" name="TextBox 4">
            <a:extLst>
              <a:ext uri="{FF2B5EF4-FFF2-40B4-BE49-F238E27FC236}">
                <a16:creationId xmlns:a16="http://schemas.microsoft.com/office/drawing/2014/main" id="{01347833-E2E1-AD9F-515D-59AC2F9E2E2D}"/>
              </a:ext>
            </a:extLst>
          </p:cNvPr>
          <p:cNvSpPr txBox="1"/>
          <p:nvPr/>
        </p:nvSpPr>
        <p:spPr>
          <a:xfrm>
            <a:off x="59977" y="5994186"/>
            <a:ext cx="9823163" cy="856128"/>
          </a:xfrm>
          <a:prstGeom prst="rect">
            <a:avLst/>
          </a:prstGeom>
        </p:spPr>
        <p:txBody>
          <a:bodyPr vert="horz" wrap="square" lIns="0" tIns="0" rIns="0" bIns="0" rtlCol="0">
            <a:noAutofit/>
          </a:bodyPr>
          <a:lstStyle/>
          <a:p>
            <a:pPr defTabSz="914400">
              <a:lnSpc>
                <a:spcPct val="90000"/>
              </a:lnSpc>
              <a:spcBef>
                <a:spcPts val="1000"/>
              </a:spcBef>
              <a:buClr>
                <a:srgbClr val="E01F59"/>
              </a:buClr>
            </a:pPr>
            <a:r>
              <a:rPr lang="en-US" sz="1200" b="1" i="0">
                <a:solidFill>
                  <a:schemeClr val="bg1"/>
                </a:solidFill>
                <a:effectLst/>
              </a:rPr>
              <a:t>Source: </a:t>
            </a:r>
            <a:r>
              <a:rPr lang="en-US" sz="1200" i="0">
                <a:solidFill>
                  <a:schemeClr val="bg1"/>
                </a:solidFill>
                <a:effectLst/>
              </a:rPr>
              <a:t>Camden and Islington (2021) </a:t>
            </a:r>
            <a:r>
              <a:rPr lang="en-US" sz="1200" i="0">
                <a:solidFill>
                  <a:schemeClr val="bg1"/>
                </a:solidFill>
                <a:effectLst/>
                <a:hlinkClick r:id="rId3">
                  <a:extLst>
                    <a:ext uri="{A12FA001-AC4F-418D-AE19-62706E023703}">
                      <ahyp:hlinkClr xmlns:ahyp="http://schemas.microsoft.com/office/drawing/2018/hyperlinkcolor" val="tx"/>
                    </a:ext>
                  </a:extLst>
                </a:hlinkClick>
              </a:rPr>
              <a:t>Public Health Clinician Engagement Report- Supporting Patients to be Physically Active, and Shaping Future Services</a:t>
            </a:r>
            <a:br>
              <a:rPr lang="en-US" sz="1200">
                <a:solidFill>
                  <a:schemeClr val="bg1"/>
                </a:solidFill>
              </a:rPr>
            </a:br>
            <a:r>
              <a:rPr lang="en-US" sz="1200">
                <a:solidFill>
                  <a:schemeClr val="bg1"/>
                </a:solidFill>
              </a:rPr>
              <a:t>Cunningham (2020) </a:t>
            </a:r>
            <a:r>
              <a:rPr lang="en-US" sz="1200">
                <a:solidFill>
                  <a:schemeClr val="bg1"/>
                </a:solidFill>
                <a:hlinkClick r:id="rId4">
                  <a:extLst>
                    <a:ext uri="{A12FA001-AC4F-418D-AE19-62706E023703}">
                      <ahyp:hlinkClr xmlns:ahyp="http://schemas.microsoft.com/office/drawing/2018/hyperlinkcolor" val="tx"/>
                    </a:ext>
                  </a:extLst>
                </a:hlinkClick>
              </a:rPr>
              <a:t>Methods of connecting primary care patients with community-based physical activity opportunities: A realist scoping review</a:t>
            </a:r>
            <a:br>
              <a:rPr lang="en-US" sz="1200">
                <a:solidFill>
                  <a:schemeClr val="bg1"/>
                </a:solidFill>
              </a:rPr>
            </a:br>
            <a:r>
              <a:rPr lang="en-US" sz="1200">
                <a:solidFill>
                  <a:schemeClr val="bg1"/>
                </a:solidFill>
              </a:rPr>
              <a:t>Pallan et al (2024) Supporting Healthcare Professionals to Address Child Weight with Parents: A Qualitative Study </a:t>
            </a:r>
          </a:p>
        </p:txBody>
      </p:sp>
    </p:spTree>
    <p:extLst>
      <p:ext uri="{BB962C8B-B14F-4D97-AF65-F5344CB8AC3E}">
        <p14:creationId xmlns:p14="http://schemas.microsoft.com/office/powerpoint/2010/main" val="25485388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6B0D-D8E9-FF4B-F619-9045A7DAABEF}"/>
              </a:ext>
            </a:extLst>
          </p:cNvPr>
          <p:cNvSpPr>
            <a:spLocks noGrp="1"/>
          </p:cNvSpPr>
          <p:nvPr>
            <p:ph type="title"/>
          </p:nvPr>
        </p:nvSpPr>
        <p:spPr/>
        <p:txBody>
          <a:bodyPr/>
          <a:lstStyle/>
          <a:p>
            <a:r>
              <a:rPr lang="en-US"/>
              <a:t>Opportunities and effective approaches to promoting healthy weight </a:t>
            </a:r>
            <a:endParaRPr lang="en-GB"/>
          </a:p>
        </p:txBody>
      </p:sp>
      <p:sp>
        <p:nvSpPr>
          <p:cNvPr id="3" name="Text Placeholder 2">
            <a:extLst>
              <a:ext uri="{FF2B5EF4-FFF2-40B4-BE49-F238E27FC236}">
                <a16:creationId xmlns:a16="http://schemas.microsoft.com/office/drawing/2014/main" id="{E02B0A05-A7B1-F622-04D5-8603CD2512E6}"/>
              </a:ext>
            </a:extLst>
          </p:cNvPr>
          <p:cNvSpPr>
            <a:spLocks noGrp="1"/>
          </p:cNvSpPr>
          <p:nvPr>
            <p:ph type="body" idx="1"/>
          </p:nvPr>
        </p:nvSpPr>
        <p:spPr/>
        <p:txBody>
          <a:bodyPr/>
          <a:lstStyle/>
          <a:p>
            <a:pPr marL="342900" indent="-342900">
              <a:buClr>
                <a:schemeClr val="bg1"/>
              </a:buClr>
              <a:buFont typeface="Arial" panose="020B0604020202020204" pitchFamily="34" charset="0"/>
              <a:buChar char="•"/>
            </a:pPr>
            <a:r>
              <a:rPr lang="en-US">
                <a:solidFill>
                  <a:schemeClr val="bg1"/>
                </a:solidFill>
              </a:rPr>
              <a:t>Compassionate Approaches to healthy weight </a:t>
            </a:r>
          </a:p>
          <a:p>
            <a:pPr marL="342900" indent="-342900">
              <a:buClr>
                <a:schemeClr val="bg1"/>
              </a:buClr>
              <a:buFont typeface="Arial" panose="020B0604020202020204" pitchFamily="34" charset="0"/>
              <a:buChar char="•"/>
            </a:pPr>
            <a:r>
              <a:rPr lang="en-US">
                <a:solidFill>
                  <a:schemeClr val="bg1"/>
                </a:solidFill>
              </a:rPr>
              <a:t>Whole System Approaches</a:t>
            </a:r>
          </a:p>
          <a:p>
            <a:pPr marL="342900" indent="-342900">
              <a:buClr>
                <a:schemeClr val="bg1"/>
              </a:buClr>
              <a:buFont typeface="Arial" panose="020B0604020202020204" pitchFamily="34" charset="0"/>
              <a:buChar char="•"/>
            </a:pPr>
            <a:r>
              <a:rPr lang="en-US">
                <a:solidFill>
                  <a:schemeClr val="bg1"/>
                </a:solidFill>
              </a:rPr>
              <a:t>Local government declaration on healthy weight</a:t>
            </a:r>
            <a:endParaRPr lang="en-GB">
              <a:solidFill>
                <a:schemeClr val="bg1"/>
              </a:solidFill>
            </a:endParaRPr>
          </a:p>
          <a:p>
            <a:endParaRPr lang="en-GB"/>
          </a:p>
        </p:txBody>
      </p:sp>
    </p:spTree>
    <p:extLst>
      <p:ext uri="{BB962C8B-B14F-4D97-AF65-F5344CB8AC3E}">
        <p14:creationId xmlns:p14="http://schemas.microsoft.com/office/powerpoint/2010/main" val="15642269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655005-550D-649B-120C-23F6791251A6}"/>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400" b="0" i="0" u="none" strike="noStrike" kern="1200" cap="none" spc="0" normalizeH="0" baseline="0" noProof="0">
                <a:ln>
                  <a:noFill/>
                </a:ln>
                <a:solidFill>
                  <a:schemeClr val="bg1"/>
                </a:solidFill>
                <a:effectLst/>
                <a:uLnTx/>
                <a:uFillTx/>
                <a:latin typeface="+mj-lt"/>
                <a:ea typeface="+mn-ea"/>
                <a:cs typeface="+mn-cs"/>
              </a:rPr>
              <a:t>Compassionate approaches to weight management</a:t>
            </a:r>
            <a:endParaRPr lang="en-GB" sz="2400" b="0" i="0" u="none" strike="noStrike" kern="1200" cap="none" spc="0" normalizeH="0" baseline="0" noProof="0">
              <a:ln>
                <a:noFill/>
              </a:ln>
              <a:solidFill>
                <a:schemeClr val="bg1"/>
              </a:solidFill>
              <a:effectLst/>
              <a:uLnTx/>
              <a:uFillTx/>
              <a:latin typeface="+mj-lt"/>
              <a:ea typeface="+mn-ea"/>
              <a:cs typeface="Arial" panose="020B0604020202020204"/>
            </a:endParaRPr>
          </a:p>
        </p:txBody>
      </p:sp>
      <p:sp>
        <p:nvSpPr>
          <p:cNvPr id="4" name="Rectangle: Rounded Corners 3">
            <a:extLst>
              <a:ext uri="{FF2B5EF4-FFF2-40B4-BE49-F238E27FC236}">
                <a16:creationId xmlns:a16="http://schemas.microsoft.com/office/drawing/2014/main" id="{D3AA60D1-FB45-CD98-34DF-BC9A97B1697F}"/>
              </a:ext>
            </a:extLst>
          </p:cNvPr>
          <p:cNvSpPr/>
          <p:nvPr/>
        </p:nvSpPr>
        <p:spPr>
          <a:xfrm>
            <a:off x="7456415" y="535035"/>
            <a:ext cx="4600948" cy="1965433"/>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tx1"/>
                </a:solidFill>
              </a:rPr>
              <a:t>Note: </a:t>
            </a:r>
            <a:r>
              <a:rPr lang="en-GB" sz="1200">
                <a:solidFill>
                  <a:schemeClr val="tx1"/>
                </a:solidFill>
              </a:rPr>
              <a:t>Different terminology is used to describe aspects of compassionate approaches. These are similar and all emphasise </a:t>
            </a:r>
            <a:r>
              <a:rPr lang="en-US" sz="1200">
                <a:solidFill>
                  <a:schemeClr val="tx1"/>
                </a:solidFill>
              </a:rPr>
              <a:t>dignity, respect, and a positive relationship with one’s body.</a:t>
            </a:r>
            <a:br>
              <a:rPr lang="en-US" sz="1200">
                <a:solidFill>
                  <a:schemeClr val="tx1"/>
                </a:solidFill>
              </a:rPr>
            </a:br>
            <a:r>
              <a:rPr lang="en-US" sz="1200" b="1">
                <a:solidFill>
                  <a:schemeClr val="tx1"/>
                </a:solidFill>
              </a:rPr>
              <a:t>Compassionate approach</a:t>
            </a:r>
            <a:r>
              <a:rPr lang="en-US" sz="1200">
                <a:solidFill>
                  <a:schemeClr val="tx1"/>
                </a:solidFill>
              </a:rPr>
              <a:t> </a:t>
            </a:r>
            <a:r>
              <a:rPr lang="en-GB" sz="1200">
                <a:solidFill>
                  <a:schemeClr val="tx1"/>
                </a:solidFill>
              </a:rPr>
              <a:t>emphasises</a:t>
            </a:r>
            <a:r>
              <a:rPr lang="en-US" sz="1200">
                <a:solidFill>
                  <a:schemeClr val="tx1"/>
                </a:solidFill>
              </a:rPr>
              <a:t> empathy and non-judgmental support. </a:t>
            </a:r>
            <a:br>
              <a:rPr lang="en-US" sz="1200">
                <a:solidFill>
                  <a:schemeClr val="tx1"/>
                </a:solidFill>
              </a:rPr>
            </a:br>
            <a:r>
              <a:rPr lang="en-US" sz="1200" b="1">
                <a:solidFill>
                  <a:schemeClr val="tx1"/>
                </a:solidFill>
              </a:rPr>
              <a:t>Weight-neutral approaches</a:t>
            </a:r>
            <a:r>
              <a:rPr lang="en-US" sz="1200">
                <a:solidFill>
                  <a:schemeClr val="tx1"/>
                </a:solidFill>
              </a:rPr>
              <a:t> focus on health behaviors without aiming to change weight. </a:t>
            </a:r>
            <a:br>
              <a:rPr lang="en-US" sz="1200">
                <a:solidFill>
                  <a:schemeClr val="tx1"/>
                </a:solidFill>
              </a:rPr>
            </a:br>
            <a:r>
              <a:rPr lang="en-US" sz="1200" b="1">
                <a:solidFill>
                  <a:schemeClr val="tx1"/>
                </a:solidFill>
              </a:rPr>
              <a:t>Weight-inclusive approaches</a:t>
            </a:r>
            <a:r>
              <a:rPr lang="en-US" sz="1200">
                <a:solidFill>
                  <a:schemeClr val="tx1"/>
                </a:solidFill>
              </a:rPr>
              <a:t> advocate for body acceptance and </a:t>
            </a:r>
            <a:r>
              <a:rPr lang="en-GB" sz="1200">
                <a:solidFill>
                  <a:schemeClr val="tx1"/>
                </a:solidFill>
              </a:rPr>
              <a:t>recognising</a:t>
            </a:r>
            <a:r>
              <a:rPr lang="en-US" sz="1200">
                <a:solidFill>
                  <a:schemeClr val="tx1"/>
                </a:solidFill>
              </a:rPr>
              <a:t> health can be achieved in all body sizes. </a:t>
            </a:r>
            <a:endParaRPr lang="en-GB" sz="1200">
              <a:solidFill>
                <a:schemeClr val="tx1"/>
              </a:solidFill>
            </a:endParaRPr>
          </a:p>
        </p:txBody>
      </p:sp>
      <p:sp>
        <p:nvSpPr>
          <p:cNvPr id="10" name="TextBox 9">
            <a:extLst>
              <a:ext uri="{FF2B5EF4-FFF2-40B4-BE49-F238E27FC236}">
                <a16:creationId xmlns:a16="http://schemas.microsoft.com/office/drawing/2014/main" id="{9DEC311B-B1F1-A397-16AF-B37EFAC8086A}"/>
              </a:ext>
            </a:extLst>
          </p:cNvPr>
          <p:cNvSpPr txBox="1"/>
          <p:nvPr/>
        </p:nvSpPr>
        <p:spPr>
          <a:xfrm>
            <a:off x="0" y="365979"/>
            <a:ext cx="7376160" cy="2288832"/>
          </a:xfrm>
          <a:prstGeom prst="rect">
            <a:avLst/>
          </a:prstGeom>
          <a:noFill/>
        </p:spPr>
        <p:txBody>
          <a:bodyPr wrap="square">
            <a:spAutoFit/>
          </a:bodyPr>
          <a:lstStyle/>
          <a:p>
            <a:pPr marL="0" indent="0">
              <a:buNone/>
            </a:pPr>
            <a:r>
              <a:rPr lang="en-US" sz="1400" b="1" i="0">
                <a:solidFill>
                  <a:schemeClr val="accent1"/>
                </a:solidFill>
                <a:effectLst/>
              </a:rPr>
              <a:t>What is the rationale for </a:t>
            </a:r>
            <a:r>
              <a:rPr lang="en-US" sz="1400" b="1">
                <a:solidFill>
                  <a:schemeClr val="accent1"/>
                </a:solidFill>
              </a:rPr>
              <a:t>compassionate </a:t>
            </a:r>
            <a:r>
              <a:rPr lang="en-US" sz="1400" b="1" i="0">
                <a:solidFill>
                  <a:schemeClr val="accent1"/>
                </a:solidFill>
                <a:effectLst/>
              </a:rPr>
              <a:t>approaches to weight management? </a:t>
            </a:r>
          </a:p>
          <a:p>
            <a:r>
              <a:rPr lang="en-US" sz="1400">
                <a:solidFill>
                  <a:srgbClr val="06020F"/>
                </a:solidFill>
              </a:rPr>
              <a:t>Traditional approaches to weight-management assume that (1) Increased body weight</a:t>
            </a:r>
            <a:br>
              <a:rPr lang="en-US" sz="1400">
                <a:solidFill>
                  <a:srgbClr val="06020F"/>
                </a:solidFill>
              </a:rPr>
            </a:br>
            <a:r>
              <a:rPr lang="en-US" sz="1400">
                <a:solidFill>
                  <a:srgbClr val="06020F"/>
                </a:solidFill>
              </a:rPr>
              <a:t>equates to poorer health, (2) long-term weight loss is achievable (3) weight-loss results in </a:t>
            </a:r>
            <a:br>
              <a:rPr lang="en-US" sz="1400">
                <a:solidFill>
                  <a:srgbClr val="06020F"/>
                </a:solidFill>
              </a:rPr>
            </a:br>
            <a:r>
              <a:rPr lang="en-US" sz="1400">
                <a:solidFill>
                  <a:srgbClr val="06020F"/>
                </a:solidFill>
              </a:rPr>
              <a:t>consistent improvements in health. The evidence for these assumptions is mixed, and it’s </a:t>
            </a:r>
            <a:br>
              <a:rPr lang="en-US" sz="1400">
                <a:solidFill>
                  <a:srgbClr val="06020F"/>
                </a:solidFill>
              </a:rPr>
            </a:br>
            <a:r>
              <a:rPr lang="en-US" sz="1400">
                <a:solidFill>
                  <a:srgbClr val="06020F"/>
                </a:solidFill>
              </a:rPr>
              <a:t>suggested that excess weight is correlated to poor health not the cause (Hunger et al; 2020). </a:t>
            </a:r>
          </a:p>
          <a:p>
            <a:pPr marR="0" lvl="0" algn="l" defTabSz="914400" rtl="0" eaLnBrk="1" fontAlgn="auto" latinLnBrk="0" hangingPunct="1">
              <a:lnSpc>
                <a:spcPct val="90000"/>
              </a:lnSpc>
              <a:spcBef>
                <a:spcPts val="1000"/>
              </a:spcBef>
              <a:spcAft>
                <a:spcPts val="0"/>
              </a:spcAft>
              <a:buClr>
                <a:srgbClr val="008299"/>
              </a:buClr>
              <a:buSzTx/>
              <a:tabLst/>
              <a:defRPr/>
            </a:pPr>
            <a:r>
              <a:rPr kumimoji="0" lang="en-US" sz="1400" b="0" i="0" u="none" strike="noStrike" kern="1200" cap="none" spc="0" normalizeH="0" baseline="0" noProof="0">
                <a:ln>
                  <a:noFill/>
                </a:ln>
                <a:solidFill>
                  <a:srgbClr val="06020F"/>
                </a:solidFill>
                <a:effectLst/>
                <a:uLnTx/>
                <a:uFillTx/>
                <a:ea typeface="+mn-ea"/>
                <a:cs typeface="+mn-cs"/>
              </a:rPr>
              <a:t>Compassionate approaches to weight management aim to acknowledge the wider drivers </a:t>
            </a:r>
            <a:br>
              <a:rPr kumimoji="0" lang="en-US" sz="1400" b="0" i="0" u="none" strike="noStrike" kern="1200" cap="none" spc="0" normalizeH="0" baseline="0" noProof="0">
                <a:ln>
                  <a:noFill/>
                </a:ln>
                <a:solidFill>
                  <a:srgbClr val="06020F"/>
                </a:solidFill>
                <a:effectLst/>
                <a:uLnTx/>
                <a:uFillTx/>
                <a:ea typeface="+mn-ea"/>
                <a:cs typeface="+mn-cs"/>
              </a:rPr>
            </a:br>
            <a:r>
              <a:rPr kumimoji="0" lang="en-US" sz="1400" b="0" i="0" u="none" strike="noStrike" kern="1200" cap="none" spc="0" normalizeH="0" baseline="0" noProof="0">
                <a:ln>
                  <a:noFill/>
                </a:ln>
                <a:solidFill>
                  <a:srgbClr val="06020F"/>
                </a:solidFill>
                <a:effectLst/>
                <a:uLnTx/>
                <a:uFillTx/>
                <a:ea typeface="+mn-ea"/>
                <a:cs typeface="+mn-cs"/>
              </a:rPr>
              <a:t>of </a:t>
            </a:r>
            <a:r>
              <a:rPr lang="en-US" sz="1400">
                <a:solidFill>
                  <a:srgbClr val="06020F"/>
                </a:solidFill>
              </a:rPr>
              <a:t>overweight and obesity and </a:t>
            </a:r>
            <a:r>
              <a:rPr kumimoji="0" lang="en-US" sz="1400" b="0" i="0" u="none" strike="noStrike" kern="1200" cap="none" spc="0" normalizeH="0" baseline="0" noProof="0">
                <a:ln>
                  <a:noFill/>
                </a:ln>
                <a:solidFill>
                  <a:srgbClr val="06020F"/>
                </a:solidFill>
                <a:effectLst/>
                <a:uLnTx/>
                <a:uFillTx/>
                <a:ea typeface="+mn-ea"/>
                <a:cs typeface="+mn-cs"/>
              </a:rPr>
              <a:t>remove blame from the individual. This can help to reduce </a:t>
            </a:r>
            <a:br>
              <a:rPr kumimoji="0" lang="en-US" sz="1400" b="0" i="0" u="none" strike="noStrike" kern="1200" cap="none" spc="0" normalizeH="0" baseline="0" noProof="0">
                <a:ln>
                  <a:noFill/>
                </a:ln>
                <a:solidFill>
                  <a:srgbClr val="06020F"/>
                </a:solidFill>
                <a:effectLst/>
                <a:uLnTx/>
                <a:uFillTx/>
                <a:ea typeface="+mn-ea"/>
                <a:cs typeface="+mn-cs"/>
              </a:rPr>
            </a:br>
            <a:r>
              <a:rPr kumimoji="0" lang="en-US" sz="1400" b="0" i="0" u="none" strike="noStrike" kern="1200" cap="none" spc="0" normalizeH="0" baseline="0" noProof="0">
                <a:ln>
                  <a:noFill/>
                </a:ln>
                <a:solidFill>
                  <a:srgbClr val="06020F"/>
                </a:solidFill>
                <a:effectLst/>
                <a:uLnTx/>
                <a:uFillTx/>
                <a:ea typeface="+mn-ea"/>
                <a:cs typeface="+mn-cs"/>
              </a:rPr>
              <a:t>weight-stigma and improve patient-provider relationships and increase engagement with services (Hunger, 2020).</a:t>
            </a:r>
          </a:p>
        </p:txBody>
      </p:sp>
      <p:sp>
        <p:nvSpPr>
          <p:cNvPr id="3" name="Content Placeholder 2">
            <a:extLst>
              <a:ext uri="{FF2B5EF4-FFF2-40B4-BE49-F238E27FC236}">
                <a16:creationId xmlns:a16="http://schemas.microsoft.com/office/drawing/2014/main" id="{F2EF4D3A-64F2-8B2C-3493-136F457D3FD4}"/>
              </a:ext>
            </a:extLst>
          </p:cNvPr>
          <p:cNvSpPr>
            <a:spLocks noGrp="1"/>
          </p:cNvSpPr>
          <p:nvPr>
            <p:ph sz="quarter" idx="31"/>
          </p:nvPr>
        </p:nvSpPr>
        <p:spPr>
          <a:xfrm>
            <a:off x="99060" y="2739004"/>
            <a:ext cx="11958303" cy="3177714"/>
          </a:xfrm>
        </p:spPr>
        <p:txBody>
          <a:bodyPr>
            <a:normAutofit lnSpcReduction="10000"/>
          </a:bodyPr>
          <a:lstStyle/>
          <a:p>
            <a:pPr marL="0" indent="0">
              <a:buNone/>
            </a:pPr>
            <a:r>
              <a:rPr lang="en-US" sz="1400" b="1">
                <a:solidFill>
                  <a:schemeClr val="accent1"/>
                </a:solidFill>
              </a:rPr>
              <a:t>What do compassionate approaches to weight management involve?</a:t>
            </a:r>
          </a:p>
          <a:p>
            <a:r>
              <a:rPr lang="en-US" sz="1400">
                <a:solidFill>
                  <a:srgbClr val="06020F"/>
                </a:solidFill>
              </a:rPr>
              <a:t>Compassionate approaches focus on helping individuals reach their health goals without weight-loss as the goal, and without pathologizing certain body shapes and sizes. </a:t>
            </a:r>
          </a:p>
          <a:p>
            <a:r>
              <a:rPr lang="en-US" sz="1400">
                <a:solidFill>
                  <a:srgbClr val="06020F"/>
                </a:solidFill>
              </a:rPr>
              <a:t>There are different ways of implementing compassionate approaches to weight. One example is “Health at every Size” (HAES) which is a trademarked course, that typically involves facilitated 90-minute group sessions focusing on general wellbeing. </a:t>
            </a:r>
          </a:p>
          <a:p>
            <a:pPr marL="0" indent="0">
              <a:buNone/>
            </a:pPr>
            <a:r>
              <a:rPr lang="en-US" sz="1400" b="1" i="0">
                <a:solidFill>
                  <a:schemeClr val="accent1"/>
                </a:solidFill>
                <a:effectLst/>
              </a:rPr>
              <a:t>How effective are compassionate approaches? </a:t>
            </a:r>
            <a:endParaRPr lang="en-US" sz="1400" b="1">
              <a:solidFill>
                <a:schemeClr val="accent1"/>
              </a:solidFill>
            </a:endParaRPr>
          </a:p>
          <a:p>
            <a:r>
              <a:rPr lang="en-US" sz="1400">
                <a:solidFill>
                  <a:srgbClr val="06020F"/>
                </a:solidFill>
              </a:rPr>
              <a:t>Systematic review found that compassionate approaches can increase participants’ self-compassion and may support WM outcomes, however further research is needed to explore this fully (Brenton-Peters, 2021)</a:t>
            </a:r>
          </a:p>
          <a:p>
            <a:r>
              <a:rPr lang="en-US" sz="1400" b="0" i="0">
                <a:solidFill>
                  <a:srgbClr val="06020F"/>
                </a:solidFill>
                <a:effectLst/>
              </a:rPr>
              <a:t>Other reviews found that compared to traditional </a:t>
            </a:r>
            <a:r>
              <a:rPr lang="en-US" sz="1400">
                <a:solidFill>
                  <a:srgbClr val="06020F"/>
                </a:solidFill>
              </a:rPr>
              <a:t>WM</a:t>
            </a:r>
            <a:r>
              <a:rPr lang="en-US" sz="1400" b="0" i="0">
                <a:solidFill>
                  <a:srgbClr val="06020F"/>
                </a:solidFill>
                <a:effectLst/>
              </a:rPr>
              <a:t>, weight-neutral interventions led to greater improvements in blood pressure, disordered eating </a:t>
            </a:r>
            <a:r>
              <a:rPr lang="en-US" sz="1400" b="0" i="0" err="1">
                <a:solidFill>
                  <a:srgbClr val="06020F"/>
                </a:solidFill>
                <a:effectLst/>
              </a:rPr>
              <a:t>behaviour</a:t>
            </a:r>
            <a:r>
              <a:rPr lang="en-US" sz="1400" b="0" i="0">
                <a:solidFill>
                  <a:srgbClr val="06020F"/>
                </a:solidFill>
                <a:effectLst/>
              </a:rPr>
              <a:t>, self-esteem and depression. They’r</a:t>
            </a:r>
            <a:r>
              <a:rPr lang="en-US" sz="1400">
                <a:solidFill>
                  <a:srgbClr val="06020F"/>
                </a:solidFill>
              </a:rPr>
              <a:t>e s</a:t>
            </a:r>
            <a:r>
              <a:rPr lang="en-US" sz="1400" b="0" i="0">
                <a:solidFill>
                  <a:srgbClr val="06020F"/>
                </a:solidFill>
                <a:effectLst/>
              </a:rPr>
              <a:t>imilarly effective at improving cholesterol, blood glucose, and other biochemical markers of health  (Clifford, 2015). </a:t>
            </a:r>
            <a:r>
              <a:rPr lang="en-US" sz="1400">
                <a:solidFill>
                  <a:srgbClr val="06020F"/>
                </a:solidFill>
              </a:rPr>
              <a:t>Other studies indicate that weight-neutral approaches can reduce drop-out from weight management courses (Hunger, 2020). </a:t>
            </a:r>
          </a:p>
          <a:p>
            <a:pPr marR="0" lvl="0" algn="l" defTabSz="914400" rtl="0" eaLnBrk="1" fontAlgn="auto" latinLnBrk="0" hangingPunct="1">
              <a:lnSpc>
                <a:spcPct val="90000"/>
              </a:lnSpc>
              <a:spcBef>
                <a:spcPts val="1000"/>
              </a:spcBef>
              <a:spcAft>
                <a:spcPts val="0"/>
              </a:spcAft>
              <a:buClr>
                <a:srgbClr val="008299"/>
              </a:buClr>
              <a:buSzTx/>
              <a:tabLst/>
              <a:defRPr/>
            </a:pPr>
            <a:r>
              <a:rPr lang="en-US" sz="1400">
                <a:solidFill>
                  <a:srgbClr val="06020F"/>
                </a:solidFill>
              </a:rPr>
              <a:t>Other systematic reviews of the HAES-based interventions specifically found statistically significant improvements in healthy eating </a:t>
            </a:r>
            <a:r>
              <a:rPr lang="en-US" sz="1400" err="1">
                <a:solidFill>
                  <a:srgbClr val="06020F"/>
                </a:solidFill>
              </a:rPr>
              <a:t>behaviours</a:t>
            </a:r>
            <a:r>
              <a:rPr lang="en-US" sz="1400">
                <a:solidFill>
                  <a:srgbClr val="06020F"/>
                </a:solidFill>
              </a:rPr>
              <a:t>, energy intake and diet quality, as well as improve physiological and psychological aspects. However, there were no conclusive results about the benefits of this approach on the lipid profile (</a:t>
            </a:r>
            <a:r>
              <a:rPr lang="en-US" sz="1400" err="1">
                <a:solidFill>
                  <a:srgbClr val="06020F"/>
                </a:solidFill>
              </a:rPr>
              <a:t>Ulian</a:t>
            </a:r>
            <a:r>
              <a:rPr lang="en-US" sz="1400">
                <a:solidFill>
                  <a:srgbClr val="06020F"/>
                </a:solidFill>
              </a:rPr>
              <a:t>, 2018).</a:t>
            </a:r>
            <a:endParaRPr lang="en-GB" sz="1200"/>
          </a:p>
        </p:txBody>
      </p:sp>
      <p:sp>
        <p:nvSpPr>
          <p:cNvPr id="6" name="TextBox 5">
            <a:extLst>
              <a:ext uri="{FF2B5EF4-FFF2-40B4-BE49-F238E27FC236}">
                <a16:creationId xmlns:a16="http://schemas.microsoft.com/office/drawing/2014/main" id="{B3583096-1BAF-5614-BF83-1AD6677A0C90}"/>
              </a:ext>
            </a:extLst>
          </p:cNvPr>
          <p:cNvSpPr txBox="1"/>
          <p:nvPr/>
        </p:nvSpPr>
        <p:spPr>
          <a:xfrm>
            <a:off x="-80532" y="5916718"/>
            <a:ext cx="10215131" cy="1015663"/>
          </a:xfrm>
          <a:prstGeom prst="rect">
            <a:avLst/>
          </a:prstGeom>
          <a:noFill/>
        </p:spPr>
        <p:txBody>
          <a:bodyPr wrap="square">
            <a:spAutoFit/>
          </a:bodyPr>
          <a:lstStyle/>
          <a:p>
            <a:r>
              <a:rPr lang="en-US" sz="1000" b="1" i="0">
                <a:solidFill>
                  <a:schemeClr val="bg1"/>
                </a:solidFill>
                <a:effectLst/>
                <a:latin typeface="+mj-lt"/>
              </a:rPr>
              <a:t>Source: </a:t>
            </a:r>
            <a:r>
              <a:rPr lang="en-GB" sz="1000">
                <a:solidFill>
                  <a:schemeClr val="bg1"/>
                </a:solidFill>
                <a:latin typeface="+mj-lt"/>
                <a:hlinkClick r:id="rId3">
                  <a:extLst>
                    <a:ext uri="{A12FA001-AC4F-418D-AE19-62706E023703}">
                      <ahyp:hlinkClr xmlns:ahyp="http://schemas.microsoft.com/office/drawing/2018/hyperlinkcolor" val="tx"/>
                    </a:ext>
                  </a:extLst>
                </a:hlinkClick>
              </a:rPr>
              <a:t>VCSE </a:t>
            </a:r>
            <a:r>
              <a:rPr lang="en-GB" sz="1000" err="1">
                <a:solidFill>
                  <a:schemeClr val="bg1"/>
                </a:solidFill>
                <a:latin typeface="+mj-lt"/>
                <a:hlinkClick r:id="rId3">
                  <a:extLst>
                    <a:ext uri="{A12FA001-AC4F-418D-AE19-62706E023703}">
                      <ahyp:hlinkClr xmlns:ahyp="http://schemas.microsoft.com/office/drawing/2018/hyperlinkcolor" val="tx"/>
                    </a:ext>
                  </a:extLst>
                </a:hlinkClick>
              </a:rPr>
              <a:t>Nutriri</a:t>
            </a:r>
            <a:r>
              <a:rPr lang="en-GB" sz="1000">
                <a:solidFill>
                  <a:schemeClr val="bg1"/>
                </a:solidFill>
                <a:latin typeface="+mj-lt"/>
                <a:hlinkClick r:id="rId3">
                  <a:extLst>
                    <a:ext uri="{A12FA001-AC4F-418D-AE19-62706E023703}">
                      <ahyp:hlinkClr xmlns:ahyp="http://schemas.microsoft.com/office/drawing/2018/hyperlinkcolor" val="tx"/>
                    </a:ext>
                  </a:extLst>
                </a:hlinkClick>
              </a:rPr>
              <a:t> on </a:t>
            </a:r>
            <a:r>
              <a:rPr lang="en-GB" sz="1000" err="1">
                <a:solidFill>
                  <a:schemeClr val="bg1"/>
                </a:solidFill>
                <a:latin typeface="+mj-lt"/>
                <a:hlinkClick r:id="rId3">
                  <a:extLst>
                    <a:ext uri="{A12FA001-AC4F-418D-AE19-62706E023703}">
                      <ahyp:hlinkClr xmlns:ahyp="http://schemas.microsoft.com/office/drawing/2018/hyperlinkcolor" val="tx"/>
                    </a:ext>
                  </a:extLst>
                </a:hlinkClick>
              </a:rPr>
              <a:t>FutureNHS</a:t>
            </a:r>
            <a:br>
              <a:rPr lang="en-GB" sz="1000">
                <a:solidFill>
                  <a:schemeClr val="bg1"/>
                </a:solidFill>
                <a:latin typeface="+mj-lt"/>
              </a:rPr>
            </a:br>
            <a:r>
              <a:rPr lang="en-US" sz="1000" b="0" i="0">
                <a:solidFill>
                  <a:schemeClr val="bg1"/>
                </a:solidFill>
                <a:effectLst/>
                <a:latin typeface="+mj-lt"/>
              </a:rPr>
              <a:t>Brenton-Peters, J., </a:t>
            </a:r>
            <a:r>
              <a:rPr lang="en-US" sz="1000" b="0" i="0" err="1">
                <a:solidFill>
                  <a:schemeClr val="bg1"/>
                </a:solidFill>
                <a:effectLst/>
                <a:latin typeface="+mj-lt"/>
              </a:rPr>
              <a:t>Consedine</a:t>
            </a:r>
            <a:r>
              <a:rPr lang="en-US" sz="1000" b="0" i="0">
                <a:solidFill>
                  <a:schemeClr val="bg1"/>
                </a:solidFill>
                <a:effectLst/>
                <a:latin typeface="+mj-lt"/>
              </a:rPr>
              <a:t>, N. S., </a:t>
            </a:r>
            <a:r>
              <a:rPr lang="en-US" sz="1000" b="0" i="0" err="1">
                <a:solidFill>
                  <a:schemeClr val="bg1"/>
                </a:solidFill>
                <a:effectLst/>
                <a:latin typeface="+mj-lt"/>
              </a:rPr>
              <a:t>Boggiss</a:t>
            </a:r>
            <a:r>
              <a:rPr lang="en-US" sz="1000" b="0" i="0">
                <a:solidFill>
                  <a:schemeClr val="bg1"/>
                </a:solidFill>
                <a:effectLst/>
                <a:latin typeface="+mj-lt"/>
              </a:rPr>
              <a:t>, A., Wallace-Boyd, K., Roy, R., &amp; </a:t>
            </a:r>
            <a:r>
              <a:rPr lang="en-US" sz="1000" b="0" i="0" err="1">
                <a:solidFill>
                  <a:schemeClr val="bg1"/>
                </a:solidFill>
                <a:effectLst/>
                <a:latin typeface="+mj-lt"/>
              </a:rPr>
              <a:t>Serlachius</a:t>
            </a:r>
            <a:r>
              <a:rPr lang="en-US" sz="1000" b="0" i="0">
                <a:solidFill>
                  <a:schemeClr val="bg1"/>
                </a:solidFill>
                <a:effectLst/>
                <a:latin typeface="+mj-lt"/>
              </a:rPr>
              <a:t>, A. (2021). Self-compassion in weight management: A systematic review. </a:t>
            </a:r>
            <a:r>
              <a:rPr lang="en-US" sz="1000" b="0" i="1">
                <a:solidFill>
                  <a:schemeClr val="bg1"/>
                </a:solidFill>
                <a:effectLst/>
                <a:latin typeface="+mj-lt"/>
              </a:rPr>
              <a:t>Journal of psychosomatic research</a:t>
            </a:r>
            <a:r>
              <a:rPr lang="en-US" sz="1000" b="0" i="0">
                <a:solidFill>
                  <a:schemeClr val="bg1"/>
                </a:solidFill>
                <a:effectLst/>
                <a:latin typeface="+mj-lt"/>
              </a:rPr>
              <a:t>, </a:t>
            </a:r>
            <a:r>
              <a:rPr lang="en-US" sz="1000" b="0" i="1">
                <a:solidFill>
                  <a:schemeClr val="bg1"/>
                </a:solidFill>
                <a:effectLst/>
                <a:latin typeface="+mj-lt"/>
              </a:rPr>
              <a:t>150</a:t>
            </a:r>
            <a:r>
              <a:rPr lang="en-US" sz="1000" b="0" i="0">
                <a:solidFill>
                  <a:schemeClr val="bg1"/>
                </a:solidFill>
                <a:effectLst/>
                <a:latin typeface="+mj-lt"/>
              </a:rPr>
              <a:t>, 110617.</a:t>
            </a:r>
            <a:br>
              <a:rPr lang="en-GB" sz="1000">
                <a:solidFill>
                  <a:schemeClr val="bg1"/>
                </a:solidFill>
                <a:latin typeface="+mj-lt"/>
              </a:rPr>
            </a:br>
            <a:r>
              <a:rPr lang="en-US" sz="1000" b="0" i="0">
                <a:solidFill>
                  <a:schemeClr val="bg1"/>
                </a:solidFill>
                <a:effectLst/>
                <a:latin typeface="+mj-lt"/>
              </a:rPr>
              <a:t>Clifford, D., Ozier, A., </a:t>
            </a:r>
            <a:r>
              <a:rPr lang="en-US" sz="1000" b="0" i="0" err="1">
                <a:solidFill>
                  <a:schemeClr val="bg1"/>
                </a:solidFill>
                <a:effectLst/>
                <a:latin typeface="+mj-lt"/>
              </a:rPr>
              <a:t>Bundros</a:t>
            </a:r>
            <a:r>
              <a:rPr lang="en-US" sz="1000" b="0" i="0">
                <a:solidFill>
                  <a:schemeClr val="bg1"/>
                </a:solidFill>
                <a:effectLst/>
                <a:latin typeface="+mj-lt"/>
              </a:rPr>
              <a:t>, J., Moore, J., Kreiser, A., &amp; Morris, M. N. (2015). Impact of non-diet approaches on attitudes, behaviors, and health outcomes: A systematic review. </a:t>
            </a:r>
            <a:r>
              <a:rPr lang="en-US" sz="1000" b="0" i="1">
                <a:solidFill>
                  <a:schemeClr val="bg1"/>
                </a:solidFill>
                <a:effectLst/>
                <a:latin typeface="+mj-lt"/>
              </a:rPr>
              <a:t>Journal of Nutrition Education and Behavior, 47</a:t>
            </a:r>
            <a:r>
              <a:rPr lang="en-US" sz="1000" b="0" i="0">
                <a:solidFill>
                  <a:schemeClr val="bg1"/>
                </a:solidFill>
                <a:effectLst/>
                <a:latin typeface="+mj-lt"/>
              </a:rPr>
              <a:t>(2), 143-155.e141. </a:t>
            </a:r>
            <a:r>
              <a:rPr lang="en-US" sz="1000" b="0" i="0" err="1">
                <a:solidFill>
                  <a:schemeClr val="bg1"/>
                </a:solidFill>
                <a:effectLst/>
                <a:latin typeface="+mj-lt"/>
              </a:rPr>
              <a:t>doi</a:t>
            </a:r>
            <a:r>
              <a:rPr lang="en-US" sz="1000" b="0" i="0">
                <a:solidFill>
                  <a:schemeClr val="bg1"/>
                </a:solidFill>
                <a:effectLst/>
                <a:latin typeface="+mj-lt"/>
              </a:rPr>
              <a:t>: 10.1016/j.jneb.2014.12.002)</a:t>
            </a:r>
            <a:br>
              <a:rPr lang="en-US" sz="1000" b="0" i="0">
                <a:solidFill>
                  <a:schemeClr val="bg1"/>
                </a:solidFill>
                <a:effectLst/>
                <a:latin typeface="+mj-lt"/>
              </a:rPr>
            </a:br>
            <a:r>
              <a:rPr lang="en-US" sz="1000" b="0" i="0">
                <a:solidFill>
                  <a:schemeClr val="bg1"/>
                </a:solidFill>
                <a:effectLst/>
                <a:latin typeface="+mj-lt"/>
              </a:rPr>
              <a:t>Hunger, J. M., Smith, J. P., &amp; Tomiyama, A. J. (2020). An evidence‐based </a:t>
            </a:r>
            <a:endParaRPr lang="en-GB" sz="1000">
              <a:latin typeface="+mj-lt"/>
            </a:endParaRPr>
          </a:p>
        </p:txBody>
      </p:sp>
    </p:spTree>
    <p:extLst>
      <p:ext uri="{BB962C8B-B14F-4D97-AF65-F5344CB8AC3E}">
        <p14:creationId xmlns:p14="http://schemas.microsoft.com/office/powerpoint/2010/main" val="35154252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85225-9343-8734-465C-7A04DB9B28FD}"/>
              </a:ext>
            </a:extLst>
          </p:cNvPr>
          <p:cNvSpPr>
            <a:spLocks noGrp="1"/>
          </p:cNvSpPr>
          <p:nvPr>
            <p:ph type="title" idx="4294967295"/>
          </p:nvPr>
        </p:nvSpPr>
        <p:spPr>
          <a:xfrm>
            <a:off x="1333" y="-3429"/>
            <a:ext cx="6635814" cy="348171"/>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89535"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What is a Whole Systems Approach to weight?</a:t>
            </a:r>
            <a:endParaRPr lang="en-GB" sz="2000" b="0" i="0" u="none" strike="noStrike" kern="1200" cap="none" spc="0" normalizeH="0" baseline="0" noProof="0">
              <a:ln>
                <a:noFill/>
              </a:ln>
              <a:solidFill>
                <a:schemeClr val="bg1"/>
              </a:solidFill>
              <a:effectLst/>
              <a:uLnTx/>
              <a:uFillTx/>
              <a:latin typeface="+mj-lt"/>
              <a:ea typeface="+mn-ea"/>
              <a:cs typeface="Arial" panose="020B0604020202020204"/>
            </a:endParaRPr>
          </a:p>
        </p:txBody>
      </p:sp>
      <p:sp>
        <p:nvSpPr>
          <p:cNvPr id="4" name="Text Placeholder 3">
            <a:extLst>
              <a:ext uri="{FF2B5EF4-FFF2-40B4-BE49-F238E27FC236}">
                <a16:creationId xmlns:a16="http://schemas.microsoft.com/office/drawing/2014/main" id="{76B3130C-5C05-AC1C-5825-C9D991B76F7A}"/>
              </a:ext>
            </a:extLst>
          </p:cNvPr>
          <p:cNvSpPr>
            <a:spLocks noGrp="1"/>
          </p:cNvSpPr>
          <p:nvPr>
            <p:ph type="body" sz="quarter" idx="32"/>
          </p:nvPr>
        </p:nvSpPr>
        <p:spPr>
          <a:xfrm>
            <a:off x="76200" y="454209"/>
            <a:ext cx="6048143" cy="5502631"/>
          </a:xfrm>
        </p:spPr>
        <p:txBody>
          <a:bodyPr>
            <a:normAutofit fontScale="70000" lnSpcReduction="20000"/>
          </a:bodyPr>
          <a:lstStyle/>
          <a:p>
            <a:pPr>
              <a:lnSpc>
                <a:spcPct val="120000"/>
              </a:lnSpc>
            </a:pPr>
            <a:r>
              <a:rPr lang="en-US" sz="1500"/>
              <a:t>PHE (2019) developed the following definition of a whole systems approach (WSA), although there are different perspectives. “A local whole systems approach responds to complexity through an ongoing, dynamic and flexible way of working. It enables local stakeholders, including communities, to come together, share an understanding of the reality of the challenge, consider how the local system is operating and where there are the greatest opportunities for change.” </a:t>
            </a:r>
            <a:endParaRPr lang="en-GB" sz="1500"/>
          </a:p>
          <a:p>
            <a:pPr>
              <a:lnSpc>
                <a:spcPct val="120000"/>
              </a:lnSpc>
            </a:pPr>
            <a:r>
              <a:rPr lang="en-US" sz="1500"/>
              <a:t>A WSA approach can ensure that preventing and managing obesity is a priority at both strategic and delivery levels in all health and social care and community settings. There are different ways of defining and implementing WSA. Key ingredients include: leadership at all levels, working with partners, active community participation, dynamic feedback loops, tailoring to local context. </a:t>
            </a:r>
            <a:endParaRPr lang="en-GB" sz="1500"/>
          </a:p>
          <a:p>
            <a:pPr>
              <a:lnSpc>
                <a:spcPct val="120000"/>
              </a:lnSpc>
            </a:pPr>
            <a:r>
              <a:rPr lang="en-GB" sz="1500"/>
              <a:t>NICE (2025) recommends </a:t>
            </a:r>
            <a:r>
              <a:rPr lang="en-US" sz="1500"/>
              <a:t>identifying an obesity partnership group to work on joint approaches to reduce obesity and overweight in line with PHE’s (2019) ‘Whole Systems Approach to Obesity’.</a:t>
            </a:r>
          </a:p>
          <a:p>
            <a:pPr marL="0" indent="0">
              <a:lnSpc>
                <a:spcPct val="120000"/>
              </a:lnSpc>
              <a:buNone/>
            </a:pPr>
            <a:r>
              <a:rPr lang="en-GB" sz="1800" b="1">
                <a:solidFill>
                  <a:schemeClr val="accent1"/>
                </a:solidFill>
              </a:rPr>
              <a:t>Evidence for whole systems approaches </a:t>
            </a:r>
          </a:p>
          <a:p>
            <a:pPr>
              <a:lnSpc>
                <a:spcPct val="120000"/>
              </a:lnSpc>
            </a:pPr>
            <a:r>
              <a:rPr lang="en-US" sz="1500"/>
              <a:t>Although WSAs are not new, there’s still a lack of research into their effectiveness, most studies into WSAs focus on process rather than outcomes (Bagnall et al, 2019). Systematic reviews </a:t>
            </a:r>
            <a:r>
              <a:rPr lang="en-US" sz="1500" b="0" i="0">
                <a:solidFill>
                  <a:srgbClr val="0A0A0A"/>
                </a:solidFill>
                <a:effectLst/>
              </a:rPr>
              <a:t>identified features of successful approaches, including: full engagement of relevant partners and community; time to build relationships; Trust and capacity; good governance; finance; embedding the systems approach within broader policy (</a:t>
            </a:r>
            <a:r>
              <a:rPr lang="en-US" sz="1500"/>
              <a:t>Bagnall et al, 2019). </a:t>
            </a:r>
            <a:endParaRPr lang="en-US" sz="1500" b="0" i="0">
              <a:solidFill>
                <a:srgbClr val="0A0A0A"/>
              </a:solidFill>
              <a:effectLst/>
            </a:endParaRPr>
          </a:p>
          <a:p>
            <a:pPr marL="0" indent="0">
              <a:lnSpc>
                <a:spcPct val="120000"/>
              </a:lnSpc>
              <a:buNone/>
            </a:pPr>
            <a:r>
              <a:rPr lang="en-US" sz="1800" b="1">
                <a:solidFill>
                  <a:schemeClr val="accent1"/>
                </a:solidFill>
              </a:rPr>
              <a:t>How can Islington implement a WSA to Weight Management? </a:t>
            </a:r>
          </a:p>
          <a:p>
            <a:pPr>
              <a:lnSpc>
                <a:spcPct val="120000"/>
              </a:lnSpc>
            </a:pPr>
            <a:r>
              <a:rPr lang="en-US" sz="1500"/>
              <a:t>PHE (2019) describes the role of the local authority as the facilitator; being in a uniquely influential position to (a) lead communities and local partners to tackle obesity, and (b) in shaping the local area.</a:t>
            </a:r>
          </a:p>
          <a:p>
            <a:pPr>
              <a:lnSpc>
                <a:spcPct val="120000"/>
              </a:lnSpc>
            </a:pPr>
            <a:r>
              <a:rPr lang="en-US" sz="1500"/>
              <a:t>Islington already uses many levers from across the obesity system to address the drivers of unhealthy weight – for example planning restrictions. There’s also a commitment to partnership working, for example through the IFP and Active Together partnership. Furthering a WSA may involve undertaking a more formal mapping of the system and committing to a WSA in broader policy. As well as increased collaboration with the private sector, community wealth building, workplaces and media and communications.</a:t>
            </a:r>
          </a:p>
          <a:p>
            <a:endParaRPr lang="en-GB" sz="1100"/>
          </a:p>
          <a:p>
            <a:endParaRPr lang="en-GB" sz="1100"/>
          </a:p>
        </p:txBody>
      </p:sp>
      <p:sp>
        <p:nvSpPr>
          <p:cNvPr id="7" name="Text Placeholder 6">
            <a:extLst>
              <a:ext uri="{FF2B5EF4-FFF2-40B4-BE49-F238E27FC236}">
                <a16:creationId xmlns:a16="http://schemas.microsoft.com/office/drawing/2014/main" id="{E613F89F-4A13-59F1-2BB2-BEF2A6300265}"/>
              </a:ext>
            </a:extLst>
          </p:cNvPr>
          <p:cNvSpPr txBox="1">
            <a:spLocks/>
          </p:cNvSpPr>
          <p:nvPr/>
        </p:nvSpPr>
        <p:spPr>
          <a:xfrm>
            <a:off x="6137893" y="-8849"/>
            <a:ext cx="6054108" cy="360000"/>
          </a:xfrm>
          <a:prstGeom prst="rect">
            <a:avLst/>
          </a:prstGeom>
          <a:solidFill>
            <a:schemeClr val="accent1"/>
          </a:solidFill>
          <a:ln w="19050">
            <a:solidFill>
              <a:srgbClr val="49AC33"/>
            </a:solidFill>
          </a:ln>
        </p:spPr>
        <p:txBody>
          <a:bodyPr vert="horz" lIns="0" tIns="0" rIns="0" bIns="0" rtlCol="0" anchor="ctr" anchorCtr="0">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535"/>
            <a:r>
              <a:rPr lang="en-US" sz="2400"/>
              <a:t>Case Study: Hull WSA </a:t>
            </a:r>
            <a:endParaRPr lang="en-GB">
              <a:cs typeface="Arial" panose="020B0604020202020204"/>
            </a:endParaRPr>
          </a:p>
        </p:txBody>
      </p:sp>
      <p:sp>
        <p:nvSpPr>
          <p:cNvPr id="3" name="Content Placeholder 2">
            <a:extLst>
              <a:ext uri="{FF2B5EF4-FFF2-40B4-BE49-F238E27FC236}">
                <a16:creationId xmlns:a16="http://schemas.microsoft.com/office/drawing/2014/main" id="{73191C7E-47FF-975B-4553-F10F2F86AD81}"/>
              </a:ext>
            </a:extLst>
          </p:cNvPr>
          <p:cNvSpPr>
            <a:spLocks noGrp="1"/>
          </p:cNvSpPr>
          <p:nvPr>
            <p:ph sz="quarter" idx="31"/>
          </p:nvPr>
        </p:nvSpPr>
        <p:spPr>
          <a:xfrm>
            <a:off x="6246749" y="389114"/>
            <a:ext cx="5784749" cy="5414400"/>
          </a:xfrm>
        </p:spPr>
        <p:txBody>
          <a:bodyPr/>
          <a:lstStyle/>
          <a:p>
            <a:r>
              <a:rPr lang="en-US" sz="1200"/>
              <a:t>Hull council used the PHE (2019) guide when planning their approach to WSA.</a:t>
            </a:r>
          </a:p>
          <a:p>
            <a:r>
              <a:rPr lang="en-US" sz="1200"/>
              <a:t>They conducted obesity system mapping workshop in a cross-council meeting to identify factors that influence healthy weight.</a:t>
            </a:r>
          </a:p>
          <a:p>
            <a:r>
              <a:rPr lang="en-US" sz="1200"/>
              <a:t>They created a Whole System Healthy Weight steering group with members from across the council, and different subgroups focusing on (1) Food &amp; Nutrition (2) CYP (3) Physical Activity (4) Maternity</a:t>
            </a:r>
          </a:p>
          <a:p>
            <a:r>
              <a:rPr lang="en-US" sz="1200"/>
              <a:t>They started by identifying quick wins and open doors and reflected that some upstream actions require national action and policy</a:t>
            </a:r>
            <a:r>
              <a:rPr lang="en-US"/>
              <a:t>. </a:t>
            </a:r>
            <a:r>
              <a:rPr lang="en-US" sz="1200"/>
              <a:t>The table below shows some of the actions to implement a WSA  to childhood obesity in Hull.</a:t>
            </a:r>
          </a:p>
          <a:p>
            <a:endParaRPr lang="en-GB"/>
          </a:p>
        </p:txBody>
      </p:sp>
      <p:cxnSp>
        <p:nvCxnSpPr>
          <p:cNvPr id="10" name="Straight Connector 9">
            <a:extLst>
              <a:ext uri="{FF2B5EF4-FFF2-40B4-BE49-F238E27FC236}">
                <a16:creationId xmlns:a16="http://schemas.microsoft.com/office/drawing/2014/main" id="{C0A59130-EE28-A1BF-3A40-C06FD422A567}"/>
              </a:ext>
              <a:ext uri="{C183D7F6-B498-43B3-948B-1728B52AA6E4}">
                <adec:decorative xmlns:adec="http://schemas.microsoft.com/office/drawing/2017/decorative" val="1"/>
              </a:ext>
            </a:extLst>
          </p:cNvPr>
          <p:cNvCxnSpPr/>
          <p:nvPr/>
        </p:nvCxnSpPr>
        <p:spPr>
          <a:xfrm>
            <a:off x="6137892" y="351151"/>
            <a:ext cx="0" cy="5629320"/>
          </a:xfrm>
          <a:prstGeom prst="line">
            <a:avLst/>
          </a:prstGeom>
          <a:ln w="12700">
            <a:solidFill>
              <a:srgbClr val="49AC33"/>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5F2DABB5-E981-E64F-8DDF-EDCF00003564}"/>
              </a:ext>
            </a:extLst>
          </p:cNvPr>
          <p:cNvGraphicFramePr>
            <a:graphicFrameLocks noGrp="1"/>
          </p:cNvGraphicFramePr>
          <p:nvPr>
            <p:extLst>
              <p:ext uri="{D42A27DB-BD31-4B8C-83A1-F6EECF244321}">
                <p14:modId xmlns:p14="http://schemas.microsoft.com/office/powerpoint/2010/main" val="2931177564"/>
              </p:ext>
            </p:extLst>
          </p:nvPr>
        </p:nvGraphicFramePr>
        <p:xfrm>
          <a:off x="6162442" y="2279473"/>
          <a:ext cx="6029558" cy="3772718"/>
        </p:xfrm>
        <a:graphic>
          <a:graphicData uri="http://schemas.openxmlformats.org/drawingml/2006/table">
            <a:tbl>
              <a:tblPr firstRow="1" bandRow="1">
                <a:tableStyleId>{5C22544A-7EE6-4342-B048-85BDC9FD1C3A}</a:tableStyleId>
              </a:tblPr>
              <a:tblGrid>
                <a:gridCol w="1285421">
                  <a:extLst>
                    <a:ext uri="{9D8B030D-6E8A-4147-A177-3AD203B41FA5}">
                      <a16:colId xmlns:a16="http://schemas.microsoft.com/office/drawing/2014/main" val="3249178036"/>
                    </a:ext>
                  </a:extLst>
                </a:gridCol>
                <a:gridCol w="1126401">
                  <a:extLst>
                    <a:ext uri="{9D8B030D-6E8A-4147-A177-3AD203B41FA5}">
                      <a16:colId xmlns:a16="http://schemas.microsoft.com/office/drawing/2014/main" val="1877640295"/>
                    </a:ext>
                  </a:extLst>
                </a:gridCol>
                <a:gridCol w="1205912">
                  <a:extLst>
                    <a:ext uri="{9D8B030D-6E8A-4147-A177-3AD203B41FA5}">
                      <a16:colId xmlns:a16="http://schemas.microsoft.com/office/drawing/2014/main" val="2201576941"/>
                    </a:ext>
                  </a:extLst>
                </a:gridCol>
                <a:gridCol w="1205912">
                  <a:extLst>
                    <a:ext uri="{9D8B030D-6E8A-4147-A177-3AD203B41FA5}">
                      <a16:colId xmlns:a16="http://schemas.microsoft.com/office/drawing/2014/main" val="1651607735"/>
                    </a:ext>
                  </a:extLst>
                </a:gridCol>
                <a:gridCol w="1205912">
                  <a:extLst>
                    <a:ext uri="{9D8B030D-6E8A-4147-A177-3AD203B41FA5}">
                      <a16:colId xmlns:a16="http://schemas.microsoft.com/office/drawing/2014/main" val="1645396151"/>
                    </a:ext>
                  </a:extLst>
                </a:gridCol>
              </a:tblGrid>
              <a:tr h="386916">
                <a:tc>
                  <a:txBody>
                    <a:bodyPr/>
                    <a:lstStyle/>
                    <a:p>
                      <a:r>
                        <a:rPr lang="en-GB" sz="1000"/>
                        <a:t>Early years</a:t>
                      </a:r>
                    </a:p>
                  </a:txBody>
                  <a:tcPr/>
                </a:tc>
                <a:tc>
                  <a:txBody>
                    <a:bodyPr/>
                    <a:lstStyle/>
                    <a:p>
                      <a:r>
                        <a:rPr lang="en-GB" sz="1000"/>
                        <a:t>Primary Age </a:t>
                      </a:r>
                    </a:p>
                  </a:txBody>
                  <a:tcPr/>
                </a:tc>
                <a:tc>
                  <a:txBody>
                    <a:bodyPr/>
                    <a:lstStyle/>
                    <a:p>
                      <a:r>
                        <a:rPr lang="en-GB" sz="1000"/>
                        <a:t>Food Environment</a:t>
                      </a:r>
                    </a:p>
                  </a:txBody>
                  <a:tcPr/>
                </a:tc>
                <a:tc>
                  <a:txBody>
                    <a:bodyPr/>
                    <a:lstStyle/>
                    <a:p>
                      <a:r>
                        <a:rPr lang="en-GB" sz="1000"/>
                        <a:t>Food </a:t>
                      </a:r>
                    </a:p>
                  </a:txBody>
                  <a:tcPr/>
                </a:tc>
                <a:tc>
                  <a:txBody>
                    <a:bodyPr/>
                    <a:lstStyle/>
                    <a:p>
                      <a:r>
                        <a:rPr lang="en-GB" sz="1000"/>
                        <a:t>Physical Activity </a:t>
                      </a:r>
                    </a:p>
                  </a:txBody>
                  <a:tcPr/>
                </a:tc>
                <a:extLst>
                  <a:ext uri="{0D108BD9-81ED-4DB2-BD59-A6C34878D82A}">
                    <a16:rowId xmlns:a16="http://schemas.microsoft.com/office/drawing/2014/main" val="2516011653"/>
                  </a:ext>
                </a:extLst>
              </a:tr>
              <a:tr h="724718">
                <a:tc>
                  <a:txBody>
                    <a:bodyPr/>
                    <a:lstStyle/>
                    <a:p>
                      <a:r>
                        <a:rPr lang="en-GB" sz="1000"/>
                        <a:t>Healthy Lifestyle Early Years programme </a:t>
                      </a:r>
                    </a:p>
                  </a:txBody>
                  <a:tcPr/>
                </a:tc>
                <a:tc>
                  <a:txBody>
                    <a:bodyPr/>
                    <a:lstStyle/>
                    <a:p>
                      <a:r>
                        <a:rPr lang="en-GB" sz="1000"/>
                        <a:t>HENRY growing up programme </a:t>
                      </a:r>
                    </a:p>
                  </a:txBody>
                  <a:tcPr/>
                </a:tc>
                <a:tc>
                  <a:txBody>
                    <a:bodyPr/>
                    <a:lstStyle/>
                    <a:p>
                      <a:r>
                        <a:rPr lang="en-GB" sz="1000"/>
                        <a:t>Restricting the number of new Hot Food Takeaways </a:t>
                      </a:r>
                    </a:p>
                  </a:txBody>
                  <a:tcPr/>
                </a:tc>
                <a:tc>
                  <a:txBody>
                    <a:bodyPr/>
                    <a:lstStyle/>
                    <a:p>
                      <a:r>
                        <a:rPr lang="en-GB" sz="1000"/>
                        <a:t>Hull Food Partnership – Food Strategy</a:t>
                      </a:r>
                    </a:p>
                  </a:txBody>
                  <a:tcPr/>
                </a:tc>
                <a:tc>
                  <a:txBody>
                    <a:bodyPr/>
                    <a:lstStyle/>
                    <a:p>
                      <a:r>
                        <a:rPr lang="en-GB" sz="1000"/>
                        <a:t>Towards an Active Hull Partnership</a:t>
                      </a:r>
                    </a:p>
                  </a:txBody>
                  <a:tcPr/>
                </a:tc>
                <a:extLst>
                  <a:ext uri="{0D108BD9-81ED-4DB2-BD59-A6C34878D82A}">
                    <a16:rowId xmlns:a16="http://schemas.microsoft.com/office/drawing/2014/main" val="4237759271"/>
                  </a:ext>
                </a:extLst>
              </a:tr>
              <a:tr h="982172">
                <a:tc>
                  <a:txBody>
                    <a:bodyPr/>
                    <a:lstStyle/>
                    <a:p>
                      <a:r>
                        <a:rPr lang="en-GB" sz="1000"/>
                        <a:t>Weighing and measuring at 2-year-old check referral Healthy Lifestyle Programme </a:t>
                      </a:r>
                    </a:p>
                  </a:txBody>
                  <a:tcPr/>
                </a:tc>
                <a:tc>
                  <a:txBody>
                    <a:bodyPr/>
                    <a:lstStyle/>
                    <a:p>
                      <a:r>
                        <a:rPr lang="en-GB" sz="1000"/>
                        <a:t>NCMP programme pathway into support services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Commercial determinants of health HFFS food </a:t>
                      </a:r>
                    </a:p>
                  </a:txBody>
                  <a:tcPr/>
                </a:tc>
                <a:tc>
                  <a:txBody>
                    <a:bodyPr/>
                    <a:lstStyle/>
                    <a:p>
                      <a:r>
                        <a:rPr lang="en-GB" sz="1000"/>
                        <a:t>Food Inequality Alliance </a:t>
                      </a:r>
                    </a:p>
                  </a:txBody>
                  <a:tcPr/>
                </a:tc>
                <a:tc>
                  <a:txBody>
                    <a:bodyPr/>
                    <a:lstStyle/>
                    <a:p>
                      <a:r>
                        <a:rPr lang="en-GB" sz="1000"/>
                        <a:t>Active travel</a:t>
                      </a:r>
                    </a:p>
                  </a:txBody>
                  <a:tcPr/>
                </a:tc>
                <a:extLst>
                  <a:ext uri="{0D108BD9-81ED-4DB2-BD59-A6C34878D82A}">
                    <a16:rowId xmlns:a16="http://schemas.microsoft.com/office/drawing/2014/main" val="562143172"/>
                  </a:ext>
                </a:extLst>
              </a:tr>
              <a:tr h="386916">
                <a:tc>
                  <a:txBody>
                    <a:bodyPr/>
                    <a:lstStyle/>
                    <a:p>
                      <a:r>
                        <a:rPr lang="en-GB" sz="1000"/>
                        <a:t>Healthy Start </a:t>
                      </a:r>
                    </a:p>
                  </a:txBody>
                  <a:tcPr/>
                </a:tc>
                <a:tc>
                  <a:txBody>
                    <a:bodyPr/>
                    <a:lstStyle/>
                    <a:p>
                      <a:r>
                        <a:rPr lang="en-GB" sz="1000"/>
                        <a:t>HAF Programme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Healthier menus at leisure venues</a:t>
                      </a:r>
                    </a:p>
                  </a:txBody>
                  <a:tcPr/>
                </a:tc>
                <a:tc>
                  <a:txBody>
                    <a:bodyPr/>
                    <a:lstStyle/>
                    <a:p>
                      <a:endParaRPr lang="en-GB" sz="1000"/>
                    </a:p>
                  </a:txBody>
                  <a:tcPr/>
                </a:tc>
                <a:tc>
                  <a:txBody>
                    <a:bodyPr/>
                    <a:lstStyle/>
                    <a:p>
                      <a:r>
                        <a:rPr lang="en-GB" sz="1000"/>
                        <a:t>School PE</a:t>
                      </a:r>
                    </a:p>
                  </a:txBody>
                  <a:tcPr/>
                </a:tc>
                <a:extLst>
                  <a:ext uri="{0D108BD9-81ED-4DB2-BD59-A6C34878D82A}">
                    <a16:rowId xmlns:a16="http://schemas.microsoft.com/office/drawing/2014/main" val="2129952598"/>
                  </a:ext>
                </a:extLst>
              </a:tr>
              <a:tr h="833358">
                <a:tc>
                  <a:txBody>
                    <a:bodyPr/>
                    <a:lstStyle/>
                    <a:p>
                      <a:r>
                        <a:rPr lang="en-GB" sz="1000"/>
                        <a:t>Healthy Midwife joining up with Healthy Lifestyle programme and US mums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Specialist weight management programme </a:t>
                      </a:r>
                    </a:p>
                  </a:txBody>
                  <a:tcPr/>
                </a:tc>
                <a:tc>
                  <a:txBody>
                    <a:bodyPr/>
                    <a:lstStyle/>
                    <a:p>
                      <a:endParaRPr lang="en-GB" sz="1000"/>
                    </a:p>
                  </a:txBody>
                  <a:tcPr/>
                </a:tc>
                <a:tc>
                  <a:txBody>
                    <a:bodyPr/>
                    <a:lstStyle/>
                    <a:p>
                      <a:endParaRPr lang="en-GB" sz="1000"/>
                    </a:p>
                  </a:txBody>
                  <a:tcPr/>
                </a:tc>
                <a:tc>
                  <a:txBody>
                    <a:bodyPr/>
                    <a:lstStyle/>
                    <a:p>
                      <a:r>
                        <a:rPr lang="en-GB" sz="1000"/>
                        <a:t>Active through football</a:t>
                      </a:r>
                    </a:p>
                  </a:txBody>
                  <a:tcPr/>
                </a:tc>
                <a:extLst>
                  <a:ext uri="{0D108BD9-81ED-4DB2-BD59-A6C34878D82A}">
                    <a16:rowId xmlns:a16="http://schemas.microsoft.com/office/drawing/2014/main" val="3277259693"/>
                  </a:ext>
                </a:extLst>
              </a:tr>
              <a:tr h="386916">
                <a:tc>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Subsidised school meals </a:t>
                      </a:r>
                    </a:p>
                  </a:txBody>
                  <a:tcPr/>
                </a:tc>
                <a:tc>
                  <a:txBody>
                    <a:bodyPr/>
                    <a:lstStyle/>
                    <a:p>
                      <a:endParaRPr lang="en-GB" sz="1000"/>
                    </a:p>
                  </a:txBody>
                  <a:tcPr/>
                </a:tc>
                <a:tc>
                  <a:txBody>
                    <a:bodyPr/>
                    <a:lstStyle/>
                    <a:p>
                      <a:endParaRPr lang="en-GB" sz="1000"/>
                    </a:p>
                  </a:txBody>
                  <a:tcPr/>
                </a:tc>
                <a:tc>
                  <a:txBody>
                    <a:bodyPr/>
                    <a:lstStyle/>
                    <a:p>
                      <a:r>
                        <a:rPr lang="en-GB" sz="1000"/>
                        <a:t>Youth Games </a:t>
                      </a:r>
                    </a:p>
                  </a:txBody>
                  <a:tcPr/>
                </a:tc>
                <a:extLst>
                  <a:ext uri="{0D108BD9-81ED-4DB2-BD59-A6C34878D82A}">
                    <a16:rowId xmlns:a16="http://schemas.microsoft.com/office/drawing/2014/main" val="782131974"/>
                  </a:ext>
                </a:extLst>
              </a:tr>
            </a:tbl>
          </a:graphicData>
        </a:graphic>
      </p:graphicFrame>
      <p:sp>
        <p:nvSpPr>
          <p:cNvPr id="11" name="TextBox 10">
            <a:extLst>
              <a:ext uri="{FF2B5EF4-FFF2-40B4-BE49-F238E27FC236}">
                <a16:creationId xmlns:a16="http://schemas.microsoft.com/office/drawing/2014/main" id="{BB386F6F-4604-A5C0-9188-67CE73C68F09}"/>
              </a:ext>
            </a:extLst>
          </p:cNvPr>
          <p:cNvSpPr txBox="1"/>
          <p:nvPr/>
        </p:nvSpPr>
        <p:spPr>
          <a:xfrm>
            <a:off x="38101" y="5956841"/>
            <a:ext cx="6147162" cy="947415"/>
          </a:xfrm>
          <a:prstGeom prst="rect">
            <a:avLst/>
          </a:prstGeom>
          <a:noFill/>
        </p:spPr>
        <p:txBody>
          <a:bodyPr wrap="square" lIns="0" tIns="0" rIns="0" bIns="0" rtlCol="0">
            <a:noAutofit/>
          </a:bodyPr>
          <a:lstStyle/>
          <a:p>
            <a:pPr marL="0" indent="0">
              <a:buNone/>
            </a:pPr>
            <a:r>
              <a:rPr lang="en-GB" sz="1100" b="1">
                <a:solidFill>
                  <a:schemeClr val="bg1"/>
                </a:solidFill>
                <a:latin typeface="+mj-lt"/>
                <a:cs typeface="Arial"/>
              </a:rPr>
              <a:t>Source: </a:t>
            </a:r>
            <a:r>
              <a:rPr lang="en-US" sz="1100" b="0" i="0">
                <a:solidFill>
                  <a:schemeClr val="bg1"/>
                </a:solidFill>
                <a:effectLst/>
                <a:latin typeface="+mj-lt"/>
              </a:rPr>
              <a:t>Bagnall et al. (2019) </a:t>
            </a:r>
            <a:r>
              <a:rPr lang="en-US" sz="1100" b="0" i="0" u="none" strike="noStrike">
                <a:solidFill>
                  <a:schemeClr val="bg1"/>
                </a:solidFill>
                <a:effectLst/>
                <a:latin typeface="+mj-lt"/>
                <a:hlinkClick r:id="rId3">
                  <a:extLst>
                    <a:ext uri="{A12FA001-AC4F-418D-AE19-62706E023703}">
                      <ahyp:hlinkClr xmlns:ahyp="http://schemas.microsoft.com/office/drawing/2018/hyperlinkcolor" val="tx"/>
                    </a:ext>
                  </a:extLst>
                </a:hlinkClick>
              </a:rPr>
              <a:t>Whole systems approaches to obesity and other complex public health challenges: a systematic review</a:t>
            </a:r>
            <a:r>
              <a:rPr lang="en-US" sz="1100" b="0" i="0">
                <a:solidFill>
                  <a:schemeClr val="bg1"/>
                </a:solidFill>
                <a:effectLst/>
                <a:latin typeface="+mj-lt"/>
              </a:rPr>
              <a:t>. BMC Public Health. 19(8).</a:t>
            </a:r>
          </a:p>
          <a:p>
            <a:pPr marL="0" indent="0">
              <a:buNone/>
            </a:pPr>
            <a:r>
              <a:rPr lang="en-US" sz="1100" b="0" i="0">
                <a:solidFill>
                  <a:schemeClr val="bg1"/>
                </a:solidFill>
                <a:effectLst/>
                <a:latin typeface="+mj-lt"/>
              </a:rPr>
              <a:t>Kings Fund (2021) </a:t>
            </a:r>
            <a:r>
              <a:rPr lang="en-US" sz="1100" b="0" i="0">
                <a:solidFill>
                  <a:schemeClr val="bg1"/>
                </a:solidFill>
                <a:effectLst/>
                <a:latin typeface="+mj-lt"/>
                <a:hlinkClick r:id="rId4">
                  <a:extLst>
                    <a:ext uri="{A12FA001-AC4F-418D-AE19-62706E023703}">
                      <ahyp:hlinkClr xmlns:ahyp="http://schemas.microsoft.com/office/drawing/2018/hyperlinkcolor" val="tx"/>
                    </a:ext>
                  </a:extLst>
                </a:hlinkClick>
              </a:rPr>
              <a:t>Tackling obesity: the role of the NHS in a whole system approach </a:t>
            </a:r>
            <a:endParaRPr lang="en-US" sz="1100" b="0" i="0">
              <a:solidFill>
                <a:schemeClr val="bg1"/>
              </a:solidFill>
              <a:effectLst/>
              <a:latin typeface="+mj-lt"/>
            </a:endParaRPr>
          </a:p>
          <a:p>
            <a:pPr marL="0" indent="0">
              <a:buNone/>
            </a:pPr>
            <a:r>
              <a:rPr lang="en-US" sz="1100">
                <a:solidFill>
                  <a:schemeClr val="bg1"/>
                </a:solidFill>
                <a:latin typeface="+mj-lt"/>
              </a:rPr>
              <a:t>PHE (2019) </a:t>
            </a:r>
            <a:r>
              <a:rPr lang="en-US" sz="1100">
                <a:solidFill>
                  <a:schemeClr val="bg1"/>
                </a:solidFill>
                <a:latin typeface="+mj-lt"/>
                <a:hlinkClick r:id="rId5">
                  <a:extLst>
                    <a:ext uri="{A12FA001-AC4F-418D-AE19-62706E023703}">
                      <ahyp:hlinkClr xmlns:ahyp="http://schemas.microsoft.com/office/drawing/2018/hyperlinkcolor" val="tx"/>
                    </a:ext>
                  </a:extLst>
                </a:hlinkClick>
              </a:rPr>
              <a:t>Whole systems approach to obesity </a:t>
            </a:r>
            <a:endParaRPr lang="en-US" sz="1100">
              <a:solidFill>
                <a:schemeClr val="bg1"/>
              </a:solidFill>
              <a:latin typeface="+mj-lt"/>
            </a:endParaRPr>
          </a:p>
          <a:p>
            <a:r>
              <a:rPr lang="en-GB" sz="1100">
                <a:solidFill>
                  <a:schemeClr val="bg1"/>
                </a:solidFill>
                <a:latin typeface="+mj-lt"/>
                <a:hlinkClick r:id="rId6">
                  <a:extLst>
                    <a:ext uri="{A12FA001-AC4F-418D-AE19-62706E023703}">
                      <ahyp:hlinkClr xmlns:ahyp="http://schemas.microsoft.com/office/drawing/2018/hyperlinkcolor" val="tx"/>
                    </a:ext>
                  </a:extLst>
                </a:hlinkClick>
              </a:rPr>
              <a:t>NIHR Evidence</a:t>
            </a:r>
            <a:r>
              <a:rPr lang="en-GB" sz="1100">
                <a:solidFill>
                  <a:schemeClr val="bg1"/>
                </a:solidFill>
                <a:latin typeface="+mj-lt"/>
              </a:rPr>
              <a:t> (2022) How can local authorities reduce obesity? </a:t>
            </a:r>
            <a:endParaRPr lang="en-US" sz="1100" b="0" i="0">
              <a:solidFill>
                <a:schemeClr val="bg1"/>
              </a:solidFill>
              <a:effectLst/>
              <a:latin typeface="+mj-lt"/>
            </a:endParaRPr>
          </a:p>
          <a:p>
            <a:pPr marL="0" indent="0" algn="l">
              <a:lnSpc>
                <a:spcPct val="100000"/>
              </a:lnSpc>
              <a:buNone/>
            </a:pPr>
            <a:r>
              <a:rPr lang="en-GB" sz="1100">
                <a:solidFill>
                  <a:schemeClr val="bg1"/>
                </a:solidFill>
                <a:latin typeface="+mj-lt"/>
                <a:cs typeface="Arial"/>
              </a:rPr>
              <a:t> LGA (2024) </a:t>
            </a:r>
            <a:r>
              <a:rPr lang="en-GB" sz="1100">
                <a:solidFill>
                  <a:schemeClr val="bg1"/>
                </a:solidFill>
                <a:latin typeface="+mj-lt"/>
                <a:cs typeface="Arial"/>
                <a:hlinkClick r:id="rId7">
                  <a:extLst>
                    <a:ext uri="{A12FA001-AC4F-418D-AE19-62706E023703}">
                      <ahyp:hlinkClr xmlns:ahyp="http://schemas.microsoft.com/office/drawing/2018/hyperlinkcolor" val="tx"/>
                    </a:ext>
                  </a:extLst>
                </a:hlinkClick>
              </a:rPr>
              <a:t>Whole systems approach to healthy weight in Hull </a:t>
            </a:r>
            <a:endParaRPr lang="en-GB" sz="1100">
              <a:solidFill>
                <a:schemeClr val="bg1"/>
              </a:solidFill>
              <a:latin typeface="+mj-lt"/>
              <a:cs typeface="Arial"/>
            </a:endParaRPr>
          </a:p>
        </p:txBody>
      </p:sp>
    </p:spTree>
    <p:extLst>
      <p:ext uri="{BB962C8B-B14F-4D97-AF65-F5344CB8AC3E}">
        <p14:creationId xmlns:p14="http://schemas.microsoft.com/office/powerpoint/2010/main" val="4228018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048-38B8-CB44-B822-1286AC5772E8}"/>
              </a:ext>
            </a:extLst>
          </p:cNvPr>
          <p:cNvSpPr>
            <a:spLocks noGrp="1"/>
          </p:cNvSpPr>
          <p:nvPr>
            <p:ph type="title"/>
          </p:nvPr>
        </p:nvSpPr>
        <p:spPr>
          <a:xfrm>
            <a:off x="719667" y="2977708"/>
            <a:ext cx="10755157" cy="1719261"/>
          </a:xfrm>
        </p:spPr>
        <p:txBody>
          <a:bodyPr/>
          <a:lstStyle/>
          <a:p>
            <a:r>
              <a:rPr lang="en-US"/>
              <a:t>Appendix 1: Findings from stakeholder engagement </a:t>
            </a:r>
            <a:endParaRPr lang="en-GB"/>
          </a:p>
        </p:txBody>
      </p:sp>
    </p:spTree>
    <p:extLst>
      <p:ext uri="{BB962C8B-B14F-4D97-AF65-F5344CB8AC3E}">
        <p14:creationId xmlns:p14="http://schemas.microsoft.com/office/powerpoint/2010/main" val="1349609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F13EC7-18A2-3506-788A-38081C2538DF}"/>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Methodology </a:t>
            </a:r>
          </a:p>
        </p:txBody>
      </p:sp>
      <p:sp>
        <p:nvSpPr>
          <p:cNvPr id="3" name="Content Placeholder 2">
            <a:extLst>
              <a:ext uri="{FF2B5EF4-FFF2-40B4-BE49-F238E27FC236}">
                <a16:creationId xmlns:a16="http://schemas.microsoft.com/office/drawing/2014/main" id="{8A1CD491-EE9D-594D-C5B5-0DE761CB4D68}"/>
              </a:ext>
            </a:extLst>
          </p:cNvPr>
          <p:cNvSpPr>
            <a:spLocks noGrp="1"/>
          </p:cNvSpPr>
          <p:nvPr>
            <p:ph sz="quarter" idx="31"/>
          </p:nvPr>
        </p:nvSpPr>
        <p:spPr>
          <a:xfrm>
            <a:off x="127499" y="452431"/>
            <a:ext cx="5587501" cy="5414400"/>
          </a:xfrm>
        </p:spPr>
        <p:txBody>
          <a:bodyPr/>
          <a:lstStyle/>
          <a:p>
            <a:r>
              <a:rPr lang="en-GB" sz="1400"/>
              <a:t>To inform the development of our approach to Healthy Weight, internal stakeholder consultation and engagement was conducted through a combination of 1:1 consultations and engagement in team meetings </a:t>
            </a:r>
          </a:p>
          <a:p>
            <a:r>
              <a:rPr lang="en-GB" sz="1400"/>
              <a:t>Consultation was conducted from February to March 2024. </a:t>
            </a:r>
          </a:p>
          <a:p>
            <a:r>
              <a:rPr lang="en-GB" sz="1400"/>
              <a:t>The table shows participants who took part. </a:t>
            </a:r>
          </a:p>
          <a:p>
            <a:pPr marL="0" indent="0" fontAlgn="ctr">
              <a:lnSpc>
                <a:spcPct val="107000"/>
              </a:lnSpc>
              <a:spcAft>
                <a:spcPts val="800"/>
              </a:spcAft>
              <a:buNone/>
            </a:pPr>
            <a:r>
              <a:rPr lang="en-GB" sz="1400" b="1">
                <a:solidFill>
                  <a:schemeClr val="accent1"/>
                </a:solidFill>
              </a:rPr>
              <a:t>Objectives</a:t>
            </a:r>
          </a:p>
          <a:p>
            <a:pPr fontAlgn="ctr">
              <a:lnSpc>
                <a:spcPct val="107000"/>
              </a:lnSpc>
              <a:spcAft>
                <a:spcPts val="800"/>
              </a:spcAft>
            </a:pPr>
            <a:r>
              <a:rPr lang="en-GB" sz="1400">
                <a:effectLst/>
                <a:ea typeface="Times New Roman" panose="02020603050405020304" pitchFamily="18" charset="0"/>
                <a:cs typeface="Arial" panose="020B0604020202020204" pitchFamily="34" charset="0"/>
              </a:rPr>
              <a:t>Understand the ambitions of directorates/ departments/ teams around healthy weight and related activity</a:t>
            </a:r>
            <a:endParaRPr lang="en-GB" sz="1400">
              <a:ea typeface="Calibri" panose="020F0502020204030204" pitchFamily="34" charset="0"/>
              <a:cs typeface="Arial" panose="020B0604020202020204" pitchFamily="34" charset="0"/>
            </a:endParaRPr>
          </a:p>
          <a:p>
            <a:pPr marL="285750" indent="-285750" fontAlgn="ctr">
              <a:lnSpc>
                <a:spcPct val="107000"/>
              </a:lnSpc>
              <a:spcAft>
                <a:spcPts val="800"/>
              </a:spcAft>
              <a:buFont typeface="Arial" panose="020B0604020202020204" pitchFamily="34" charset="0"/>
              <a:buChar char="•"/>
            </a:pPr>
            <a:r>
              <a:rPr lang="en-GB" sz="1400">
                <a:effectLst/>
                <a:ea typeface="Times New Roman" panose="02020603050405020304" pitchFamily="18" charset="0"/>
                <a:cs typeface="Arial" panose="020B0604020202020204" pitchFamily="34" charset="0"/>
              </a:rPr>
              <a:t>Understand the barriers to action around healthy weight</a:t>
            </a:r>
            <a:endParaRPr lang="en-GB" sz="1400">
              <a:ea typeface="Calibri" panose="020F0502020204030204" pitchFamily="34" charset="0"/>
              <a:cs typeface="Arial" panose="020B0604020202020204" pitchFamily="34" charset="0"/>
            </a:endParaRPr>
          </a:p>
          <a:p>
            <a:pPr marL="285750" indent="-285750" fontAlgn="ctr">
              <a:lnSpc>
                <a:spcPct val="107000"/>
              </a:lnSpc>
              <a:spcAft>
                <a:spcPts val="800"/>
              </a:spcAft>
              <a:buFont typeface="Arial" panose="020B0604020202020204" pitchFamily="34" charset="0"/>
              <a:buChar char="•"/>
            </a:pPr>
            <a:r>
              <a:rPr lang="en-GB" sz="1400">
                <a:effectLst/>
                <a:ea typeface="Times New Roman" panose="02020603050405020304" pitchFamily="18" charset="0"/>
                <a:cs typeface="Arial" panose="020B0604020202020204" pitchFamily="34" charset="0"/>
              </a:rPr>
              <a:t>Understanding of the resources available to support healthy weight actions (and gaps in resourcing)</a:t>
            </a:r>
          </a:p>
          <a:p>
            <a:pPr marL="285750" indent="-285750" fontAlgn="ctr">
              <a:lnSpc>
                <a:spcPct val="107000"/>
              </a:lnSpc>
              <a:spcAft>
                <a:spcPts val="800"/>
              </a:spcAft>
              <a:buFont typeface="Arial" panose="020B0604020202020204" pitchFamily="34" charset="0"/>
              <a:buChar char="•"/>
            </a:pPr>
            <a:r>
              <a:rPr lang="en-GB" sz="1400">
                <a:effectLst/>
                <a:ea typeface="Times New Roman" panose="02020603050405020304" pitchFamily="18" charset="0"/>
                <a:cs typeface="Arial" panose="020B0604020202020204" pitchFamily="34" charset="0"/>
              </a:rPr>
              <a:t>Understand the actions taken so far to support Islington residents achieve and maintain a healthy weight.</a:t>
            </a:r>
            <a:endParaRPr lang="en-GB" sz="1400"/>
          </a:p>
          <a:p>
            <a:pPr marL="0" indent="0">
              <a:buNone/>
            </a:pPr>
            <a:endParaRPr lang="en-GB"/>
          </a:p>
        </p:txBody>
      </p:sp>
      <p:graphicFrame>
        <p:nvGraphicFramePr>
          <p:cNvPr id="7" name="Table 6">
            <a:extLst>
              <a:ext uri="{FF2B5EF4-FFF2-40B4-BE49-F238E27FC236}">
                <a16:creationId xmlns:a16="http://schemas.microsoft.com/office/drawing/2014/main" id="{5D670E42-FEA0-552B-3097-B9CBE35EED2A}"/>
              </a:ext>
            </a:extLst>
          </p:cNvPr>
          <p:cNvGraphicFramePr>
            <a:graphicFrameLocks noGrp="1"/>
          </p:cNvGraphicFramePr>
          <p:nvPr>
            <p:extLst>
              <p:ext uri="{D42A27DB-BD31-4B8C-83A1-F6EECF244321}">
                <p14:modId xmlns:p14="http://schemas.microsoft.com/office/powerpoint/2010/main" val="1128384228"/>
              </p:ext>
            </p:extLst>
          </p:nvPr>
        </p:nvGraphicFramePr>
        <p:xfrm>
          <a:off x="5876137" y="452431"/>
          <a:ext cx="6188364" cy="5414400"/>
        </p:xfrm>
        <a:graphic>
          <a:graphicData uri="http://schemas.openxmlformats.org/drawingml/2006/table">
            <a:tbl>
              <a:tblPr firstRow="1" firstCol="1" bandRow="1">
                <a:tableStyleId>{5940675A-B579-460E-94D1-54222C63F5DA}</a:tableStyleId>
              </a:tblPr>
              <a:tblGrid>
                <a:gridCol w="2189527">
                  <a:extLst>
                    <a:ext uri="{9D8B030D-6E8A-4147-A177-3AD203B41FA5}">
                      <a16:colId xmlns:a16="http://schemas.microsoft.com/office/drawing/2014/main" val="4292398327"/>
                    </a:ext>
                  </a:extLst>
                </a:gridCol>
                <a:gridCol w="3998837">
                  <a:extLst>
                    <a:ext uri="{9D8B030D-6E8A-4147-A177-3AD203B41FA5}">
                      <a16:colId xmlns:a16="http://schemas.microsoft.com/office/drawing/2014/main" val="2541517927"/>
                    </a:ext>
                  </a:extLst>
                </a:gridCol>
              </a:tblGrid>
              <a:tr h="226672">
                <a:tc>
                  <a:txBody>
                    <a:bodyPr/>
                    <a:lstStyle/>
                    <a:p>
                      <a:pPr algn="l">
                        <a:lnSpc>
                          <a:spcPct val="107000"/>
                        </a:lnSpc>
                        <a:spcAft>
                          <a:spcPts val="800"/>
                        </a:spcAft>
                      </a:pPr>
                      <a:r>
                        <a:rPr lang="en-GB" sz="1400" b="1" kern="100">
                          <a:solidFill>
                            <a:schemeClr val="bg1"/>
                          </a:solidFill>
                          <a:effectLst/>
                        </a:rPr>
                        <a:t>Stakeholder participants </a:t>
                      </a:r>
                      <a:endParaRPr lang="en-GB"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solidFill>
                      <a:schemeClr val="accent1"/>
                    </a:solidFill>
                  </a:tcPr>
                </a:tc>
                <a:tc>
                  <a:txBody>
                    <a:bodyPr/>
                    <a:lstStyle/>
                    <a:p>
                      <a:pPr algn="l">
                        <a:lnSpc>
                          <a:spcPct val="107000"/>
                        </a:lnSpc>
                        <a:spcAft>
                          <a:spcPts val="800"/>
                        </a:spcAft>
                      </a:pPr>
                      <a:r>
                        <a:rPr lang="en-GB" sz="1400" b="1" kern="100">
                          <a:solidFill>
                            <a:schemeClr val="bg1"/>
                          </a:solidFill>
                          <a:effectLst/>
                        </a:rPr>
                        <a:t>Contact</a:t>
                      </a:r>
                      <a:endParaRPr lang="en-GB"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solidFill>
                      <a:schemeClr val="accent1"/>
                    </a:solidFill>
                  </a:tcPr>
                </a:tc>
                <a:extLst>
                  <a:ext uri="{0D108BD9-81ED-4DB2-BD59-A6C34878D82A}">
                    <a16:rowId xmlns:a16="http://schemas.microsoft.com/office/drawing/2014/main" val="2119831973"/>
                  </a:ext>
                </a:extLst>
              </a:tr>
              <a:tr h="398966">
                <a:tc>
                  <a:txBody>
                    <a:bodyPr/>
                    <a:lstStyle/>
                    <a:p>
                      <a:pPr algn="l">
                        <a:lnSpc>
                          <a:spcPct val="107000"/>
                        </a:lnSpc>
                        <a:spcAft>
                          <a:spcPts val="800"/>
                        </a:spcAft>
                      </a:pPr>
                      <a:r>
                        <a:rPr lang="en-GB" sz="1200" b="0" kern="100">
                          <a:effectLst/>
                        </a:rPr>
                        <a:t>Community Wealth Building -Local Economies </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tc>
                  <a:txBody>
                    <a:bodyPr/>
                    <a:lstStyle/>
                    <a:p>
                      <a:pPr algn="l">
                        <a:lnSpc>
                          <a:spcPct val="107000"/>
                        </a:lnSpc>
                        <a:spcAft>
                          <a:spcPts val="800"/>
                        </a:spcAft>
                      </a:pPr>
                      <a:r>
                        <a:rPr lang="en-GB" sz="1200" kern="100">
                          <a:effectLst/>
                        </a:rPr>
                        <a:t>Michael Calderbank - Local Economies Officer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extLst>
                  <a:ext uri="{0D108BD9-81ED-4DB2-BD59-A6C34878D82A}">
                    <a16:rowId xmlns:a16="http://schemas.microsoft.com/office/drawing/2014/main" val="2337827015"/>
                  </a:ext>
                </a:extLst>
              </a:tr>
              <a:tr h="194338">
                <a:tc>
                  <a:txBody>
                    <a:bodyPr/>
                    <a:lstStyle/>
                    <a:p>
                      <a:pPr algn="l">
                        <a:lnSpc>
                          <a:spcPct val="107000"/>
                        </a:lnSpc>
                        <a:spcAft>
                          <a:spcPts val="800"/>
                        </a:spcAft>
                      </a:pPr>
                      <a:r>
                        <a:rPr lang="en-GB" sz="1200" b="0" kern="100">
                          <a:effectLst/>
                        </a:rPr>
                        <a:t>Greenspace and Leisure</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tc>
                  <a:txBody>
                    <a:bodyPr/>
                    <a:lstStyle/>
                    <a:p>
                      <a:pPr algn="l">
                        <a:lnSpc>
                          <a:spcPct val="107000"/>
                        </a:lnSpc>
                        <a:spcAft>
                          <a:spcPts val="800"/>
                        </a:spcAft>
                      </a:pPr>
                      <a:r>
                        <a:rPr lang="en-GB" sz="1200" kern="100">
                          <a:effectLst/>
                        </a:rPr>
                        <a:t>Andrew Bedford - </a:t>
                      </a:r>
                      <a:r>
                        <a:rPr lang="en-US" sz="1200" kern="100">
                          <a:effectLst/>
                        </a:rPr>
                        <a:t>AD of Green Space &amp; Leisure Services</a:t>
                      </a: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extLst>
                  <a:ext uri="{0D108BD9-81ED-4DB2-BD59-A6C34878D82A}">
                    <a16:rowId xmlns:a16="http://schemas.microsoft.com/office/drawing/2014/main" val="505973028"/>
                  </a:ext>
                </a:extLst>
              </a:tr>
              <a:tr h="603595">
                <a:tc>
                  <a:txBody>
                    <a:bodyPr/>
                    <a:lstStyle/>
                    <a:p>
                      <a:pPr algn="l">
                        <a:lnSpc>
                          <a:spcPct val="107000"/>
                        </a:lnSpc>
                        <a:spcAft>
                          <a:spcPts val="800"/>
                        </a:spcAft>
                      </a:pPr>
                      <a:r>
                        <a:rPr lang="en-GB" sz="1200" b="0" kern="100">
                          <a:effectLst/>
                        </a:rPr>
                        <a:t>Children and Young people (Internal) + Schools</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tc>
                  <a:txBody>
                    <a:bodyPr/>
                    <a:lstStyle/>
                    <a:p>
                      <a:pPr algn="l">
                        <a:lnSpc>
                          <a:spcPct val="107000"/>
                        </a:lnSpc>
                        <a:spcAft>
                          <a:spcPts val="800"/>
                        </a:spcAft>
                      </a:pPr>
                      <a:r>
                        <a:rPr lang="en-GB" sz="1200" kern="100">
                          <a:effectLst/>
                        </a:rPr>
                        <a:t>Marjon Willers - S</a:t>
                      </a:r>
                      <a:r>
                        <a:rPr lang="en-US" sz="1200" kern="100" err="1">
                          <a:effectLst/>
                        </a:rPr>
                        <a:t>pecialist</a:t>
                      </a:r>
                      <a:r>
                        <a:rPr lang="en-US" sz="1200" kern="100">
                          <a:effectLst/>
                        </a:rPr>
                        <a:t> Dietitian for Schools &amp;EY (A)</a:t>
                      </a:r>
                      <a:br>
                        <a:rPr lang="en-GB" sz="1200" kern="100">
                          <a:effectLst/>
                        </a:rPr>
                      </a:br>
                      <a:r>
                        <a:rPr lang="en-GB" sz="1200" kern="100">
                          <a:effectLst/>
                        </a:rPr>
                        <a:t>Janine Killough - </a:t>
                      </a:r>
                      <a:r>
                        <a:rPr lang="en-US" sz="1200" kern="100">
                          <a:effectLst/>
                        </a:rPr>
                        <a:t>Health and Wellbeing Manager -  Learning and Achievement</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extLst>
                  <a:ext uri="{0D108BD9-81ED-4DB2-BD59-A6C34878D82A}">
                    <a16:rowId xmlns:a16="http://schemas.microsoft.com/office/drawing/2014/main" val="3689316397"/>
                  </a:ext>
                </a:extLst>
              </a:tr>
              <a:tr h="394451">
                <a:tc>
                  <a:txBody>
                    <a:bodyPr/>
                    <a:lstStyle/>
                    <a:p>
                      <a:pPr algn="l">
                        <a:lnSpc>
                          <a:spcPct val="107000"/>
                        </a:lnSpc>
                        <a:spcAft>
                          <a:spcPts val="800"/>
                        </a:spcAft>
                      </a:pPr>
                      <a:r>
                        <a:rPr lang="en-GB" sz="1200" b="0" kern="100">
                          <a:effectLst/>
                        </a:rPr>
                        <a:t>Adult Social Care </a:t>
                      </a:r>
                    </a:p>
                  </a:txBody>
                  <a:tcPr marL="31253" marR="31253" marT="0" marB="0"/>
                </a:tc>
                <a:tc>
                  <a:txBody>
                    <a:bodyPr/>
                    <a:lstStyle/>
                    <a:p>
                      <a:pPr algn="l">
                        <a:lnSpc>
                          <a:spcPct val="107000"/>
                        </a:lnSpc>
                        <a:spcAft>
                          <a:spcPts val="800"/>
                        </a:spcAft>
                      </a:pPr>
                      <a:r>
                        <a:rPr lang="en-GB" sz="1200" kern="100">
                          <a:effectLst/>
                        </a:rPr>
                        <a:t>Nikki Ralph - </a:t>
                      </a:r>
                      <a:r>
                        <a:rPr lang="en-US" sz="1200" kern="100">
                          <a:effectLst/>
                        </a:rPr>
                        <a:t>AD of Strategic Commissioning - Age Well </a:t>
                      </a:r>
                      <a:br>
                        <a:rPr lang="en-GB" sz="1200" kern="100">
                          <a:effectLst/>
                        </a:rPr>
                      </a:br>
                      <a:r>
                        <a:rPr lang="en-GB" sz="1200" kern="100">
                          <a:effectLst/>
                        </a:rPr>
                        <a:t>Ellie Chesterman - Assistant Director Joint Commissioning</a:t>
                      </a:r>
                    </a:p>
                  </a:txBody>
                  <a:tcPr marL="31253" marR="31253" marT="0" marB="0"/>
                </a:tc>
                <a:extLst>
                  <a:ext uri="{0D108BD9-81ED-4DB2-BD59-A6C34878D82A}">
                    <a16:rowId xmlns:a16="http://schemas.microsoft.com/office/drawing/2014/main" val="340631105"/>
                  </a:ext>
                </a:extLst>
              </a:tr>
              <a:tr h="580146">
                <a:tc>
                  <a:txBody>
                    <a:bodyPr/>
                    <a:lstStyle/>
                    <a:p>
                      <a:pPr algn="l">
                        <a:lnSpc>
                          <a:spcPct val="107000"/>
                        </a:lnSpc>
                        <a:spcAft>
                          <a:spcPts val="800"/>
                        </a:spcAft>
                      </a:pPr>
                      <a:r>
                        <a:rPr lang="en-GB" sz="1200" b="0" kern="100">
                          <a:effectLst/>
                        </a:rPr>
                        <a:t>Community Engagement and Wellbeing - for resident voice </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tc>
                  <a:txBody>
                    <a:bodyPr/>
                    <a:lstStyle/>
                    <a:p>
                      <a:pPr algn="l">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extLst>
                  <a:ext uri="{0D108BD9-81ED-4DB2-BD59-A6C34878D82A}">
                    <a16:rowId xmlns:a16="http://schemas.microsoft.com/office/drawing/2014/main" val="772464709"/>
                  </a:ext>
                </a:extLst>
              </a:tr>
              <a:tr h="505198">
                <a:tc>
                  <a:txBody>
                    <a:bodyPr/>
                    <a:lstStyle/>
                    <a:p>
                      <a:pPr algn="l">
                        <a:lnSpc>
                          <a:spcPct val="107000"/>
                        </a:lnSpc>
                        <a:spcAft>
                          <a:spcPts val="800"/>
                        </a:spcAft>
                      </a:pPr>
                      <a:r>
                        <a:rPr lang="en-GB" sz="1200" b="0" kern="100">
                          <a:effectLst/>
                        </a:rPr>
                        <a:t>NCL ICS</a:t>
                      </a:r>
                    </a:p>
                    <a:p>
                      <a:pPr algn="l">
                        <a:lnSpc>
                          <a:spcPct val="107000"/>
                        </a:lnSpc>
                        <a:spcAft>
                          <a:spcPts val="800"/>
                        </a:spcAft>
                      </a:pPr>
                      <a:r>
                        <a:rPr lang="en-GB" sz="1200" b="0" kern="100">
                          <a:effectLst/>
                        </a:rPr>
                        <a:t> </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tc>
                  <a:txBody>
                    <a:bodyPr/>
                    <a:lstStyle/>
                    <a:p>
                      <a:pPr algn="l">
                        <a:lnSpc>
                          <a:spcPct val="107000"/>
                        </a:lnSpc>
                        <a:spcAft>
                          <a:spcPts val="800"/>
                        </a:spcAft>
                      </a:pPr>
                      <a:r>
                        <a:rPr lang="en-GB" sz="1200" kern="100">
                          <a:effectLst/>
                        </a:rPr>
                        <a:t>Hannah Logan - Public Health Consultant </a:t>
                      </a:r>
                    </a:p>
                    <a:p>
                      <a:pPr algn="l">
                        <a:lnSpc>
                          <a:spcPct val="107000"/>
                        </a:lnSpc>
                        <a:spcAft>
                          <a:spcPts val="800"/>
                        </a:spcAft>
                      </a:pPr>
                      <a:r>
                        <a:rPr lang="en-GB" sz="1200" kern="100">
                          <a:effectLst/>
                        </a:rPr>
                        <a:t>Nicola Sage - Islington Primary Care Team</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extLst>
                  <a:ext uri="{0D108BD9-81ED-4DB2-BD59-A6C34878D82A}">
                    <a16:rowId xmlns:a16="http://schemas.microsoft.com/office/drawing/2014/main" val="3412277664"/>
                  </a:ext>
                </a:extLst>
              </a:tr>
              <a:tr h="681782">
                <a:tc>
                  <a:txBody>
                    <a:bodyPr/>
                    <a:lstStyle/>
                    <a:p>
                      <a:pPr algn="l">
                        <a:lnSpc>
                          <a:spcPct val="107000"/>
                        </a:lnSpc>
                        <a:spcAft>
                          <a:spcPts val="800"/>
                        </a:spcAft>
                      </a:pPr>
                      <a:r>
                        <a:rPr lang="en-GB" sz="1200" b="0" kern="100">
                          <a:effectLst/>
                        </a:rPr>
                        <a:t>Islington Food Partnership   VCSE – Manor Gardens</a:t>
                      </a:r>
                    </a:p>
                  </a:txBody>
                  <a:tcPr marL="31253" marR="31253" marT="0" marB="0"/>
                </a:tc>
                <a:tc>
                  <a:txBody>
                    <a:bodyPr/>
                    <a:lstStyle/>
                    <a:p>
                      <a:pPr algn="l">
                        <a:lnSpc>
                          <a:spcPct val="107000"/>
                        </a:lnSpc>
                        <a:spcAft>
                          <a:spcPts val="800"/>
                        </a:spcAft>
                      </a:pPr>
                      <a:r>
                        <a:rPr lang="en-US" sz="1200" kern="100">
                          <a:effectLst/>
                        </a:rPr>
                        <a:t>Kelly Novak </a:t>
                      </a:r>
                      <a:br>
                        <a:rPr lang="en-US" sz="1200" kern="100">
                          <a:effectLst/>
                        </a:rPr>
                      </a:br>
                      <a:r>
                        <a:rPr lang="en-US" sz="1200" kern="100">
                          <a:effectLst/>
                        </a:rPr>
                        <a:t>Candice George - Islington Food Partnership Coordinator</a:t>
                      </a:r>
                      <a:endParaRPr lang="en-GB" sz="1200" kern="100">
                        <a:effectLst/>
                      </a:endParaRPr>
                    </a:p>
                  </a:txBody>
                  <a:tcPr marL="31253" marR="31253" marT="0" marB="0"/>
                </a:tc>
                <a:extLst>
                  <a:ext uri="{0D108BD9-81ED-4DB2-BD59-A6C34878D82A}">
                    <a16:rowId xmlns:a16="http://schemas.microsoft.com/office/drawing/2014/main" val="1219905589"/>
                  </a:ext>
                </a:extLst>
              </a:tr>
              <a:tr h="314417">
                <a:tc>
                  <a:txBody>
                    <a:bodyPr/>
                    <a:lstStyle/>
                    <a:p>
                      <a:pPr algn="l">
                        <a:lnSpc>
                          <a:spcPct val="107000"/>
                        </a:lnSpc>
                        <a:spcAft>
                          <a:spcPts val="800"/>
                        </a:spcAft>
                      </a:pPr>
                      <a:r>
                        <a:rPr lang="en-GB" sz="1200" b="0" kern="100">
                          <a:effectLst/>
                        </a:rPr>
                        <a:t>Environmental Health </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tc>
                  <a:txBody>
                    <a:bodyPr/>
                    <a:lstStyle/>
                    <a:p>
                      <a:pPr algn="l">
                        <a:lnSpc>
                          <a:spcPct val="107000"/>
                        </a:lnSpc>
                        <a:spcAft>
                          <a:spcPts val="800"/>
                        </a:spcAft>
                      </a:pPr>
                      <a:r>
                        <a:rPr lang="en-GB" sz="1200" kern="100">
                          <a:effectLst/>
                        </a:rPr>
                        <a:t>Michelle Webb -Environmental Health Manager </a:t>
                      </a:r>
                    </a:p>
                  </a:txBody>
                  <a:tcPr marL="31253" marR="31253" marT="0" marB="0"/>
                </a:tc>
                <a:extLst>
                  <a:ext uri="{0D108BD9-81ED-4DB2-BD59-A6C34878D82A}">
                    <a16:rowId xmlns:a16="http://schemas.microsoft.com/office/drawing/2014/main" val="1884257538"/>
                  </a:ext>
                </a:extLst>
              </a:tr>
              <a:tr h="398966">
                <a:tc>
                  <a:txBody>
                    <a:bodyPr/>
                    <a:lstStyle/>
                    <a:p>
                      <a:pPr algn="l">
                        <a:lnSpc>
                          <a:spcPct val="107000"/>
                        </a:lnSpc>
                        <a:spcAft>
                          <a:spcPts val="800"/>
                        </a:spcAft>
                      </a:pPr>
                      <a:r>
                        <a:rPr lang="en-GB" sz="1200" b="0" kern="100">
                          <a:effectLst/>
                        </a:rPr>
                        <a:t>MoreLife: Tier 2 weight management service </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tc>
                  <a:txBody>
                    <a:bodyPr/>
                    <a:lstStyle/>
                    <a:p>
                      <a:pPr algn="l">
                        <a:lnSpc>
                          <a:spcPct val="107000"/>
                        </a:lnSpc>
                        <a:spcAft>
                          <a:spcPts val="800"/>
                        </a:spcAft>
                      </a:pPr>
                      <a:r>
                        <a:rPr lang="en-GB" sz="1200" kern="100">
                          <a:effectLst/>
                        </a:rPr>
                        <a:t>Emily </a:t>
                      </a:r>
                      <a:r>
                        <a:rPr lang="en-GB" sz="1200" kern="100" err="1">
                          <a:effectLst/>
                        </a:rPr>
                        <a:t>Costelloe</a:t>
                      </a: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extLst>
                  <a:ext uri="{0D108BD9-81ED-4DB2-BD59-A6C34878D82A}">
                    <a16:rowId xmlns:a16="http://schemas.microsoft.com/office/drawing/2014/main" val="12435503"/>
                  </a:ext>
                </a:extLst>
              </a:tr>
              <a:tr h="194338">
                <a:tc>
                  <a:txBody>
                    <a:bodyPr/>
                    <a:lstStyle/>
                    <a:p>
                      <a:pPr algn="l">
                        <a:lnSpc>
                          <a:spcPct val="107000"/>
                        </a:lnSpc>
                        <a:spcAft>
                          <a:spcPts val="800"/>
                        </a:spcAft>
                      </a:pPr>
                      <a:r>
                        <a:rPr lang="en-GB" sz="1200" b="0" kern="100">
                          <a:effectLst/>
                        </a:rPr>
                        <a:t>GP (Primary care) </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tc>
                  <a:txBody>
                    <a:bodyPr/>
                    <a:lstStyle/>
                    <a:p>
                      <a:pPr algn="l">
                        <a:lnSpc>
                          <a:spcPct val="107000"/>
                        </a:lnSpc>
                        <a:spcAft>
                          <a:spcPts val="800"/>
                        </a:spcAft>
                      </a:pPr>
                      <a:r>
                        <a:rPr lang="en-GB" sz="1200" kern="100">
                          <a:effectLst/>
                        </a:rPr>
                        <a:t>Dr Karl Roberts – GP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extLst>
                  <a:ext uri="{0D108BD9-81ED-4DB2-BD59-A6C34878D82A}">
                    <a16:rowId xmlns:a16="http://schemas.microsoft.com/office/drawing/2014/main" val="1281895624"/>
                  </a:ext>
                </a:extLst>
              </a:tr>
              <a:tr h="394451">
                <a:tc>
                  <a:txBody>
                    <a:bodyPr/>
                    <a:lstStyle/>
                    <a:p>
                      <a:pPr algn="l">
                        <a:lnSpc>
                          <a:spcPct val="107000"/>
                        </a:lnSpc>
                        <a:spcAft>
                          <a:spcPts val="800"/>
                        </a:spcAft>
                      </a:pPr>
                      <a:r>
                        <a:rPr lang="en-GB" sz="1200" b="0" kern="100">
                          <a:effectLst/>
                        </a:rPr>
                        <a:t>Social Prescribers</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tc>
                  <a:txBody>
                    <a:bodyPr/>
                    <a:lstStyle/>
                    <a:p>
                      <a:pPr algn="l">
                        <a:lnSpc>
                          <a:spcPct val="107000"/>
                        </a:lnSpc>
                        <a:spcAft>
                          <a:spcPts val="800"/>
                        </a:spcAft>
                      </a:pPr>
                      <a:r>
                        <a:rPr lang="en-GB" sz="1200" kern="100">
                          <a:effectLst/>
                        </a:rPr>
                        <a:t>Zlatina </a:t>
                      </a:r>
                      <a:r>
                        <a:rPr lang="en-GB" sz="1200" kern="100" err="1">
                          <a:effectLst/>
                        </a:rPr>
                        <a:t>Nikolova</a:t>
                      </a:r>
                      <a:r>
                        <a:rPr lang="en-GB" sz="1200" kern="100">
                          <a:effectLst/>
                        </a:rPr>
                        <a:t> – Team Leader Social Prescribing. </a:t>
                      </a:r>
                      <a:r>
                        <a:rPr lang="en-GB" sz="1200" kern="100" err="1">
                          <a:effectLst/>
                        </a:rPr>
                        <a:t>AgeUK</a:t>
                      </a:r>
                      <a:r>
                        <a:rPr lang="en-GB" sz="1200" kern="100">
                          <a:effectLst/>
                        </a:rPr>
                        <a:t> </a:t>
                      </a:r>
                    </a:p>
                  </a:txBody>
                  <a:tcPr marL="31253" marR="31253" marT="0" marB="0"/>
                </a:tc>
                <a:extLst>
                  <a:ext uri="{0D108BD9-81ED-4DB2-BD59-A6C34878D82A}">
                    <a16:rowId xmlns:a16="http://schemas.microsoft.com/office/drawing/2014/main" val="1323488970"/>
                  </a:ext>
                </a:extLst>
              </a:tr>
              <a:tr h="189823">
                <a:tc>
                  <a:txBody>
                    <a:bodyPr/>
                    <a:lstStyle/>
                    <a:p>
                      <a:pPr algn="l">
                        <a:lnSpc>
                          <a:spcPct val="107000"/>
                        </a:lnSpc>
                        <a:spcAft>
                          <a:spcPts val="800"/>
                        </a:spcAft>
                      </a:pPr>
                      <a:r>
                        <a:rPr lang="en-GB" sz="1200" b="0" kern="100">
                          <a:effectLst/>
                        </a:rPr>
                        <a:t>Active Travel</a:t>
                      </a:r>
                    </a:p>
                  </a:txBody>
                  <a:tcPr marL="31253" marR="31253" marT="0" marB="0"/>
                </a:tc>
                <a:tc>
                  <a:txBody>
                    <a:bodyPr/>
                    <a:lstStyle/>
                    <a:p>
                      <a:pPr algn="l">
                        <a:lnSpc>
                          <a:spcPct val="107000"/>
                        </a:lnSpc>
                        <a:spcAft>
                          <a:spcPts val="800"/>
                        </a:spcAft>
                      </a:pPr>
                      <a:r>
                        <a:rPr lang="en-GB" sz="1200" kern="100">
                          <a:effectLst/>
                        </a:rPr>
                        <a:t>David Shannon- Active Travel Manager</a:t>
                      </a:r>
                    </a:p>
                  </a:txBody>
                  <a:tcPr marL="31253" marR="31253" marT="0" marB="0"/>
                </a:tc>
                <a:extLst>
                  <a:ext uri="{0D108BD9-81ED-4DB2-BD59-A6C34878D82A}">
                    <a16:rowId xmlns:a16="http://schemas.microsoft.com/office/drawing/2014/main" val="1999812957"/>
                  </a:ext>
                </a:extLst>
              </a:tr>
              <a:tr h="337257">
                <a:tc>
                  <a:txBody>
                    <a:bodyPr/>
                    <a:lstStyle/>
                    <a:p>
                      <a:pPr algn="l">
                        <a:lnSpc>
                          <a:spcPct val="107000"/>
                        </a:lnSpc>
                        <a:spcAft>
                          <a:spcPts val="800"/>
                        </a:spcAft>
                      </a:pPr>
                      <a:r>
                        <a:rPr lang="en-GB" sz="1200" b="0" kern="1200">
                          <a:solidFill>
                            <a:schemeClr val="tx1"/>
                          </a:solidFill>
                          <a:effectLst/>
                        </a:rPr>
                        <a:t>Best start in Life team meeting </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txBody>
                  <a:tcPr marL="31253" marR="31253" marT="0" marB="0"/>
                </a:tc>
                <a:tc>
                  <a:txBody>
                    <a:bodyPr/>
                    <a:lstStyle/>
                    <a:p>
                      <a:pPr algn="l">
                        <a:lnSpc>
                          <a:spcPct val="107000"/>
                        </a:lnSpc>
                        <a:spcAft>
                          <a:spcPts val="800"/>
                        </a:spcAft>
                      </a:pPr>
                      <a:endParaRPr lang="en-GB" sz="1200" kern="100">
                        <a:effectLst/>
                      </a:endParaRPr>
                    </a:p>
                  </a:txBody>
                  <a:tcPr marL="31253" marR="31253" marT="0" marB="0"/>
                </a:tc>
                <a:extLst>
                  <a:ext uri="{0D108BD9-81ED-4DB2-BD59-A6C34878D82A}">
                    <a16:rowId xmlns:a16="http://schemas.microsoft.com/office/drawing/2014/main" val="1092105729"/>
                  </a:ext>
                </a:extLst>
              </a:tr>
            </a:tbl>
          </a:graphicData>
        </a:graphic>
      </p:graphicFrame>
    </p:spTree>
    <p:extLst>
      <p:ext uri="{BB962C8B-B14F-4D97-AF65-F5344CB8AC3E}">
        <p14:creationId xmlns:p14="http://schemas.microsoft.com/office/powerpoint/2010/main" val="17509245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6CC41-47CF-38B2-F816-3A1987B83910}"/>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Comments on Weight Management (WM) services</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6" name="Text Placeholder 5">
            <a:extLst>
              <a:ext uri="{FF2B5EF4-FFF2-40B4-BE49-F238E27FC236}">
                <a16:creationId xmlns:a16="http://schemas.microsoft.com/office/drawing/2014/main" id="{6144BF70-C54C-C380-DC57-58C77157BFC1}"/>
              </a:ext>
            </a:extLst>
          </p:cNvPr>
          <p:cNvSpPr>
            <a:spLocks noGrp="1"/>
          </p:cNvSpPr>
          <p:nvPr>
            <p:ph type="body" sz="quarter" idx="32"/>
          </p:nvPr>
        </p:nvSpPr>
        <p:spPr>
          <a:xfrm>
            <a:off x="149320" y="454210"/>
            <a:ext cx="11974099" cy="5414400"/>
          </a:xfrm>
        </p:spPr>
        <p:txBody>
          <a:bodyPr>
            <a:normAutofit/>
          </a:bodyPr>
          <a:lstStyle/>
          <a:p>
            <a:pPr marL="171450" indent="-171450">
              <a:lnSpc>
                <a:spcPct val="100000"/>
              </a:lnSpc>
              <a:buFont typeface="Arial" panose="020B0604020202020204" pitchFamily="34" charset="0"/>
              <a:buChar char="•"/>
            </a:pPr>
            <a:r>
              <a:rPr lang="en-US" sz="1400"/>
              <a:t>Increase awareness of Weight Management and physical activity service offer</a:t>
            </a:r>
          </a:p>
          <a:p>
            <a:pPr marL="171450" indent="-171450">
              <a:lnSpc>
                <a:spcPct val="100000"/>
              </a:lnSpc>
              <a:buFont typeface="Arial" panose="020B0604020202020204" pitchFamily="34" charset="0"/>
              <a:buChar char="•"/>
            </a:pPr>
            <a:r>
              <a:rPr lang="en-GB" sz="1400"/>
              <a:t>Encourage more men into MoreLife </a:t>
            </a:r>
          </a:p>
          <a:p>
            <a:pPr marL="171450" indent="-171450">
              <a:lnSpc>
                <a:spcPct val="100000"/>
              </a:lnSpc>
              <a:buFont typeface="Arial" panose="020B0604020202020204" pitchFamily="34" charset="0"/>
              <a:buChar char="•"/>
            </a:pPr>
            <a:r>
              <a:rPr lang="en-US" sz="1400" err="1"/>
              <a:t>Recognising</a:t>
            </a:r>
            <a:r>
              <a:rPr lang="en-US" sz="1400"/>
              <a:t> and enacting links between mental health with Healthy Weight, including disordered eating: binge eating, anorexia, bulimia, etc. For example, MoreLife found that targeting binge eating prior to enrollment in MoreLife resulted in a big increase in weight loss and engagement on the course </a:t>
            </a:r>
            <a:endParaRPr lang="en-GB" sz="1400"/>
          </a:p>
          <a:p>
            <a:pPr marL="171450" indent="-171450">
              <a:lnSpc>
                <a:spcPct val="100000"/>
              </a:lnSpc>
              <a:buFont typeface="Arial" panose="020B0604020202020204" pitchFamily="34" charset="0"/>
              <a:buChar char="•"/>
            </a:pPr>
            <a:r>
              <a:rPr lang="en-GB" sz="1400"/>
              <a:t>GP suggested expanding so that anyone can refer to MoreLife </a:t>
            </a:r>
          </a:p>
          <a:p>
            <a:pPr marL="171450" indent="-171450">
              <a:lnSpc>
                <a:spcPct val="100000"/>
              </a:lnSpc>
              <a:buFont typeface="Arial" panose="020B0604020202020204" pitchFamily="34" charset="0"/>
              <a:buChar char="•"/>
            </a:pPr>
            <a:r>
              <a:rPr lang="en-GB" sz="1400"/>
              <a:t>There’s a large waiting list for tier 4 bariatric surgery.</a:t>
            </a:r>
          </a:p>
          <a:p>
            <a:pPr marL="171450" indent="-171450">
              <a:lnSpc>
                <a:spcPct val="100000"/>
              </a:lnSpc>
              <a:buFont typeface="Arial" panose="020B0604020202020204" pitchFamily="34" charset="0"/>
              <a:buChar char="•"/>
            </a:pPr>
            <a:r>
              <a:rPr lang="en-US" sz="1400"/>
              <a:t>Work with health providers to improve the quality of record keeping e.g. consistent recording of BMI.</a:t>
            </a:r>
          </a:p>
          <a:p>
            <a:pPr marL="171450" indent="-171450">
              <a:lnSpc>
                <a:spcPct val="100000"/>
              </a:lnSpc>
              <a:buFont typeface="Arial" panose="020B0604020202020204" pitchFamily="34" charset="0"/>
              <a:buChar char="•"/>
            </a:pPr>
            <a:r>
              <a:rPr lang="en-US" sz="1400"/>
              <a:t>Gaps in weight services for people with learning difficulties and Serious mental illness (for example they can’t get bariatric surgery as there isn’t enough support for them in the recovery period to prevent complications).</a:t>
            </a:r>
          </a:p>
          <a:p>
            <a:pPr marL="171450" indent="-171450">
              <a:lnSpc>
                <a:spcPct val="100000"/>
              </a:lnSpc>
              <a:buFont typeface="Arial" panose="020B0604020202020204" pitchFamily="34" charset="0"/>
              <a:buChar char="•"/>
            </a:pPr>
            <a:r>
              <a:rPr lang="en-US" sz="1400"/>
              <a:t>Not enough primary care conversations with patients around weight (brief advice and signposting).</a:t>
            </a:r>
          </a:p>
          <a:p>
            <a:pPr marL="171450" indent="-171450">
              <a:lnSpc>
                <a:spcPct val="100000"/>
              </a:lnSpc>
              <a:buFont typeface="Arial" panose="020B0604020202020204" pitchFamily="34" charset="0"/>
              <a:buChar char="•"/>
            </a:pPr>
            <a:r>
              <a:rPr lang="en-US" sz="1400"/>
              <a:t>Difficult transitions from adolescent to adult WM services. Having more family weight management services could help with this.</a:t>
            </a:r>
          </a:p>
          <a:p>
            <a:pPr marL="171450" indent="-171450">
              <a:lnSpc>
                <a:spcPct val="100000"/>
              </a:lnSpc>
              <a:buFont typeface="Arial" panose="020B0604020202020204" pitchFamily="34" charset="0"/>
              <a:buChar char="•"/>
            </a:pPr>
            <a:r>
              <a:rPr lang="en-US" sz="1400"/>
              <a:t>Need more holistic thinking in commissioned services – supporting WM services to know where to signpost to</a:t>
            </a:r>
          </a:p>
          <a:p>
            <a:pPr marL="171450" indent="-171450">
              <a:lnSpc>
                <a:spcPct val="100000"/>
              </a:lnSpc>
              <a:buFont typeface="Arial" panose="020B0604020202020204" pitchFamily="34" charset="0"/>
              <a:buChar char="•"/>
            </a:pPr>
            <a:r>
              <a:rPr lang="en-US" sz="1400"/>
              <a:t>Gap in services for people who are not eligible for bariatric but more complex than tier 2. </a:t>
            </a:r>
          </a:p>
          <a:p>
            <a:pPr marL="171450" indent="-171450">
              <a:lnSpc>
                <a:spcPct val="100000"/>
              </a:lnSpc>
              <a:buFont typeface="Arial" panose="020B0604020202020204" pitchFamily="34" charset="0"/>
              <a:buChar char="•"/>
            </a:pPr>
            <a:r>
              <a:rPr lang="en-US" sz="1400"/>
              <a:t>Promote type 2 diabetes remission service which is currently under-used</a:t>
            </a:r>
          </a:p>
          <a:p>
            <a:pPr marL="171450" indent="-171450">
              <a:lnSpc>
                <a:spcPct val="100000"/>
              </a:lnSpc>
              <a:buFont typeface="Arial" panose="020B0604020202020204" pitchFamily="34" charset="0"/>
              <a:buChar char="•"/>
            </a:pPr>
            <a:r>
              <a:rPr lang="en-US" sz="1400"/>
              <a:t>Patients are being referred from one service to another which creates delays </a:t>
            </a:r>
          </a:p>
          <a:p>
            <a:pPr marL="171450" indent="-171450">
              <a:lnSpc>
                <a:spcPct val="100000"/>
              </a:lnSpc>
              <a:buFont typeface="Arial" panose="020B0604020202020204" pitchFamily="34" charset="0"/>
              <a:buChar char="•"/>
            </a:pPr>
            <a:r>
              <a:rPr lang="en-US" sz="1400"/>
              <a:t>Better integration and cohesion between services </a:t>
            </a:r>
            <a:endParaRPr lang="en-GB" sz="1400"/>
          </a:p>
        </p:txBody>
      </p:sp>
      <p:sp>
        <p:nvSpPr>
          <p:cNvPr id="9" name="Title 1">
            <a:extLst>
              <a:ext uri="{FF2B5EF4-FFF2-40B4-BE49-F238E27FC236}">
                <a16:creationId xmlns:a16="http://schemas.microsoft.com/office/drawing/2014/main" id="{A03F949E-3DBA-D1B0-0741-83CAC6E0E66E}"/>
              </a:ext>
            </a:extLst>
          </p:cNvPr>
          <p:cNvSpPr txBox="1">
            <a:spLocks/>
          </p:cNvSpPr>
          <p:nvPr/>
        </p:nvSpPr>
        <p:spPr>
          <a:xfrm>
            <a:off x="88845" y="6084849"/>
            <a:ext cx="10515600" cy="31894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a:lstStyle>
          <a:p>
            <a:r>
              <a:rPr lang="en-US" sz="1200" b="1">
                <a:solidFill>
                  <a:schemeClr val="bg1"/>
                </a:solidFill>
              </a:rPr>
              <a:t>Source: </a:t>
            </a:r>
            <a:r>
              <a:rPr lang="en-US" sz="1200">
                <a:solidFill>
                  <a:schemeClr val="bg1"/>
                </a:solidFill>
                <a:hlinkClick r:id="rId3">
                  <a:extLst>
                    <a:ext uri="{A12FA001-AC4F-418D-AE19-62706E023703}">
                      <ahyp:hlinkClr xmlns:ahyp="http://schemas.microsoft.com/office/drawing/2018/hyperlinkcolor" val="tx"/>
                    </a:ext>
                  </a:extLst>
                </a:hlinkClick>
              </a:rPr>
              <a:t>Healthy weight engagement themes </a:t>
            </a:r>
            <a:endParaRPr lang="en-GB" sz="1200">
              <a:solidFill>
                <a:schemeClr val="bg1"/>
              </a:solidFill>
            </a:endParaRPr>
          </a:p>
        </p:txBody>
      </p:sp>
    </p:spTree>
    <p:extLst>
      <p:ext uri="{BB962C8B-B14F-4D97-AF65-F5344CB8AC3E}">
        <p14:creationId xmlns:p14="http://schemas.microsoft.com/office/powerpoint/2010/main" val="4201388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AB55CF-6D9A-7774-AC90-8DC11BA2B0B2}"/>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Food system engagement themes </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6" name="Text Placeholder 5">
            <a:extLst>
              <a:ext uri="{FF2B5EF4-FFF2-40B4-BE49-F238E27FC236}">
                <a16:creationId xmlns:a16="http://schemas.microsoft.com/office/drawing/2014/main" id="{4EABE1FB-8A1D-5E74-4B79-A31B055E321A}"/>
              </a:ext>
            </a:extLst>
          </p:cNvPr>
          <p:cNvSpPr>
            <a:spLocks noGrp="1"/>
          </p:cNvSpPr>
          <p:nvPr>
            <p:ph type="body" sz="quarter" idx="32"/>
          </p:nvPr>
        </p:nvSpPr>
        <p:spPr>
          <a:xfrm>
            <a:off x="149320" y="454210"/>
            <a:ext cx="11989339" cy="5414400"/>
          </a:xfrm>
        </p:spPr>
        <p:txBody>
          <a:bodyPr>
            <a:normAutofit/>
          </a:bodyPr>
          <a:lstStyle/>
          <a:p>
            <a:pPr marL="0" indent="0" fontAlgn="base">
              <a:buNone/>
            </a:pPr>
            <a:r>
              <a:rPr lang="en-US" sz="1600" b="1" i="0">
                <a:solidFill>
                  <a:schemeClr val="accent1"/>
                </a:solidFill>
                <a:effectLst/>
              </a:rPr>
              <a:t>Food Aid </a:t>
            </a:r>
          </a:p>
          <a:p>
            <a:pPr marL="171450" indent="-171450" fontAlgn="base">
              <a:buFont typeface="Arial" panose="020B0604020202020204" pitchFamily="34" charset="0"/>
              <a:buChar char="•"/>
            </a:pPr>
            <a:r>
              <a:rPr lang="en-US" sz="1400" b="0" i="0">
                <a:solidFill>
                  <a:srgbClr val="000000"/>
                </a:solidFill>
                <a:effectLst/>
              </a:rPr>
              <a:t>Number of people seeking food aid is increasing. </a:t>
            </a:r>
          </a:p>
          <a:p>
            <a:pPr marL="171450" indent="-171450" fontAlgn="base">
              <a:buFont typeface="Arial" panose="020B0604020202020204" pitchFamily="34" charset="0"/>
              <a:buChar char="•"/>
            </a:pPr>
            <a:r>
              <a:rPr lang="en-US" sz="1400" b="0" i="0">
                <a:solidFill>
                  <a:srgbClr val="000000"/>
                </a:solidFill>
                <a:effectLst/>
              </a:rPr>
              <a:t>Need to support food aid providers to transition from reliance on surplus food to collective buying from farmers.</a:t>
            </a:r>
          </a:p>
          <a:p>
            <a:pPr marL="171450" indent="-171450" fontAlgn="base">
              <a:buFont typeface="Arial" panose="020B0604020202020204" pitchFamily="34" charset="0"/>
              <a:buChar char="•"/>
            </a:pPr>
            <a:r>
              <a:rPr lang="en-US" sz="1400">
                <a:solidFill>
                  <a:srgbClr val="000000"/>
                </a:solidFill>
              </a:rPr>
              <a:t>W</a:t>
            </a:r>
            <a:r>
              <a:rPr lang="en-US" sz="1400" b="0" i="0">
                <a:solidFill>
                  <a:srgbClr val="000000"/>
                </a:solidFill>
                <a:effectLst/>
              </a:rPr>
              <a:t>rite standards of food into contracts for IFP food aid meal providers. E.g. a healthy shopping bag. </a:t>
            </a:r>
          </a:p>
          <a:p>
            <a:pPr marL="171450" indent="-171450" fontAlgn="base">
              <a:buFont typeface="Arial" panose="020B0604020202020204" pitchFamily="34" charset="0"/>
              <a:buChar char="•"/>
            </a:pPr>
            <a:r>
              <a:rPr lang="en-US" sz="1400" b="0" i="0">
                <a:solidFill>
                  <a:srgbClr val="000000"/>
                </a:solidFill>
                <a:effectLst/>
              </a:rPr>
              <a:t>Surplus food is unpredictable, and donations can be HFSS-food heavy; finding ways to support farmers also supports British economy</a:t>
            </a:r>
            <a:r>
              <a:rPr lang="en-US" sz="1400">
                <a:solidFill>
                  <a:srgbClr val="000000"/>
                </a:solidFill>
              </a:rPr>
              <a:t>.</a:t>
            </a:r>
            <a:endParaRPr lang="en-US" sz="1400" b="0" i="0">
              <a:solidFill>
                <a:srgbClr val="000000"/>
              </a:solidFill>
              <a:effectLst/>
            </a:endParaRPr>
          </a:p>
          <a:p>
            <a:pPr marL="171450" indent="-171450" fontAlgn="base">
              <a:buFont typeface="Arial" panose="020B0604020202020204" pitchFamily="34" charset="0"/>
              <a:buChar char="•"/>
            </a:pPr>
            <a:r>
              <a:rPr lang="en-US" sz="1400" b="0" i="0">
                <a:solidFill>
                  <a:srgbClr val="000000"/>
                </a:solidFill>
                <a:effectLst/>
              </a:rPr>
              <a:t>Ensuring food aid is culturally appropriate and appropriate for those with health conditions e.g. diabetes or pregnancy.</a:t>
            </a:r>
          </a:p>
          <a:p>
            <a:pPr marL="171450" indent="-171450" fontAlgn="base">
              <a:buFont typeface="Arial" panose="020B0604020202020204" pitchFamily="34" charset="0"/>
              <a:buChar char="•"/>
            </a:pPr>
            <a:r>
              <a:rPr lang="en-US" sz="1400">
                <a:solidFill>
                  <a:srgbClr val="000000"/>
                </a:solidFill>
              </a:rPr>
              <a:t>Explore </a:t>
            </a:r>
            <a:r>
              <a:rPr lang="en-US" sz="1400" b="0" i="0">
                <a:solidFill>
                  <a:srgbClr val="000000"/>
                </a:solidFill>
                <a:effectLst/>
              </a:rPr>
              <a:t>Community kitchens for people who can’t cook at home. </a:t>
            </a:r>
          </a:p>
          <a:p>
            <a:pPr marL="171450" indent="-171450" fontAlgn="base">
              <a:buFont typeface="Arial" panose="020B0604020202020204" pitchFamily="34" charset="0"/>
              <a:buChar char="•"/>
            </a:pPr>
            <a:r>
              <a:rPr lang="en-US" sz="1400">
                <a:solidFill>
                  <a:srgbClr val="000000"/>
                </a:solidFill>
              </a:rPr>
              <a:t>Difficulty finding food that is both easy to prepare and healthy. </a:t>
            </a:r>
          </a:p>
          <a:p>
            <a:pPr marL="171450" indent="-171450" fontAlgn="base">
              <a:buFont typeface="Arial" panose="020B0604020202020204" pitchFamily="34" charset="0"/>
              <a:buChar char="•"/>
            </a:pPr>
            <a:r>
              <a:rPr lang="en-US" sz="1400">
                <a:solidFill>
                  <a:srgbClr val="000000"/>
                </a:solidFill>
              </a:rPr>
              <a:t>Lack of provision for pregnant women and young babies.</a:t>
            </a:r>
          </a:p>
          <a:p>
            <a:pPr marL="171450" indent="-171450" fontAlgn="base">
              <a:buFont typeface="Arial" panose="020B0604020202020204" pitchFamily="34" charset="0"/>
              <a:buChar char="•"/>
            </a:pPr>
            <a:r>
              <a:rPr lang="en-US" sz="1400">
                <a:solidFill>
                  <a:srgbClr val="000000"/>
                </a:solidFill>
              </a:rPr>
              <a:t>Piloting community nurses in food aid provision.</a:t>
            </a:r>
          </a:p>
          <a:p>
            <a:pPr marL="0" indent="0" fontAlgn="base">
              <a:buNone/>
            </a:pPr>
            <a:endParaRPr lang="en-US" sz="1400">
              <a:solidFill>
                <a:srgbClr val="000000"/>
              </a:solidFill>
            </a:endParaRPr>
          </a:p>
          <a:p>
            <a:pPr marL="0" indent="0" fontAlgn="base">
              <a:buNone/>
            </a:pPr>
            <a:r>
              <a:rPr lang="en-US" sz="1600" b="1" i="0">
                <a:solidFill>
                  <a:schemeClr val="accent1"/>
                </a:solidFill>
                <a:effectLst/>
              </a:rPr>
              <a:t>Businesses</a:t>
            </a:r>
          </a:p>
          <a:p>
            <a:pPr marL="171450" indent="-171450" fontAlgn="base">
              <a:buFont typeface="Arial" panose="020B0604020202020204" pitchFamily="34" charset="0"/>
              <a:buChar char="•"/>
            </a:pPr>
            <a:r>
              <a:rPr lang="en-GB" sz="1400">
                <a:effectLst/>
                <a:ea typeface="Times New Roman" panose="02020603050405020304" pitchFamily="18" charset="0"/>
              </a:rPr>
              <a:t>Champion local business and markets selling fresh fruit and veg.</a:t>
            </a:r>
          </a:p>
          <a:p>
            <a:pPr marL="171450" indent="-171450" fontAlgn="base">
              <a:buFont typeface="Arial" panose="020B0604020202020204" pitchFamily="34" charset="0"/>
              <a:buChar char="•"/>
            </a:pPr>
            <a:r>
              <a:rPr lang="en-GB" sz="1400">
                <a:ea typeface="Times New Roman" panose="02020603050405020304" pitchFamily="18" charset="0"/>
              </a:rPr>
              <a:t>Lack of wholesalers for local fresh food sellers.</a:t>
            </a:r>
            <a:endParaRPr lang="en-GB" sz="1400">
              <a:effectLst/>
              <a:ea typeface="Times New Roman" panose="02020603050405020304" pitchFamily="18" charset="0"/>
            </a:endParaRPr>
          </a:p>
          <a:p>
            <a:pPr marL="171450" indent="-171450" fontAlgn="base">
              <a:buFont typeface="Arial" panose="020B0604020202020204" pitchFamily="34" charset="0"/>
              <a:buChar char="•"/>
            </a:pPr>
            <a:r>
              <a:rPr lang="en-US" sz="1400">
                <a:effectLst/>
                <a:ea typeface="Times New Roman" panose="02020603050405020304" pitchFamily="18" charset="0"/>
              </a:rPr>
              <a:t>Encourage adoption of healthy catering commitment e.g. private markets.</a:t>
            </a:r>
          </a:p>
          <a:p>
            <a:pPr marL="171450" indent="-171450" fontAlgn="base">
              <a:buFont typeface="Arial" panose="020B0604020202020204" pitchFamily="34" charset="0"/>
              <a:buChar char="•"/>
            </a:pPr>
            <a:r>
              <a:rPr lang="en-GB" sz="1400">
                <a:effectLst/>
                <a:ea typeface="Times New Roman" panose="02020603050405020304" pitchFamily="18" charset="0"/>
              </a:rPr>
              <a:t>Work with our local smaller sellers on how they can align with product placement restrictions. </a:t>
            </a:r>
          </a:p>
        </p:txBody>
      </p:sp>
      <p:sp>
        <p:nvSpPr>
          <p:cNvPr id="4" name="Title 1">
            <a:extLst>
              <a:ext uri="{FF2B5EF4-FFF2-40B4-BE49-F238E27FC236}">
                <a16:creationId xmlns:a16="http://schemas.microsoft.com/office/drawing/2014/main" id="{8B8D3D51-8CB4-25AA-E25C-9B37279A0A07}"/>
              </a:ext>
            </a:extLst>
          </p:cNvPr>
          <p:cNvSpPr txBox="1">
            <a:spLocks/>
          </p:cNvSpPr>
          <p:nvPr/>
        </p:nvSpPr>
        <p:spPr>
          <a:xfrm>
            <a:off x="88845" y="6084849"/>
            <a:ext cx="10515600" cy="31894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a:lstStyle>
          <a:p>
            <a:r>
              <a:rPr lang="en-US" sz="1200" b="1">
                <a:solidFill>
                  <a:schemeClr val="bg1"/>
                </a:solidFill>
              </a:rPr>
              <a:t>Source: </a:t>
            </a:r>
            <a:r>
              <a:rPr lang="en-US" sz="1200">
                <a:solidFill>
                  <a:schemeClr val="bg1"/>
                </a:solidFill>
                <a:hlinkClick r:id="rId2">
                  <a:extLst>
                    <a:ext uri="{A12FA001-AC4F-418D-AE19-62706E023703}">
                      <ahyp:hlinkClr xmlns:ahyp="http://schemas.microsoft.com/office/drawing/2018/hyperlinkcolor" val="tx"/>
                    </a:ext>
                  </a:extLst>
                </a:hlinkClick>
              </a:rPr>
              <a:t>Healthy weight engagement themes </a:t>
            </a:r>
            <a:endParaRPr lang="en-GB" sz="1200">
              <a:solidFill>
                <a:schemeClr val="bg1"/>
              </a:solidFill>
            </a:endParaRPr>
          </a:p>
        </p:txBody>
      </p:sp>
    </p:spTree>
    <p:extLst>
      <p:ext uri="{BB962C8B-B14F-4D97-AF65-F5344CB8AC3E}">
        <p14:creationId xmlns:p14="http://schemas.microsoft.com/office/powerpoint/2010/main" val="30679207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B49348-4B1A-46BF-AF06-299661E9548D}"/>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Schools, CYP and families </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6" name="Text Placeholder 5">
            <a:extLst>
              <a:ext uri="{FF2B5EF4-FFF2-40B4-BE49-F238E27FC236}">
                <a16:creationId xmlns:a16="http://schemas.microsoft.com/office/drawing/2014/main" id="{33BB208D-DAF3-52B8-7FDF-F02CF96A7795}"/>
              </a:ext>
            </a:extLst>
          </p:cNvPr>
          <p:cNvSpPr>
            <a:spLocks noGrp="1"/>
          </p:cNvSpPr>
          <p:nvPr>
            <p:ph type="body" sz="quarter" idx="32"/>
          </p:nvPr>
        </p:nvSpPr>
        <p:spPr>
          <a:xfrm>
            <a:off x="149321" y="454210"/>
            <a:ext cx="11707400" cy="5474150"/>
          </a:xfrm>
        </p:spPr>
        <p:txBody>
          <a:bodyPr>
            <a:normAutofit fontScale="92500" lnSpcReduction="20000"/>
          </a:bodyPr>
          <a:lstStyle/>
          <a:p>
            <a:pPr marL="171450" indent="-171450">
              <a:buFont typeface="Arial" panose="020B0604020202020204" pitchFamily="34" charset="0"/>
              <a:buChar char="•"/>
            </a:pPr>
            <a:r>
              <a:rPr lang="en-GB" sz="1400">
                <a:latin typeface="+mj-lt"/>
              </a:rPr>
              <a:t>It’s estimated by NCMP that there are 1,000,000 children in the UK who are not back at school post-Covid who therefore are being missed from NCMP and other services.</a:t>
            </a:r>
          </a:p>
          <a:p>
            <a:pPr marL="171450" indent="-171450">
              <a:buFont typeface="Arial" panose="020B0604020202020204" pitchFamily="34" charset="0"/>
              <a:buChar char="•"/>
            </a:pPr>
            <a:r>
              <a:rPr lang="en-GB" sz="1400">
                <a:latin typeface="+mj-lt"/>
              </a:rPr>
              <a:t>School food needs to encourage trying vegetables and fruit – for example </a:t>
            </a:r>
            <a:r>
              <a:rPr lang="en-GB" sz="1400">
                <a:effectLst/>
                <a:latin typeface="+mj-lt"/>
                <a:ea typeface="Times New Roman" panose="02020603050405020304" pitchFamily="18" charset="0"/>
              </a:rPr>
              <a:t>Placement and promotion of foods in schools e.g., placing fruit at the front and dessert at the back.  Offering a range of fruit and vegetables in meals.</a:t>
            </a:r>
            <a:endParaRPr lang="en-GB" sz="1400">
              <a:latin typeface="+mj-lt"/>
            </a:endParaRPr>
          </a:p>
          <a:p>
            <a:pPr marL="171450" indent="-171450">
              <a:buFont typeface="Arial" panose="020B0604020202020204" pitchFamily="34" charset="0"/>
              <a:buChar char="•"/>
            </a:pPr>
            <a:r>
              <a:rPr lang="en-US" sz="1400">
                <a:latin typeface="+mj-lt"/>
              </a:rPr>
              <a:t>In the context of rising food prices, to ensure school meal contracts continue to provide pupils with enhanced food quality profile foods.</a:t>
            </a:r>
          </a:p>
          <a:p>
            <a:pPr marL="171450" indent="-171450">
              <a:buFont typeface="Arial" panose="020B0604020202020204" pitchFamily="34" charset="0"/>
              <a:buChar char="•"/>
            </a:pPr>
            <a:r>
              <a:rPr lang="en-US" sz="1400">
                <a:latin typeface="+mj-lt"/>
              </a:rPr>
              <a:t>Magic Breakfast, one of the (or the single?) largest breakfast caterers in Islington, includes no fruit, vegetables, or milk in their menu offer. I think school food as a whole, not just lunch, is worth paying attention to.</a:t>
            </a:r>
            <a:endParaRPr lang="en-GB" sz="1400">
              <a:latin typeface="+mj-lt"/>
            </a:endParaRPr>
          </a:p>
          <a:p>
            <a:pPr marL="171450" indent="-171450">
              <a:buFont typeface="Arial" panose="020B0604020202020204" pitchFamily="34" charset="0"/>
              <a:buChar char="•"/>
            </a:pPr>
            <a:r>
              <a:rPr lang="en-GB" sz="1400">
                <a:latin typeface="+mj-lt"/>
              </a:rPr>
              <a:t>Need more water only schools.</a:t>
            </a:r>
          </a:p>
          <a:p>
            <a:pPr marL="171450" indent="-171450">
              <a:buFont typeface="Arial" panose="020B0604020202020204" pitchFamily="34" charset="0"/>
              <a:buChar char="•"/>
            </a:pPr>
            <a:r>
              <a:rPr lang="en-GB" sz="1400">
                <a:latin typeface="+mj-lt"/>
              </a:rPr>
              <a:t>Cooking is no longer on the curriculum, need to add cooking skills including for primary schools. </a:t>
            </a:r>
          </a:p>
          <a:p>
            <a:pPr marL="171450" indent="-171450">
              <a:buFont typeface="Arial" panose="020B0604020202020204" pitchFamily="34" charset="0"/>
              <a:buChar char="•"/>
            </a:pPr>
            <a:r>
              <a:rPr lang="en-GB" sz="1400">
                <a:latin typeface="+mj-lt"/>
              </a:rPr>
              <a:t>Children are not getting enough sleep, this has an impact on diet and also hormone production which can increase the risk of obesity </a:t>
            </a:r>
          </a:p>
          <a:p>
            <a:pPr marL="171450" indent="-171450">
              <a:buFont typeface="Arial" panose="020B0604020202020204" pitchFamily="34" charset="0"/>
              <a:buChar char="•"/>
            </a:pPr>
            <a:r>
              <a:rPr lang="en-GB" sz="1400">
                <a:latin typeface="+mj-lt"/>
              </a:rPr>
              <a:t>Ice cream vans are frequently outside schools, could we introduce ice cream van free zones?</a:t>
            </a:r>
          </a:p>
          <a:p>
            <a:pPr marL="171450" indent="-171450">
              <a:buFont typeface="Arial" panose="020B0604020202020204" pitchFamily="34" charset="0"/>
              <a:buChar char="•"/>
            </a:pPr>
            <a:r>
              <a:rPr lang="en-GB" sz="1400">
                <a:latin typeface="+mj-lt"/>
              </a:rPr>
              <a:t>Creating guidance around the use of sugary treats (as rewards?)</a:t>
            </a:r>
          </a:p>
          <a:p>
            <a:pPr marL="171450" indent="-171450">
              <a:buFont typeface="Arial" panose="020B0604020202020204" pitchFamily="34" charset="0"/>
              <a:buChar char="•"/>
            </a:pPr>
            <a:r>
              <a:rPr lang="en-GB" sz="1400">
                <a:latin typeface="+mj-lt"/>
              </a:rPr>
              <a:t>Training around body image for mental health improvement managers in schools </a:t>
            </a:r>
          </a:p>
          <a:p>
            <a:pPr marL="171450" indent="-171450">
              <a:buFont typeface="Arial" panose="020B0604020202020204" pitchFamily="34" charset="0"/>
              <a:buChar char="•"/>
            </a:pPr>
            <a:r>
              <a:rPr lang="en-GB" sz="1400">
                <a:latin typeface="+mj-lt"/>
              </a:rPr>
              <a:t>School food specs are above and beyond statutory requirements</a:t>
            </a:r>
          </a:p>
          <a:p>
            <a:pPr marL="171450" indent="-171450">
              <a:buFont typeface="Arial" panose="020B0604020202020204" pitchFamily="34" charset="0"/>
              <a:buChar char="•"/>
            </a:pPr>
            <a:r>
              <a:rPr lang="en-GB" sz="1400">
                <a:latin typeface="+mj-lt"/>
              </a:rPr>
              <a:t>Expand provision of taste education courses; cooking courses for families food banks and community fridges at schools; </a:t>
            </a:r>
          </a:p>
          <a:p>
            <a:pPr marL="171450" indent="-171450">
              <a:buFont typeface="Arial" panose="020B0604020202020204" pitchFamily="34" charset="0"/>
              <a:buChar char="•"/>
            </a:pPr>
            <a:r>
              <a:rPr lang="en-US" sz="1400">
                <a:latin typeface="+mj-lt"/>
              </a:rPr>
              <a:t>Lunch Bunch provides food during school holiday periods.</a:t>
            </a:r>
          </a:p>
          <a:p>
            <a:pPr marL="171450" indent="-171450">
              <a:buFont typeface="Arial" panose="020B0604020202020204" pitchFamily="34" charset="0"/>
              <a:buChar char="•"/>
            </a:pPr>
            <a:r>
              <a:rPr lang="en-US" sz="1400">
                <a:latin typeface="+mj-lt"/>
              </a:rPr>
              <a:t>Targeting young people and families: Opportunities to do more food education and growing.</a:t>
            </a:r>
          </a:p>
          <a:p>
            <a:pPr marL="171450" indent="-171450">
              <a:buFont typeface="Arial" panose="020B0604020202020204" pitchFamily="34" charset="0"/>
              <a:buChar char="•"/>
            </a:pPr>
            <a:r>
              <a:rPr lang="en-GB" sz="1400">
                <a:latin typeface="+mj-lt"/>
              </a:rPr>
              <a:t>Lots of ongoing work around physical activity – PE curriculum, before and after school clubs, Girls targeted projects. </a:t>
            </a:r>
          </a:p>
          <a:p>
            <a:pPr marL="171450" indent="-171450">
              <a:buFont typeface="Arial" panose="020B0604020202020204" pitchFamily="34" charset="0"/>
              <a:buChar char="•"/>
            </a:pPr>
            <a:r>
              <a:rPr lang="en-US" sz="1400">
                <a:latin typeface="+mj-lt"/>
              </a:rPr>
              <a:t>Encouraging people to become healthy weight champions, including  those working with CYP.</a:t>
            </a:r>
          </a:p>
          <a:p>
            <a:pPr marL="171450" indent="-171450">
              <a:buFont typeface="Arial" panose="020B0604020202020204" pitchFamily="34" charset="0"/>
              <a:buChar char="•"/>
            </a:pPr>
            <a:r>
              <a:rPr lang="en-US" sz="1400">
                <a:latin typeface="+mj-lt"/>
              </a:rPr>
              <a:t>Work with nurseries and early years more.</a:t>
            </a:r>
            <a:endParaRPr lang="en-GB" sz="1400">
              <a:latin typeface="+mj-lt"/>
            </a:endParaRPr>
          </a:p>
          <a:p>
            <a:pPr marL="171450" indent="-171450">
              <a:buFont typeface="Arial" panose="020B0604020202020204" pitchFamily="34" charset="0"/>
              <a:buChar char="•"/>
            </a:pPr>
            <a:r>
              <a:rPr lang="en-GB" sz="1400">
                <a:latin typeface="+mj-lt"/>
              </a:rPr>
              <a:t>Opportunity to promote the topics of healthy eating. </a:t>
            </a:r>
          </a:p>
        </p:txBody>
      </p:sp>
      <p:sp>
        <p:nvSpPr>
          <p:cNvPr id="9" name="Title 1">
            <a:extLst>
              <a:ext uri="{FF2B5EF4-FFF2-40B4-BE49-F238E27FC236}">
                <a16:creationId xmlns:a16="http://schemas.microsoft.com/office/drawing/2014/main" id="{04F0A943-AF06-B791-D984-C14B7CA48A01}"/>
              </a:ext>
            </a:extLst>
          </p:cNvPr>
          <p:cNvSpPr txBox="1">
            <a:spLocks/>
          </p:cNvSpPr>
          <p:nvPr/>
        </p:nvSpPr>
        <p:spPr>
          <a:xfrm>
            <a:off x="88845" y="6084849"/>
            <a:ext cx="10515600" cy="31894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a:lstStyle>
          <a:p>
            <a:r>
              <a:rPr lang="en-US" sz="1200" b="1">
                <a:solidFill>
                  <a:schemeClr val="bg1"/>
                </a:solidFill>
              </a:rPr>
              <a:t>Source: </a:t>
            </a:r>
            <a:r>
              <a:rPr lang="en-US" sz="1200">
                <a:solidFill>
                  <a:schemeClr val="bg1"/>
                </a:solidFill>
                <a:hlinkClick r:id="rId2">
                  <a:extLst>
                    <a:ext uri="{A12FA001-AC4F-418D-AE19-62706E023703}">
                      <ahyp:hlinkClr xmlns:ahyp="http://schemas.microsoft.com/office/drawing/2018/hyperlinkcolor" val="tx"/>
                    </a:ext>
                  </a:extLst>
                </a:hlinkClick>
              </a:rPr>
              <a:t>Healthy weight engagement themes </a:t>
            </a:r>
            <a:endParaRPr lang="en-GB" sz="1200">
              <a:solidFill>
                <a:schemeClr val="bg1"/>
              </a:solidFill>
            </a:endParaRPr>
          </a:p>
        </p:txBody>
      </p:sp>
    </p:spTree>
    <p:extLst>
      <p:ext uri="{BB962C8B-B14F-4D97-AF65-F5344CB8AC3E}">
        <p14:creationId xmlns:p14="http://schemas.microsoft.com/office/powerpoint/2010/main" val="65608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69963-39BB-F6D5-6F99-A343252DD4F3}"/>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7BFBC7A7-D829-F640-2873-3A19D59EA9AF}"/>
              </a:ext>
            </a:extLst>
          </p:cNvPr>
          <p:cNvSpPr txBox="1">
            <a:spLocks noGrp="1"/>
          </p:cNvSpPr>
          <p:nvPr>
            <p:ph type="title" idx="4294967295"/>
          </p:nvPr>
        </p:nvSpPr>
        <p:spPr>
          <a:xfrm>
            <a:off x="4800" y="6124"/>
            <a:ext cx="12187200" cy="360000"/>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400" b="0" i="0" u="none" strike="noStrike" kern="1200" cap="none" spc="0" normalizeH="0" baseline="0" noProof="0">
                <a:ln>
                  <a:noFill/>
                </a:ln>
                <a:solidFill>
                  <a:schemeClr val="bg1"/>
                </a:solidFill>
                <a:effectLst/>
                <a:uLnTx/>
                <a:uFillTx/>
                <a:latin typeface="+mj-lt"/>
                <a:ea typeface="+mn-ea"/>
                <a:cs typeface="+mn-cs"/>
              </a:rPr>
              <a:t>Weight Management (WM) services </a:t>
            </a:r>
            <a:endParaRPr kumimoji="0" lang="en-GB" sz="2400" b="0" i="0" u="none" strike="noStrike" kern="1200" cap="none" spc="0" normalizeH="0" baseline="0" noProof="0">
              <a:ln>
                <a:noFill/>
              </a:ln>
              <a:solidFill>
                <a:schemeClr val="bg1"/>
              </a:solidFill>
              <a:effectLst/>
              <a:uLnTx/>
              <a:uFillTx/>
              <a:latin typeface="+mj-lt"/>
              <a:ea typeface="+mn-ea"/>
              <a:cs typeface="+mn-cs"/>
            </a:endParaRPr>
          </a:p>
        </p:txBody>
      </p:sp>
      <p:sp>
        <p:nvSpPr>
          <p:cNvPr id="2" name="Text Placeholder 1">
            <a:extLst>
              <a:ext uri="{FF2B5EF4-FFF2-40B4-BE49-F238E27FC236}">
                <a16:creationId xmlns:a16="http://schemas.microsoft.com/office/drawing/2014/main" id="{2C9FEC71-1D3A-4EAC-B393-08455FEE56F0}"/>
              </a:ext>
            </a:extLst>
          </p:cNvPr>
          <p:cNvSpPr>
            <a:spLocks noGrp="1"/>
          </p:cNvSpPr>
          <p:nvPr>
            <p:ph type="body" sz="quarter" idx="13"/>
          </p:nvPr>
        </p:nvSpPr>
        <p:spPr>
          <a:xfrm>
            <a:off x="0" y="368929"/>
            <a:ext cx="6086400" cy="360000"/>
          </a:xfrm>
        </p:spPr>
        <p:txBody>
          <a:bodyPr/>
          <a:lstStyle/>
          <a:p>
            <a:r>
              <a:rPr lang="en-GB"/>
              <a:t>Things working well</a:t>
            </a:r>
          </a:p>
        </p:txBody>
      </p:sp>
      <p:sp>
        <p:nvSpPr>
          <p:cNvPr id="4" name="Text Placeholder 3">
            <a:extLst>
              <a:ext uri="{FF2B5EF4-FFF2-40B4-BE49-F238E27FC236}">
                <a16:creationId xmlns:a16="http://schemas.microsoft.com/office/drawing/2014/main" id="{1D95B5CA-51A3-B46C-D3FA-B561FFE0825E}"/>
              </a:ext>
            </a:extLst>
          </p:cNvPr>
          <p:cNvSpPr>
            <a:spLocks noGrp="1"/>
          </p:cNvSpPr>
          <p:nvPr>
            <p:ph type="body" sz="quarter" idx="27"/>
          </p:nvPr>
        </p:nvSpPr>
        <p:spPr>
          <a:xfrm>
            <a:off x="88334" y="917386"/>
            <a:ext cx="5813315" cy="4986457"/>
          </a:xfrm>
        </p:spPr>
        <p:txBody>
          <a:bodyPr>
            <a:normAutofit fontScale="92500" lnSpcReduction="20000"/>
          </a:bodyPr>
          <a:lstStyle/>
          <a:p>
            <a:pPr marL="0" indent="0">
              <a:buNone/>
            </a:pPr>
            <a:r>
              <a:rPr lang="en-US" sz="1200" b="1">
                <a:solidFill>
                  <a:schemeClr val="accent1"/>
                </a:solidFill>
              </a:rPr>
              <a:t>Demographics</a:t>
            </a:r>
            <a:r>
              <a:rPr lang="en-US" sz="1200" b="1"/>
              <a:t> </a:t>
            </a:r>
          </a:p>
          <a:p>
            <a:r>
              <a:rPr lang="en-US" sz="1200"/>
              <a:t>Both adult weight management services report good engagement from groups more likely to be living with overweight. For example, MoreLife (adult T2 WM service) is meeting targets for participants from ethnic minority groups, people on low income, and those with a disability. They’re also piloting targeted groups for people with severe mental illness. Similarly, 60% of patients referred for Tier 4  bariatric surgery were from the 3 most deprived deciles. </a:t>
            </a:r>
          </a:p>
          <a:p>
            <a:r>
              <a:rPr lang="en-US" sz="1200"/>
              <a:t>Children’s services also receive high levels of engagement from families from minority ethnic groups and families living in deprivation (62% of those attending Families For Life are from Black, Asian and ethnic minority groups, while 55% of those attending the Enhanced Healthy Living Service are from black, Asian and minority ethnic groups and 80% are from the 2 most deprived quintiles).</a:t>
            </a:r>
          </a:p>
          <a:p>
            <a:pPr marL="0" indent="0">
              <a:buNone/>
            </a:pPr>
            <a:r>
              <a:rPr lang="en-US" sz="1200" b="1">
                <a:solidFill>
                  <a:schemeClr val="accent1"/>
                </a:solidFill>
              </a:rPr>
              <a:t>Weight loss outcomes – adult services </a:t>
            </a:r>
          </a:p>
          <a:p>
            <a:r>
              <a:rPr lang="en-US" sz="1200"/>
              <a:t>Shape Up reports high levels of weight loss, with 98% of completers reporting weight loss. MoreLife has met weight loss targets in previous years (79% lost weight in 2023), however in 2024 these targets were not met (68% lost weight). There is ongoing analysis to understand why this performance has changed.</a:t>
            </a:r>
          </a:p>
          <a:p>
            <a:r>
              <a:rPr lang="en-US" sz="1200"/>
              <a:t>Oviva, Type 2 diabetes remission service, has high levels of engagement and weight loss (12% of body weight).</a:t>
            </a:r>
          </a:p>
          <a:p>
            <a:pPr marL="0" indent="0">
              <a:buNone/>
            </a:pPr>
            <a:r>
              <a:rPr lang="en-US" sz="1200" b="1" err="1">
                <a:solidFill>
                  <a:schemeClr val="accent1"/>
                </a:solidFill>
              </a:rPr>
              <a:t>Behaviour</a:t>
            </a:r>
            <a:r>
              <a:rPr lang="en-US" sz="1200" b="1">
                <a:solidFill>
                  <a:schemeClr val="accent1"/>
                </a:solidFill>
              </a:rPr>
              <a:t> change outcomes – </a:t>
            </a:r>
            <a:r>
              <a:rPr lang="en-US" sz="1200" b="1" err="1">
                <a:solidFill>
                  <a:schemeClr val="accent1"/>
                </a:solidFill>
              </a:rPr>
              <a:t>childrens'</a:t>
            </a:r>
            <a:r>
              <a:rPr lang="en-US" sz="1200" b="1">
                <a:solidFill>
                  <a:schemeClr val="accent1"/>
                </a:solidFill>
              </a:rPr>
              <a:t> services </a:t>
            </a:r>
          </a:p>
          <a:p>
            <a:r>
              <a:rPr lang="en-US" sz="1200"/>
              <a:t>Families for Life </a:t>
            </a:r>
            <a:r>
              <a:rPr lang="en-US" sz="1200" err="1"/>
              <a:t>programmes</a:t>
            </a:r>
            <a:r>
              <a:rPr lang="en-US" sz="1200"/>
              <a:t> have high completion rates (78%) and positive feedback from parents. Active Family Kitchen </a:t>
            </a:r>
            <a:r>
              <a:rPr lang="en-US" sz="1200" err="1"/>
              <a:t>programme</a:t>
            </a:r>
            <a:r>
              <a:rPr lang="en-US" sz="1200"/>
              <a:t> has incorporated 30 minutes of physical activity to the start of their sessions. 75.9% of families report reducing HFSS foods after the </a:t>
            </a:r>
            <a:r>
              <a:rPr lang="en-US" sz="1200" err="1"/>
              <a:t>programme</a:t>
            </a:r>
            <a:r>
              <a:rPr lang="en-US" sz="1200"/>
              <a:t>.</a:t>
            </a:r>
          </a:p>
          <a:p>
            <a:r>
              <a:rPr lang="en-US" sz="1200"/>
              <a:t>The Enhanced Health Living service offers a complex integrated obesity service. This provides a psychologically informed approach and has helped to simplify a fragmented care pathway. There is strong </a:t>
            </a:r>
            <a:r>
              <a:rPr lang="en-GB" sz="1200"/>
              <a:t>engagement</a:t>
            </a:r>
            <a:r>
              <a:rPr lang="en-US" sz="1200"/>
              <a:t> among parents who start the Families, Food and Feelings group (78% complete). Pre and post healthy living surveys with parents show increased knowledge about healthy living but often no change in vegetable consumption or physical activity.</a:t>
            </a:r>
          </a:p>
          <a:p>
            <a:pPr marL="0" indent="0">
              <a:buNone/>
            </a:pPr>
            <a:r>
              <a:rPr lang="en-US" sz="1200">
                <a:solidFill>
                  <a:schemeClr val="accent1"/>
                </a:solidFill>
              </a:rPr>
              <a:t> </a:t>
            </a:r>
            <a:r>
              <a:rPr lang="en-US" sz="1200" b="1">
                <a:solidFill>
                  <a:schemeClr val="accent1"/>
                </a:solidFill>
              </a:rPr>
              <a:t>Qualitative feedback </a:t>
            </a:r>
          </a:p>
          <a:p>
            <a:r>
              <a:rPr lang="en-US" sz="1200"/>
              <a:t>Feedback from MoreLife participants is positive: 94% are satisfied with the service. However, this only represents people who complete the </a:t>
            </a:r>
            <a:r>
              <a:rPr lang="en-US" sz="1200" err="1"/>
              <a:t>programme</a:t>
            </a:r>
            <a:r>
              <a:rPr lang="en-US" sz="1200"/>
              <a:t>.</a:t>
            </a:r>
          </a:p>
        </p:txBody>
      </p:sp>
      <p:sp>
        <p:nvSpPr>
          <p:cNvPr id="3" name="Text Placeholder 2">
            <a:extLst>
              <a:ext uri="{FF2B5EF4-FFF2-40B4-BE49-F238E27FC236}">
                <a16:creationId xmlns:a16="http://schemas.microsoft.com/office/drawing/2014/main" id="{5838A233-37B5-5C5A-BEA6-85BC8F556600}"/>
              </a:ext>
            </a:extLst>
          </p:cNvPr>
          <p:cNvSpPr>
            <a:spLocks noGrp="1"/>
          </p:cNvSpPr>
          <p:nvPr>
            <p:ph type="body" sz="quarter" idx="14"/>
          </p:nvPr>
        </p:nvSpPr>
        <p:spPr>
          <a:xfrm>
            <a:off x="6105602" y="368929"/>
            <a:ext cx="6086400" cy="360000"/>
          </a:xfrm>
        </p:spPr>
        <p:txBody>
          <a:bodyPr/>
          <a:lstStyle/>
          <a:p>
            <a:r>
              <a:rPr lang="en-GB"/>
              <a:t>Things to improve</a:t>
            </a:r>
          </a:p>
        </p:txBody>
      </p:sp>
      <p:sp>
        <p:nvSpPr>
          <p:cNvPr id="6" name="Text Placeholder 5">
            <a:extLst>
              <a:ext uri="{FF2B5EF4-FFF2-40B4-BE49-F238E27FC236}">
                <a16:creationId xmlns:a16="http://schemas.microsoft.com/office/drawing/2014/main" id="{EECA6D34-F004-AD0A-F7FB-26506C2AEF6B}"/>
              </a:ext>
            </a:extLst>
          </p:cNvPr>
          <p:cNvSpPr>
            <a:spLocks noGrp="1"/>
          </p:cNvSpPr>
          <p:nvPr>
            <p:ph type="body" sz="quarter" idx="30"/>
          </p:nvPr>
        </p:nvSpPr>
        <p:spPr>
          <a:xfrm>
            <a:off x="6242144" y="862830"/>
            <a:ext cx="5813315" cy="5100648"/>
          </a:xfrm>
        </p:spPr>
        <p:txBody>
          <a:bodyPr>
            <a:normAutofit fontScale="85000" lnSpcReduction="20000"/>
          </a:bodyPr>
          <a:lstStyle/>
          <a:p>
            <a:pPr marL="0" indent="0">
              <a:buNone/>
            </a:pPr>
            <a:r>
              <a:rPr lang="en-US" b="1">
                <a:solidFill>
                  <a:schemeClr val="accent1"/>
                </a:solidFill>
              </a:rPr>
              <a:t>Aligning with new NICE guidelines </a:t>
            </a:r>
          </a:p>
          <a:p>
            <a:pPr marL="171450" indent="-171450">
              <a:buFont typeface="Arial" panose="020B0604020202020204" pitchFamily="34" charset="0"/>
              <a:buChar char="•"/>
            </a:pPr>
            <a:r>
              <a:rPr lang="en-US"/>
              <a:t>There is a need to align services with new NICE guidelines for Overweight and Obesity Management released Jan 2025. </a:t>
            </a:r>
            <a:r>
              <a:rPr lang="en-US" b="0" i="0">
                <a:effectLst/>
              </a:rPr>
              <a:t>This will include aligning with plans for </a:t>
            </a:r>
            <a:r>
              <a:rPr lang="en-US"/>
              <a:t>implementation of medications for WM, providing tailored care plans and increasing psychological support.</a:t>
            </a:r>
          </a:p>
          <a:p>
            <a:pPr marL="171450" indent="-171450">
              <a:spcBef>
                <a:spcPts val="0"/>
              </a:spcBef>
              <a:buFont typeface="Arial" panose="020B0604020202020204" pitchFamily="34" charset="0"/>
              <a:buChar char="•"/>
            </a:pPr>
            <a:r>
              <a:rPr lang="en-US"/>
              <a:t>There is a need</a:t>
            </a:r>
            <a:r>
              <a:rPr lang="en-US" b="0" i="0">
                <a:effectLst/>
              </a:rPr>
              <a:t> </a:t>
            </a:r>
            <a:r>
              <a:rPr lang="en-US"/>
              <a:t>for improved psychological support including wrap-around care and </a:t>
            </a:r>
            <a:r>
              <a:rPr lang="en-US" b="0" i="0">
                <a:effectLst/>
              </a:rPr>
              <a:t>preparation for engagement </a:t>
            </a:r>
            <a:r>
              <a:rPr lang="en-US"/>
              <a:t>in WM services</a:t>
            </a:r>
            <a:r>
              <a:rPr lang="en-US" b="0" i="0">
                <a:effectLst/>
              </a:rPr>
              <a:t>. This can help address associated issues such as eating disorders and mental health</a:t>
            </a:r>
            <a:r>
              <a:rPr lang="en-US"/>
              <a:t>, which can improve outcomes</a:t>
            </a:r>
          </a:p>
          <a:p>
            <a:pPr marL="171450" indent="-171450">
              <a:spcBef>
                <a:spcPts val="0"/>
              </a:spcBef>
              <a:buFont typeface="Arial" panose="020B0604020202020204" pitchFamily="34" charset="0"/>
              <a:buChar char="•"/>
            </a:pPr>
            <a:endParaRPr lang="en-US">
              <a:cs typeface="Arial"/>
            </a:endParaRPr>
          </a:p>
          <a:p>
            <a:pPr marL="0" indent="0">
              <a:spcBef>
                <a:spcPts val="0"/>
              </a:spcBef>
              <a:buNone/>
            </a:pPr>
            <a:r>
              <a:rPr lang="en-US" b="1">
                <a:solidFill>
                  <a:schemeClr val="accent1"/>
                </a:solidFill>
              </a:rPr>
              <a:t>Gaps in care provision </a:t>
            </a:r>
          </a:p>
          <a:p>
            <a:pPr marL="0" indent="0">
              <a:spcBef>
                <a:spcPts val="0"/>
              </a:spcBef>
              <a:buNone/>
            </a:pPr>
            <a:endParaRPr lang="en-US" b="1">
              <a:solidFill>
                <a:schemeClr val="accent1"/>
              </a:solidFill>
            </a:endParaRPr>
          </a:p>
          <a:p>
            <a:pPr marL="171450" indent="-171450">
              <a:spcBef>
                <a:spcPts val="0"/>
              </a:spcBef>
              <a:buFont typeface="Arial" panose="020B0604020202020204" pitchFamily="34" charset="0"/>
              <a:buChar char="•"/>
            </a:pPr>
            <a:r>
              <a:rPr lang="en-US"/>
              <a:t>There is currently no </a:t>
            </a:r>
            <a:r>
              <a:rPr lang="en-US" i="0">
                <a:effectLst/>
              </a:rPr>
              <a:t>Ti</a:t>
            </a:r>
            <a:r>
              <a:rPr lang="en-US" b="0" i="0">
                <a:effectLst/>
              </a:rPr>
              <a:t>er 3 weight management service, a business case is in development by the ICB </a:t>
            </a:r>
          </a:p>
          <a:p>
            <a:pPr marL="171450" indent="-171450">
              <a:spcBef>
                <a:spcPts val="0"/>
              </a:spcBef>
              <a:buFont typeface="Arial" panose="020B0604020202020204" pitchFamily="34" charset="0"/>
              <a:buChar char="•"/>
            </a:pPr>
            <a:r>
              <a:rPr lang="en-US"/>
              <a:t>There is a service gap for people with complex care needs: those who are too complex for tier 2 weight management service, due to comorbid mental health and eating disorders, but also ineligible for bariatric surgery. This includes people with learning disabilities and serious mental illness. </a:t>
            </a:r>
          </a:p>
          <a:p>
            <a:pPr>
              <a:spcBef>
                <a:spcPts val="0"/>
              </a:spcBef>
            </a:pPr>
            <a:endParaRPr lang="en-US"/>
          </a:p>
          <a:p>
            <a:pPr marL="0" indent="0">
              <a:spcBef>
                <a:spcPts val="0"/>
              </a:spcBef>
              <a:buNone/>
            </a:pPr>
            <a:r>
              <a:rPr lang="en-US" b="1">
                <a:solidFill>
                  <a:schemeClr val="accent1"/>
                </a:solidFill>
              </a:rPr>
              <a:t>Increasing uptake of services</a:t>
            </a:r>
          </a:p>
          <a:p>
            <a:pPr marL="0" indent="0">
              <a:spcBef>
                <a:spcPts val="0"/>
              </a:spcBef>
              <a:buNone/>
            </a:pPr>
            <a:endParaRPr lang="en-US" b="1">
              <a:solidFill>
                <a:schemeClr val="accent1"/>
              </a:solidFill>
            </a:endParaRPr>
          </a:p>
          <a:p>
            <a:pPr marL="171450" indent="-171450">
              <a:spcBef>
                <a:spcPts val="0"/>
              </a:spcBef>
              <a:buFont typeface="Arial" panose="020B0604020202020204" pitchFamily="34" charset="0"/>
              <a:buChar char="•"/>
            </a:pPr>
            <a:r>
              <a:rPr lang="en-US"/>
              <a:t>MoreLife is not seeing as many residents as initially planned when the contract was let. The service currently only reaches 0.5% of the eligible population in Islington. </a:t>
            </a:r>
          </a:p>
          <a:p>
            <a:pPr marL="171450" indent="-171450">
              <a:spcBef>
                <a:spcPts val="0"/>
              </a:spcBef>
              <a:buFont typeface="Arial" panose="020B0604020202020204" pitchFamily="34" charset="0"/>
              <a:buChar char="•"/>
            </a:pPr>
            <a:r>
              <a:rPr lang="en-US"/>
              <a:t>Healthy Living Service experiences challenges around engagement, particularly among children who have been invited to use the service after their NCMP results. In April – September 2024,  of 190 children identified as being very overweight only 2 parents accepted invite to Healthy Living Service support. 17 out of 51 of CYP discharged from the service was due to multiple DNAs.</a:t>
            </a:r>
          </a:p>
          <a:p>
            <a:pPr marL="171450" indent="-171450">
              <a:spcBef>
                <a:spcPts val="0"/>
              </a:spcBef>
              <a:buFont typeface="Arial" panose="020B0604020202020204" pitchFamily="34" charset="0"/>
              <a:buChar char="•"/>
            </a:pPr>
            <a:r>
              <a:rPr lang="en-US"/>
              <a:t>Similarly, the Type 2 diabetes remission service (Oviva) is under-used. In 2023, </a:t>
            </a:r>
            <a:r>
              <a:rPr lang="en-GB">
                <a:cs typeface="Arial"/>
              </a:rPr>
              <a:t>45  people were referred, representing just 1% of the eligible population. </a:t>
            </a:r>
          </a:p>
          <a:p>
            <a:pPr>
              <a:spcBef>
                <a:spcPts val="0"/>
              </a:spcBef>
            </a:pPr>
            <a:endParaRPr lang="en-US"/>
          </a:p>
          <a:p>
            <a:pPr marL="0" indent="0">
              <a:spcBef>
                <a:spcPts val="0"/>
              </a:spcBef>
              <a:buNone/>
            </a:pPr>
            <a:r>
              <a:rPr lang="en-US" b="1">
                <a:solidFill>
                  <a:schemeClr val="accent1"/>
                </a:solidFill>
              </a:rPr>
              <a:t>Increasing capacity of some services</a:t>
            </a:r>
          </a:p>
          <a:p>
            <a:pPr marL="0" indent="0">
              <a:spcBef>
                <a:spcPts val="0"/>
              </a:spcBef>
              <a:buNone/>
            </a:pPr>
            <a:endParaRPr lang="en-US" b="1">
              <a:solidFill>
                <a:schemeClr val="accent1"/>
              </a:solidFill>
            </a:endParaRPr>
          </a:p>
          <a:p>
            <a:pPr marL="171450" indent="-171450">
              <a:spcBef>
                <a:spcPts val="0"/>
              </a:spcBef>
              <a:buFont typeface="Arial" panose="020B0604020202020204" pitchFamily="34" charset="0"/>
              <a:buChar char="•"/>
            </a:pPr>
            <a:r>
              <a:rPr lang="en-US"/>
              <a:t>Need to increase capacity of maternal WM services (OWN), in 2023 the service was only able to support 5 women from Islington (14 women in total). There is also a gap in other areas of provision in post-natal period, for example a physical activity offer suitable for women in the post-natal period. </a:t>
            </a:r>
          </a:p>
          <a:p>
            <a:pPr marL="171450" indent="-171450">
              <a:spcBef>
                <a:spcPts val="0"/>
              </a:spcBef>
              <a:buFont typeface="Arial" panose="020B0604020202020204" pitchFamily="34" charset="0"/>
              <a:buChar char="•"/>
            </a:pPr>
            <a:r>
              <a:rPr lang="en-US"/>
              <a:t>There is a large waiting list for bariatric surgery</a:t>
            </a:r>
          </a:p>
          <a:p>
            <a:pPr>
              <a:spcBef>
                <a:spcPts val="0"/>
              </a:spcBef>
            </a:pPr>
            <a:endParaRPr lang="en-US"/>
          </a:p>
          <a:p>
            <a:pPr>
              <a:spcBef>
                <a:spcPts val="0"/>
              </a:spcBef>
            </a:pPr>
            <a:r>
              <a:rPr lang="en-US" b="1">
                <a:solidFill>
                  <a:schemeClr val="accent1"/>
                </a:solidFill>
              </a:rPr>
              <a:t>Training staff, addressing weight stigma, and embedding a compassionate approach </a:t>
            </a:r>
          </a:p>
          <a:p>
            <a:pPr>
              <a:spcBef>
                <a:spcPts val="0"/>
              </a:spcBef>
            </a:pPr>
            <a:endParaRPr lang="en-US" b="1">
              <a:solidFill>
                <a:schemeClr val="accent1"/>
              </a:solidFill>
            </a:endParaRPr>
          </a:p>
          <a:p>
            <a:pPr marL="171450" indent="-171450">
              <a:spcBef>
                <a:spcPts val="0"/>
              </a:spcBef>
              <a:buFont typeface="Arial" panose="020B0604020202020204" pitchFamily="34" charset="0"/>
              <a:buChar char="•"/>
            </a:pPr>
            <a:r>
              <a:rPr lang="en-US"/>
              <a:t>Some healthcare professionals and providers describe feeling uncomfortable discussing weight with patients, for example the midwives delivering the maternal WM service. There is a need to train healthcare professionals, providers and members of the council on weight stigma and how to have sensitive conversations about weight. </a:t>
            </a:r>
          </a:p>
          <a:p>
            <a:pPr marL="171450" indent="-171450">
              <a:spcBef>
                <a:spcPts val="0"/>
              </a:spcBef>
              <a:buFont typeface="Arial" panose="020B0604020202020204" pitchFamily="34" charset="0"/>
              <a:buChar char="•"/>
            </a:pPr>
            <a:r>
              <a:rPr lang="en-US"/>
              <a:t>There is evidence that people experiencing weight stigma find it harder to lose weight, and that weight neutral </a:t>
            </a:r>
            <a:r>
              <a:rPr lang="en-US" err="1"/>
              <a:t>programmes</a:t>
            </a:r>
            <a:r>
              <a:rPr lang="en-US"/>
              <a:t>, which focus on health goals and </a:t>
            </a:r>
            <a:r>
              <a:rPr lang="en-US" err="1"/>
              <a:t>behaviours</a:t>
            </a:r>
            <a:r>
              <a:rPr lang="en-US"/>
              <a:t>, are more effective than those </a:t>
            </a:r>
            <a:r>
              <a:rPr lang="en-GB"/>
              <a:t>targeting</a:t>
            </a:r>
            <a:r>
              <a:rPr lang="en-US"/>
              <a:t> weight alone.</a:t>
            </a:r>
            <a:endParaRPr lang="en-US">
              <a:highlight>
                <a:srgbClr val="FFFF00"/>
              </a:highlight>
            </a:endParaRPr>
          </a:p>
        </p:txBody>
      </p:sp>
    </p:spTree>
    <p:extLst>
      <p:ext uri="{BB962C8B-B14F-4D97-AF65-F5344CB8AC3E}">
        <p14:creationId xmlns:p14="http://schemas.microsoft.com/office/powerpoint/2010/main" val="41500021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4C52CC-B2A1-8064-E915-4F275746C540}"/>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Social prescribing; Adult Social Care; Best start</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6" name="Text Placeholder 5">
            <a:extLst>
              <a:ext uri="{FF2B5EF4-FFF2-40B4-BE49-F238E27FC236}">
                <a16:creationId xmlns:a16="http://schemas.microsoft.com/office/drawing/2014/main" id="{85E39ED3-9EE4-9065-A40D-B261124D1575}"/>
              </a:ext>
            </a:extLst>
          </p:cNvPr>
          <p:cNvSpPr>
            <a:spLocks noGrp="1"/>
          </p:cNvSpPr>
          <p:nvPr>
            <p:ph type="body" sz="quarter" idx="32"/>
          </p:nvPr>
        </p:nvSpPr>
        <p:spPr>
          <a:xfrm>
            <a:off x="173720" y="454210"/>
            <a:ext cx="11844559" cy="5414400"/>
          </a:xfrm>
        </p:spPr>
        <p:txBody>
          <a:bodyPr>
            <a:normAutofit/>
          </a:bodyPr>
          <a:lstStyle/>
          <a:p>
            <a:pPr marL="0" indent="0">
              <a:buNone/>
            </a:pPr>
            <a:r>
              <a:rPr lang="en-US" b="1">
                <a:solidFill>
                  <a:schemeClr val="accent1"/>
                </a:solidFill>
              </a:rPr>
              <a:t>Adult social care </a:t>
            </a:r>
          </a:p>
          <a:p>
            <a:pPr marL="171450" indent="-171450">
              <a:buFont typeface="Arial" panose="020B0604020202020204" pitchFamily="34" charset="0"/>
              <a:buChar char="•"/>
            </a:pPr>
            <a:r>
              <a:rPr lang="en-US"/>
              <a:t>Adult Social Care: Contracts lack detail on food and physical activity</a:t>
            </a:r>
          </a:p>
          <a:p>
            <a:pPr marL="171450" indent="-171450">
              <a:buFont typeface="Arial" panose="020B0604020202020204" pitchFamily="34" charset="0"/>
              <a:buChar char="•"/>
            </a:pPr>
            <a:r>
              <a:rPr lang="en-US"/>
              <a:t>Home care workers don’t have time to cook healthy meals, and often end up eating microwave meals </a:t>
            </a:r>
          </a:p>
          <a:p>
            <a:pPr marL="171450" indent="-171450">
              <a:buFont typeface="Arial" panose="020B0604020202020204" pitchFamily="34" charset="0"/>
              <a:buChar char="•"/>
            </a:pPr>
            <a:r>
              <a:rPr lang="en-US"/>
              <a:t>Not enough support for family carers. </a:t>
            </a:r>
          </a:p>
          <a:p>
            <a:pPr marL="171450" indent="-171450">
              <a:buFont typeface="Arial" panose="020B0604020202020204" pitchFamily="34" charset="0"/>
              <a:buChar char="•"/>
            </a:pPr>
            <a:r>
              <a:rPr lang="en-US"/>
              <a:t>Cost is a barrier to healthy eating. </a:t>
            </a:r>
          </a:p>
          <a:p>
            <a:pPr marL="171450" indent="-171450">
              <a:buFont typeface="Arial" panose="020B0604020202020204" pitchFamily="34" charset="0"/>
              <a:buChar char="•"/>
            </a:pPr>
            <a:r>
              <a:rPr lang="en-US"/>
              <a:t>Need large employers to promote healthy eating and exercise to employees.</a:t>
            </a:r>
          </a:p>
          <a:p>
            <a:pPr marL="171450" indent="-171450">
              <a:buFont typeface="Arial" panose="020B0604020202020204" pitchFamily="34" charset="0"/>
              <a:buChar char="•"/>
            </a:pPr>
            <a:r>
              <a:rPr lang="en-US"/>
              <a:t>New contracts have included a commitment to healthy eating. </a:t>
            </a:r>
          </a:p>
          <a:p>
            <a:pPr marL="0" indent="0">
              <a:buNone/>
            </a:pPr>
            <a:r>
              <a:rPr lang="en-US" b="1">
                <a:solidFill>
                  <a:schemeClr val="accent1"/>
                </a:solidFill>
              </a:rPr>
              <a:t>Best start </a:t>
            </a:r>
          </a:p>
          <a:p>
            <a:pPr marL="171450" indent="-171450">
              <a:buFont typeface="Arial" panose="020B0604020202020204" pitchFamily="34" charset="0"/>
              <a:buChar char="•"/>
            </a:pPr>
            <a:r>
              <a:rPr lang="en-US"/>
              <a:t>Need to think about underweight issues too.</a:t>
            </a:r>
          </a:p>
          <a:p>
            <a:pPr marL="171450" indent="-171450">
              <a:buFont typeface="Arial" panose="020B0604020202020204" pitchFamily="34" charset="0"/>
              <a:buChar char="•"/>
            </a:pPr>
            <a:r>
              <a:rPr lang="en-US"/>
              <a:t>Primary care struggle to get involved in prevention during 10 minute appointments.</a:t>
            </a:r>
          </a:p>
          <a:p>
            <a:pPr marL="171450" indent="-171450">
              <a:buFont typeface="Arial" panose="020B0604020202020204" pitchFamily="34" charset="0"/>
              <a:buChar char="•"/>
            </a:pPr>
            <a:r>
              <a:rPr lang="en-US"/>
              <a:t>Oral health. Clinicians think that prevention needs to be managed in the community. </a:t>
            </a:r>
          </a:p>
          <a:p>
            <a:r>
              <a:rPr lang="en-GB" b="1">
                <a:solidFill>
                  <a:schemeClr val="accent1"/>
                </a:solidFill>
              </a:rPr>
              <a:t>Physical activity – Green space and Leisure</a:t>
            </a:r>
          </a:p>
          <a:p>
            <a:pPr marL="171450" indent="-171450">
              <a:buFont typeface="Arial" panose="020B0604020202020204" pitchFamily="34" charset="0"/>
              <a:buChar char="•"/>
            </a:pPr>
            <a:r>
              <a:rPr lang="en-US"/>
              <a:t>Activity provision alongside food provision in the school holidays. </a:t>
            </a:r>
          </a:p>
          <a:p>
            <a:pPr marL="171450" indent="-171450">
              <a:buFont typeface="Arial" panose="020B0604020202020204" pitchFamily="34" charset="0"/>
              <a:buChar char="•"/>
            </a:pPr>
            <a:r>
              <a:rPr lang="en-US"/>
              <a:t>No mandatory cycle training in schools and school travel plans aren’t mandatory. </a:t>
            </a:r>
          </a:p>
          <a:p>
            <a:r>
              <a:rPr lang="en-US" b="1">
                <a:solidFill>
                  <a:schemeClr val="accent1"/>
                </a:solidFill>
              </a:rPr>
              <a:t>Active estate </a:t>
            </a:r>
            <a:r>
              <a:rPr lang="en-US" b="1" err="1">
                <a:solidFill>
                  <a:schemeClr val="accent1"/>
                </a:solidFill>
              </a:rPr>
              <a:t>programmes</a:t>
            </a:r>
            <a:endParaRPr lang="en-US" b="1">
              <a:solidFill>
                <a:schemeClr val="accent1"/>
              </a:solidFill>
            </a:endParaRPr>
          </a:p>
          <a:p>
            <a:pPr marL="171450" indent="-171450">
              <a:buFont typeface="Arial" panose="020B0604020202020204" pitchFamily="34" charset="0"/>
              <a:buChar char="•"/>
            </a:pPr>
            <a:r>
              <a:rPr lang="en-US"/>
              <a:t>Lack of social prescribing options outside office hours.</a:t>
            </a:r>
          </a:p>
          <a:p>
            <a:pPr marL="171450" indent="-171450">
              <a:buFont typeface="Arial" panose="020B0604020202020204" pitchFamily="34" charset="0"/>
              <a:buChar char="•"/>
            </a:pPr>
            <a:r>
              <a:rPr lang="en-US"/>
              <a:t>Increase awareness of council bike availability (Enfield bike library).</a:t>
            </a:r>
          </a:p>
          <a:p>
            <a:pPr marL="171450" indent="-171450">
              <a:buFont typeface="Arial" panose="020B0604020202020204" pitchFamily="34" charset="0"/>
              <a:buChar char="•"/>
            </a:pPr>
            <a:r>
              <a:rPr lang="en-US"/>
              <a:t>Need to increase the physical health of asylum seekers. </a:t>
            </a:r>
          </a:p>
          <a:p>
            <a:pPr marL="171450" indent="-171450">
              <a:buFont typeface="Arial" panose="020B0604020202020204" pitchFamily="34" charset="0"/>
              <a:buChar char="•"/>
            </a:pPr>
            <a:r>
              <a:rPr lang="en-US"/>
              <a:t>Need cheap free access to leisure </a:t>
            </a:r>
            <a:r>
              <a:rPr lang="en-US" err="1"/>
              <a:t>centres</a:t>
            </a:r>
            <a:r>
              <a:rPr lang="en-US"/>
              <a:t> and clearer communication about what is available (website is confusing).</a:t>
            </a:r>
          </a:p>
          <a:p>
            <a:pPr marL="0" indent="0">
              <a:buNone/>
            </a:pPr>
            <a:endParaRPr lang="en-GB">
              <a:solidFill>
                <a:schemeClr val="accent1"/>
              </a:solidFill>
            </a:endParaRPr>
          </a:p>
          <a:p>
            <a:pPr marL="0" indent="0">
              <a:buNone/>
            </a:pPr>
            <a:endParaRPr lang="en-GB"/>
          </a:p>
          <a:p>
            <a:endParaRPr lang="en-GB"/>
          </a:p>
        </p:txBody>
      </p:sp>
      <p:sp>
        <p:nvSpPr>
          <p:cNvPr id="9" name="Title 1">
            <a:extLst>
              <a:ext uri="{FF2B5EF4-FFF2-40B4-BE49-F238E27FC236}">
                <a16:creationId xmlns:a16="http://schemas.microsoft.com/office/drawing/2014/main" id="{BC6DB8AE-4D3B-2382-33B1-A0DCEC7CA36A}"/>
              </a:ext>
            </a:extLst>
          </p:cNvPr>
          <p:cNvSpPr txBox="1">
            <a:spLocks/>
          </p:cNvSpPr>
          <p:nvPr/>
        </p:nvSpPr>
        <p:spPr>
          <a:xfrm>
            <a:off x="88845" y="6084849"/>
            <a:ext cx="10515600" cy="318941"/>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a:lstStyle>
          <a:p>
            <a:r>
              <a:rPr lang="en-US" sz="1200" b="1">
                <a:solidFill>
                  <a:schemeClr val="bg1"/>
                </a:solidFill>
              </a:rPr>
              <a:t>Source: </a:t>
            </a:r>
            <a:r>
              <a:rPr lang="en-US" sz="1200">
                <a:solidFill>
                  <a:schemeClr val="bg1"/>
                </a:solidFill>
                <a:hlinkClick r:id="rId2">
                  <a:extLst>
                    <a:ext uri="{A12FA001-AC4F-418D-AE19-62706E023703}">
                      <ahyp:hlinkClr xmlns:ahyp="http://schemas.microsoft.com/office/drawing/2018/hyperlinkcolor" val="tx"/>
                    </a:ext>
                  </a:extLst>
                </a:hlinkClick>
              </a:rPr>
              <a:t>Healthy weight engagement themes </a:t>
            </a:r>
            <a:endParaRPr lang="en-GB" sz="1200">
              <a:solidFill>
                <a:schemeClr val="bg1"/>
              </a:solidFill>
            </a:endParaRPr>
          </a:p>
        </p:txBody>
      </p:sp>
    </p:spTree>
    <p:extLst>
      <p:ext uri="{BB962C8B-B14F-4D97-AF65-F5344CB8AC3E}">
        <p14:creationId xmlns:p14="http://schemas.microsoft.com/office/powerpoint/2010/main" val="39980447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DBA2-004B-C942-A647-8C0BCB99695B}"/>
              </a:ext>
            </a:extLst>
          </p:cNvPr>
          <p:cNvSpPr>
            <a:spLocks noGrp="1"/>
          </p:cNvSpPr>
          <p:nvPr>
            <p:ph type="title"/>
          </p:nvPr>
        </p:nvSpPr>
        <p:spPr>
          <a:xfrm>
            <a:off x="443770" y="1806085"/>
            <a:ext cx="10755157" cy="1719261"/>
          </a:xfrm>
        </p:spPr>
        <p:txBody>
          <a:bodyPr wrap="square" anchor="t">
            <a:normAutofit/>
          </a:bodyPr>
          <a:lstStyle/>
          <a:p>
            <a:r>
              <a:rPr lang="en-US"/>
              <a:t>Appendix 2: Findings from qualitative engagement into the barriers to physical activity for different groups  </a:t>
            </a:r>
            <a:endParaRPr lang="en-GB"/>
          </a:p>
        </p:txBody>
      </p:sp>
    </p:spTree>
    <p:extLst>
      <p:ext uri="{BB962C8B-B14F-4D97-AF65-F5344CB8AC3E}">
        <p14:creationId xmlns:p14="http://schemas.microsoft.com/office/powerpoint/2010/main" val="8286169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DD4EC4-2BF6-64A5-4052-948D2FA5D125}"/>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People with Long Term Conditions</a:t>
            </a:r>
          </a:p>
        </p:txBody>
      </p:sp>
      <p:graphicFrame>
        <p:nvGraphicFramePr>
          <p:cNvPr id="10" name="Table 4">
            <a:extLst>
              <a:ext uri="{FF2B5EF4-FFF2-40B4-BE49-F238E27FC236}">
                <a16:creationId xmlns:a16="http://schemas.microsoft.com/office/drawing/2014/main" id="{D29ABB4B-D623-6ABB-EC09-A1BC1C5DD263}"/>
              </a:ext>
            </a:extLst>
          </p:cNvPr>
          <p:cNvGraphicFramePr>
            <a:graphicFrameLocks noGrp="1"/>
          </p:cNvGraphicFramePr>
          <p:nvPr>
            <p:ph sz="quarter" idx="31"/>
            <p:extLst>
              <p:ext uri="{D42A27DB-BD31-4B8C-83A1-F6EECF244321}">
                <p14:modId xmlns:p14="http://schemas.microsoft.com/office/powerpoint/2010/main" val="1158980385"/>
              </p:ext>
            </p:extLst>
          </p:nvPr>
        </p:nvGraphicFramePr>
        <p:xfrm>
          <a:off x="152400" y="430213"/>
          <a:ext cx="11879262" cy="4704248"/>
        </p:xfrm>
        <a:graphic>
          <a:graphicData uri="http://schemas.openxmlformats.org/drawingml/2006/table">
            <a:tbl>
              <a:tblPr firstRow="1" bandRow="1">
                <a:tableStyleId>{5C22544A-7EE6-4342-B048-85BDC9FD1C3A}</a:tableStyleId>
              </a:tblPr>
              <a:tblGrid>
                <a:gridCol w="5939631">
                  <a:extLst>
                    <a:ext uri="{9D8B030D-6E8A-4147-A177-3AD203B41FA5}">
                      <a16:colId xmlns:a16="http://schemas.microsoft.com/office/drawing/2014/main" val="1327097114"/>
                    </a:ext>
                  </a:extLst>
                </a:gridCol>
                <a:gridCol w="5939631">
                  <a:extLst>
                    <a:ext uri="{9D8B030D-6E8A-4147-A177-3AD203B41FA5}">
                      <a16:colId xmlns:a16="http://schemas.microsoft.com/office/drawing/2014/main" val="801522801"/>
                    </a:ext>
                  </a:extLst>
                </a:gridCol>
              </a:tblGrid>
              <a:tr h="353642">
                <a:tc>
                  <a:txBody>
                    <a:bodyPr/>
                    <a:lstStyle/>
                    <a:p>
                      <a:r>
                        <a:rPr lang="en-GB" sz="1400"/>
                        <a:t>Barriers</a:t>
                      </a:r>
                    </a:p>
                  </a:txBody>
                  <a:tcPr/>
                </a:tc>
                <a:tc>
                  <a:txBody>
                    <a:bodyPr/>
                    <a:lstStyle/>
                    <a:p>
                      <a:r>
                        <a:rPr lang="en-GB" sz="1400"/>
                        <a:t>Facilitators</a:t>
                      </a:r>
                    </a:p>
                  </a:txBody>
                  <a:tcPr/>
                </a:tc>
                <a:extLst>
                  <a:ext uri="{0D108BD9-81ED-4DB2-BD59-A6C34878D82A}">
                    <a16:rowId xmlns:a16="http://schemas.microsoft.com/office/drawing/2014/main" val="1011554813"/>
                  </a:ext>
                </a:extLst>
              </a:tr>
              <a:tr h="575673">
                <a:tc>
                  <a:txBody>
                    <a:bodyPr/>
                    <a:lstStyle/>
                    <a:p>
                      <a:r>
                        <a:rPr lang="en-GB" sz="1400"/>
                        <a:t>Concerns around safety of exercise e.g. fears of worsening condition or causing injury</a:t>
                      </a:r>
                    </a:p>
                  </a:txBody>
                  <a:tcPr/>
                </a:tc>
                <a:tc>
                  <a:txBody>
                    <a:bodyPr/>
                    <a:lstStyle/>
                    <a:p>
                      <a:r>
                        <a:rPr lang="en-GB" sz="1400"/>
                        <a:t>High demand - 57% of people with LTCs look to NHS for advice on how to be active </a:t>
                      </a:r>
                    </a:p>
                  </a:txBody>
                  <a:tcPr/>
                </a:tc>
                <a:extLst>
                  <a:ext uri="{0D108BD9-81ED-4DB2-BD59-A6C34878D82A}">
                    <a16:rowId xmlns:a16="http://schemas.microsoft.com/office/drawing/2014/main" val="2483009730"/>
                  </a:ext>
                </a:extLst>
              </a:tr>
              <a:tr h="328956">
                <a:tc>
                  <a:txBody>
                    <a:bodyPr/>
                    <a:lstStyle/>
                    <a:p>
                      <a:r>
                        <a:rPr lang="en-GB" sz="1400"/>
                        <a:t>Lack of confidence</a:t>
                      </a:r>
                    </a:p>
                  </a:txBody>
                  <a:tcPr/>
                </a:tc>
                <a:tc>
                  <a:txBody>
                    <a:bodyPr/>
                    <a:lstStyle/>
                    <a:p>
                      <a:r>
                        <a:rPr lang="en-GB" sz="1400"/>
                        <a:t>Address concerns around safety, injury and pain</a:t>
                      </a:r>
                    </a:p>
                  </a:txBody>
                  <a:tcPr/>
                </a:tc>
                <a:extLst>
                  <a:ext uri="{0D108BD9-81ED-4DB2-BD59-A6C34878D82A}">
                    <a16:rowId xmlns:a16="http://schemas.microsoft.com/office/drawing/2014/main" val="2485574910"/>
                  </a:ext>
                </a:extLst>
              </a:tr>
              <a:tr h="505932">
                <a:tc>
                  <a:txBody>
                    <a:bodyPr/>
                    <a:lstStyle/>
                    <a:p>
                      <a:r>
                        <a:rPr lang="en-GB" sz="1400"/>
                        <a:t>Concerns around physical limitations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Tailor advice to individuals - preference, functional level, symptoms and social confidence</a:t>
                      </a:r>
                    </a:p>
                  </a:txBody>
                  <a:tcPr/>
                </a:tc>
                <a:extLst>
                  <a:ext uri="{0D108BD9-81ED-4DB2-BD59-A6C34878D82A}">
                    <a16:rowId xmlns:a16="http://schemas.microsoft.com/office/drawing/2014/main" val="4265610896"/>
                  </a:ext>
                </a:extLst>
              </a:tr>
              <a:tr h="575673">
                <a:tc>
                  <a:txBody>
                    <a:bodyPr/>
                    <a:lstStyle/>
                    <a:p>
                      <a:r>
                        <a:rPr lang="en-GB" sz="1400"/>
                        <a:t>Challenges maintaining routine due to unpredictability of condition</a:t>
                      </a:r>
                    </a:p>
                  </a:txBody>
                  <a:tcPr/>
                </a:tc>
                <a:tc>
                  <a:txBody>
                    <a:bodyPr/>
                    <a:lstStyle/>
                    <a:p>
                      <a:r>
                        <a:rPr lang="en-GB" sz="1400"/>
                        <a:t>Instead of ‘exercise’ and ‘physical activity’ use language such as ‘every step counts’ and ‘it’s never too late’.</a:t>
                      </a:r>
                    </a:p>
                  </a:txBody>
                  <a:tcPr/>
                </a:tc>
                <a:extLst>
                  <a:ext uri="{0D108BD9-81ED-4DB2-BD59-A6C34878D82A}">
                    <a16:rowId xmlns:a16="http://schemas.microsoft.com/office/drawing/2014/main" val="1708250055"/>
                  </a:ext>
                </a:extLst>
              </a:tr>
              <a:tr h="328956">
                <a:tc>
                  <a:txBody>
                    <a:bodyPr/>
                    <a:lstStyle/>
                    <a:p>
                      <a:r>
                        <a:rPr lang="en-GB" sz="1400"/>
                        <a:t>Accessibility both indoors and outdoors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Offer a variety of physical activity options</a:t>
                      </a:r>
                    </a:p>
                  </a:txBody>
                  <a:tcPr/>
                </a:tc>
                <a:extLst>
                  <a:ext uri="{0D108BD9-81ED-4DB2-BD59-A6C34878D82A}">
                    <a16:rowId xmlns:a16="http://schemas.microsoft.com/office/drawing/2014/main" val="2856890137"/>
                  </a:ext>
                </a:extLst>
              </a:tr>
              <a:tr h="328956">
                <a:tc>
                  <a:txBody>
                    <a:bodyPr/>
                    <a:lstStyle/>
                    <a:p>
                      <a:r>
                        <a:rPr lang="en-GB" sz="1400"/>
                        <a:t>‘Unfriendly environments’ e.g.. Stigma </a:t>
                      </a:r>
                    </a:p>
                  </a:txBody>
                  <a:tcPr/>
                </a:tc>
                <a:tc>
                  <a:txBody>
                    <a:bodyPr/>
                    <a:lstStyle/>
                    <a:p>
                      <a:r>
                        <a:rPr lang="en-GB" sz="1400"/>
                        <a:t>Community based offers – social support</a:t>
                      </a:r>
                    </a:p>
                  </a:txBody>
                  <a:tcPr/>
                </a:tc>
                <a:extLst>
                  <a:ext uri="{0D108BD9-81ED-4DB2-BD59-A6C34878D82A}">
                    <a16:rowId xmlns:a16="http://schemas.microsoft.com/office/drawing/2014/main" val="1438503157"/>
                  </a:ext>
                </a:extLst>
              </a:tr>
              <a:tr h="505932">
                <a:tc>
                  <a:txBody>
                    <a:bodyPr/>
                    <a:lstStyle/>
                    <a:p>
                      <a:r>
                        <a:rPr lang="en-GB" sz="1400"/>
                        <a:t>Lack of social support</a:t>
                      </a:r>
                    </a:p>
                  </a:txBody>
                  <a:tcPr/>
                </a:tc>
                <a:tc>
                  <a:txBody>
                    <a:bodyPr/>
                    <a:lstStyle/>
                    <a:p>
                      <a:r>
                        <a:rPr lang="en-GB" sz="1400"/>
                        <a:t>Use motivational interviewing and self-determination theory to develop autonomous motivation.</a:t>
                      </a:r>
                    </a:p>
                  </a:txBody>
                  <a:tcPr/>
                </a:tc>
                <a:extLst>
                  <a:ext uri="{0D108BD9-81ED-4DB2-BD59-A6C34878D82A}">
                    <a16:rowId xmlns:a16="http://schemas.microsoft.com/office/drawing/2014/main" val="3020948232"/>
                  </a:ext>
                </a:extLst>
              </a:tr>
              <a:tr h="505932">
                <a:tc>
                  <a:txBody>
                    <a:bodyPr/>
                    <a:lstStyle/>
                    <a:p>
                      <a:r>
                        <a:rPr lang="en-GB" sz="1400"/>
                        <a:t>Bad weather</a:t>
                      </a:r>
                    </a:p>
                  </a:txBody>
                  <a:tcPr/>
                </a:tc>
                <a:tc>
                  <a:txBody>
                    <a:bodyPr/>
                    <a:lstStyle/>
                    <a:p>
                      <a:r>
                        <a:rPr lang="en-GB" sz="1400"/>
                        <a:t>Digital tools such as pedometer apps can be used to help maintain PA levels.</a:t>
                      </a:r>
                    </a:p>
                  </a:txBody>
                  <a:tcPr/>
                </a:tc>
                <a:extLst>
                  <a:ext uri="{0D108BD9-81ED-4DB2-BD59-A6C34878D82A}">
                    <a16:rowId xmlns:a16="http://schemas.microsoft.com/office/drawing/2014/main" val="4279152277"/>
                  </a:ext>
                </a:extLst>
              </a:tr>
              <a:tr h="328956">
                <a:tc>
                  <a:txBody>
                    <a:bodyPr/>
                    <a:lstStyle/>
                    <a:p>
                      <a:r>
                        <a:rPr lang="en-GB" sz="1400"/>
                        <a:t>Lack of time</a:t>
                      </a:r>
                    </a:p>
                  </a:txBody>
                  <a:tcPr/>
                </a:tc>
                <a:tc>
                  <a:txBody>
                    <a:bodyPr/>
                    <a:lstStyle/>
                    <a:p>
                      <a:endParaRPr lang="en-GB" sz="1400"/>
                    </a:p>
                  </a:txBody>
                  <a:tcPr/>
                </a:tc>
                <a:extLst>
                  <a:ext uri="{0D108BD9-81ED-4DB2-BD59-A6C34878D82A}">
                    <a16:rowId xmlns:a16="http://schemas.microsoft.com/office/drawing/2014/main" val="2767899829"/>
                  </a:ext>
                </a:extLst>
              </a:tr>
              <a:tr h="328956">
                <a:tc>
                  <a:txBody>
                    <a:bodyPr/>
                    <a:lstStyle/>
                    <a:p>
                      <a:r>
                        <a:rPr lang="en-GB" sz="1400"/>
                        <a:t>Fatigue and/or illness</a:t>
                      </a:r>
                    </a:p>
                  </a:txBody>
                  <a:tcPr/>
                </a:tc>
                <a:tc>
                  <a:txBody>
                    <a:bodyPr/>
                    <a:lstStyle/>
                    <a:p>
                      <a:endParaRPr lang="en-GB" sz="1400"/>
                    </a:p>
                  </a:txBody>
                  <a:tcPr/>
                </a:tc>
                <a:extLst>
                  <a:ext uri="{0D108BD9-81ED-4DB2-BD59-A6C34878D82A}">
                    <a16:rowId xmlns:a16="http://schemas.microsoft.com/office/drawing/2014/main" val="4228102446"/>
                  </a:ext>
                </a:extLst>
              </a:tr>
            </a:tbl>
          </a:graphicData>
        </a:graphic>
      </p:graphicFrame>
    </p:spTree>
    <p:extLst>
      <p:ext uri="{BB962C8B-B14F-4D97-AF65-F5344CB8AC3E}">
        <p14:creationId xmlns:p14="http://schemas.microsoft.com/office/powerpoint/2010/main" val="8439442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3CF14A-4FF9-4BE5-71A8-0B029BDB8E52}"/>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People from minority ethnic groups</a:t>
            </a:r>
          </a:p>
        </p:txBody>
      </p:sp>
      <p:graphicFrame>
        <p:nvGraphicFramePr>
          <p:cNvPr id="5" name="Table 4">
            <a:extLst>
              <a:ext uri="{FF2B5EF4-FFF2-40B4-BE49-F238E27FC236}">
                <a16:creationId xmlns:a16="http://schemas.microsoft.com/office/drawing/2014/main" id="{8DF3D255-109E-7C3C-BBEA-5F868ECAE892}"/>
              </a:ext>
            </a:extLst>
          </p:cNvPr>
          <p:cNvGraphicFramePr>
            <a:graphicFrameLocks/>
          </p:cNvGraphicFramePr>
          <p:nvPr>
            <p:extLst>
              <p:ext uri="{D42A27DB-BD31-4B8C-83A1-F6EECF244321}">
                <p14:modId xmlns:p14="http://schemas.microsoft.com/office/powerpoint/2010/main" val="1869639959"/>
              </p:ext>
            </p:extLst>
          </p:nvPr>
        </p:nvGraphicFramePr>
        <p:xfrm>
          <a:off x="175260" y="449745"/>
          <a:ext cx="11833860" cy="4854738"/>
        </p:xfrm>
        <a:graphic>
          <a:graphicData uri="http://schemas.openxmlformats.org/drawingml/2006/table">
            <a:tbl>
              <a:tblPr firstRow="1" bandRow="1">
                <a:tableStyleId>{5C22544A-7EE6-4342-B048-85BDC9FD1C3A}</a:tableStyleId>
              </a:tblPr>
              <a:tblGrid>
                <a:gridCol w="5856362">
                  <a:extLst>
                    <a:ext uri="{9D8B030D-6E8A-4147-A177-3AD203B41FA5}">
                      <a16:colId xmlns:a16="http://schemas.microsoft.com/office/drawing/2014/main" val="1327097114"/>
                    </a:ext>
                  </a:extLst>
                </a:gridCol>
                <a:gridCol w="5977498">
                  <a:extLst>
                    <a:ext uri="{9D8B030D-6E8A-4147-A177-3AD203B41FA5}">
                      <a16:colId xmlns:a16="http://schemas.microsoft.com/office/drawing/2014/main" val="801522801"/>
                    </a:ext>
                  </a:extLst>
                </a:gridCol>
              </a:tblGrid>
              <a:tr h="373215">
                <a:tc>
                  <a:txBody>
                    <a:bodyPr/>
                    <a:lstStyle/>
                    <a:p>
                      <a:r>
                        <a:rPr lang="en-GB" sz="1400" dirty="0"/>
                        <a:t>Barriers</a:t>
                      </a:r>
                    </a:p>
                  </a:txBody>
                  <a:tcPr marL="53642" marR="53642" marT="26821" marB="26821"/>
                </a:tc>
                <a:tc>
                  <a:txBody>
                    <a:bodyPr/>
                    <a:lstStyle/>
                    <a:p>
                      <a:r>
                        <a:rPr lang="en-GB" sz="1400"/>
                        <a:t>Facilitators</a:t>
                      </a:r>
                    </a:p>
                  </a:txBody>
                  <a:tcPr marL="53642" marR="53642" marT="26821" marB="26821"/>
                </a:tc>
                <a:extLst>
                  <a:ext uri="{0D108BD9-81ED-4DB2-BD59-A6C34878D82A}">
                    <a16:rowId xmlns:a16="http://schemas.microsoft.com/office/drawing/2014/main" val="1011554813"/>
                  </a:ext>
                </a:extLst>
              </a:tr>
              <a:tr h="538723">
                <a:tc>
                  <a:txBody>
                    <a:bodyPr/>
                    <a:lstStyle/>
                    <a:p>
                      <a:r>
                        <a:rPr lang="en-GB" sz="1400"/>
                        <a:t>Competing priorities e.g., caring for family and domestic activities</a:t>
                      </a:r>
                    </a:p>
                  </a:txBody>
                  <a:tcPr marL="53642" marR="53642" marT="26821" marB="26821"/>
                </a:tc>
                <a:tc>
                  <a:txBody>
                    <a:bodyPr/>
                    <a:lstStyle/>
                    <a:p>
                      <a:r>
                        <a:rPr lang="en-GB" sz="1400"/>
                        <a:t>Social support – group-based activities</a:t>
                      </a:r>
                    </a:p>
                  </a:txBody>
                  <a:tcPr marL="53642" marR="53642" marT="26821" marB="26821"/>
                </a:tc>
                <a:extLst>
                  <a:ext uri="{0D108BD9-81ED-4DB2-BD59-A6C34878D82A}">
                    <a16:rowId xmlns:a16="http://schemas.microsoft.com/office/drawing/2014/main" val="2483009730"/>
                  </a:ext>
                </a:extLst>
              </a:tr>
              <a:tr h="296054">
                <a:tc>
                  <a:txBody>
                    <a:bodyPr/>
                    <a:lstStyle/>
                    <a:p>
                      <a:r>
                        <a:rPr lang="en-GB" sz="1400"/>
                        <a:t>Cost</a:t>
                      </a:r>
                    </a:p>
                  </a:txBody>
                  <a:tcPr marL="53642" marR="53642" marT="26821" marB="26821"/>
                </a:tc>
                <a:tc>
                  <a:txBody>
                    <a:bodyPr/>
                    <a:lstStyle/>
                    <a:p>
                      <a:r>
                        <a:rPr lang="en-GB" sz="1400"/>
                        <a:t>Integration of activity into everyday life</a:t>
                      </a:r>
                    </a:p>
                  </a:txBody>
                  <a:tcPr marL="53642" marR="53642" marT="26821" marB="26821"/>
                </a:tc>
                <a:extLst>
                  <a:ext uri="{0D108BD9-81ED-4DB2-BD59-A6C34878D82A}">
                    <a16:rowId xmlns:a16="http://schemas.microsoft.com/office/drawing/2014/main" val="2485574910"/>
                  </a:ext>
                </a:extLst>
              </a:tr>
              <a:tr h="296054">
                <a:tc>
                  <a:txBody>
                    <a:bodyPr/>
                    <a:lstStyle/>
                    <a:p>
                      <a:r>
                        <a:rPr lang="en-GB" sz="1400"/>
                        <a:t>Limited space</a:t>
                      </a:r>
                    </a:p>
                  </a:txBody>
                  <a:tcPr marL="53642" marR="53642" marT="26821" marB="26821"/>
                </a:tc>
                <a:tc>
                  <a:txBody>
                    <a:bodyPr/>
                    <a:lstStyle/>
                    <a:p>
                      <a:r>
                        <a:rPr lang="en-GB" sz="1400"/>
                        <a:t>Culturally appropriate activities</a:t>
                      </a:r>
                    </a:p>
                  </a:txBody>
                  <a:tcPr marL="53642" marR="53642" marT="26821" marB="26821"/>
                </a:tc>
                <a:extLst>
                  <a:ext uri="{0D108BD9-81ED-4DB2-BD59-A6C34878D82A}">
                    <a16:rowId xmlns:a16="http://schemas.microsoft.com/office/drawing/2014/main" val="3217823904"/>
                  </a:ext>
                </a:extLst>
              </a:tr>
              <a:tr h="538723">
                <a:tc>
                  <a:txBody>
                    <a:bodyPr/>
                    <a:lstStyle/>
                    <a:p>
                      <a:r>
                        <a:rPr lang="en-GB" sz="1400"/>
                        <a:t>Language barriers</a:t>
                      </a:r>
                    </a:p>
                  </a:txBody>
                  <a:tcPr marL="53642" marR="53642" marT="26821" marB="26821"/>
                </a:tc>
                <a:tc>
                  <a:txBody>
                    <a:bodyPr/>
                    <a:lstStyle/>
                    <a:p>
                      <a:r>
                        <a:rPr lang="en-GB" sz="1400"/>
                        <a:t>Raising awareness of importance of physical activity for health</a:t>
                      </a:r>
                    </a:p>
                  </a:txBody>
                  <a:tcPr marL="53642" marR="53642" marT="26821" marB="26821"/>
                </a:tc>
                <a:extLst>
                  <a:ext uri="{0D108BD9-81ED-4DB2-BD59-A6C34878D82A}">
                    <a16:rowId xmlns:a16="http://schemas.microsoft.com/office/drawing/2014/main" val="16835414"/>
                  </a:ext>
                </a:extLst>
              </a:tr>
              <a:tr h="538723">
                <a:tc>
                  <a:txBody>
                    <a:bodyPr/>
                    <a:lstStyle/>
                    <a:p>
                      <a:r>
                        <a:rPr lang="en-GB" sz="1400"/>
                        <a:t>Unsuitable location of activities</a:t>
                      </a:r>
                    </a:p>
                  </a:txBody>
                  <a:tcPr marL="53642" marR="53642" marT="26821" marB="26821"/>
                </a:tc>
                <a:tc>
                  <a:txBody>
                    <a:bodyPr/>
                    <a:lstStyle/>
                    <a:p>
                      <a:r>
                        <a:rPr lang="en-GB" sz="1400"/>
                        <a:t>Avoiding language such as ‘club’ or ‘dance’ and instead using ‘lessons’, ‘aerobics’ or ‘class’</a:t>
                      </a:r>
                    </a:p>
                  </a:txBody>
                  <a:tcPr marL="53642" marR="53642" marT="26821" marB="26821"/>
                </a:tc>
                <a:extLst>
                  <a:ext uri="{0D108BD9-81ED-4DB2-BD59-A6C34878D82A}">
                    <a16:rowId xmlns:a16="http://schemas.microsoft.com/office/drawing/2014/main" val="4023452464"/>
                  </a:ext>
                </a:extLst>
              </a:tr>
              <a:tr h="538723">
                <a:tc>
                  <a:txBody>
                    <a:bodyPr/>
                    <a:lstStyle/>
                    <a:p>
                      <a:r>
                        <a:rPr lang="en-GB" sz="1400"/>
                        <a:t>Feeling unsafe (both walking outdoors and in facilities) – discrimination, racism, crime</a:t>
                      </a:r>
                    </a:p>
                  </a:txBody>
                  <a:tcPr marL="53642" marR="53642" marT="26821" marB="26821"/>
                </a:tc>
                <a:tc>
                  <a:txBody>
                    <a:bodyPr/>
                    <a:lstStyle/>
                    <a:p>
                      <a:r>
                        <a:rPr lang="en-GB" sz="1400"/>
                        <a:t>Offer financial support or free physical activity opportunities</a:t>
                      </a:r>
                    </a:p>
                  </a:txBody>
                  <a:tcPr marL="53642" marR="53642" marT="26821" marB="26821"/>
                </a:tc>
                <a:extLst>
                  <a:ext uri="{0D108BD9-81ED-4DB2-BD59-A6C34878D82A}">
                    <a16:rowId xmlns:a16="http://schemas.microsoft.com/office/drawing/2014/main" val="1435849138"/>
                  </a:ext>
                </a:extLst>
              </a:tr>
              <a:tr h="538723">
                <a:tc>
                  <a:txBody>
                    <a:bodyPr/>
                    <a:lstStyle/>
                    <a:p>
                      <a:r>
                        <a:rPr lang="en-GB" sz="1400"/>
                        <a:t>Fears around stigma – linked to perceptions of caring duties</a:t>
                      </a:r>
                    </a:p>
                  </a:txBody>
                  <a:tcPr marL="53642" marR="53642" marT="26821" marB="26821"/>
                </a:tc>
                <a:tc>
                  <a:txBody>
                    <a:bodyPr/>
                    <a:lstStyle/>
                    <a:p>
                      <a:endParaRPr lang="en-GB" sz="1400"/>
                    </a:p>
                  </a:txBody>
                  <a:tcPr marL="53642" marR="53642" marT="26821" marB="26821"/>
                </a:tc>
                <a:extLst>
                  <a:ext uri="{0D108BD9-81ED-4DB2-BD59-A6C34878D82A}">
                    <a16:rowId xmlns:a16="http://schemas.microsoft.com/office/drawing/2014/main" val="3921371842"/>
                  </a:ext>
                </a:extLst>
              </a:tr>
              <a:tr h="361023">
                <a:tc>
                  <a:txBody>
                    <a:bodyPr/>
                    <a:lstStyle/>
                    <a:p>
                      <a:r>
                        <a:rPr lang="en-GB" sz="1400"/>
                        <a:t>Lack of knowledge of culturally appropriate facilities</a:t>
                      </a:r>
                    </a:p>
                  </a:txBody>
                  <a:tcPr marL="53642" marR="53642" marT="26821" marB="26821"/>
                </a:tc>
                <a:tc>
                  <a:txBody>
                    <a:bodyPr/>
                    <a:lstStyle/>
                    <a:p>
                      <a:endParaRPr lang="en-GB" sz="1400"/>
                    </a:p>
                  </a:txBody>
                  <a:tcPr marL="53642" marR="53642" marT="26821" marB="26821"/>
                </a:tc>
                <a:extLst>
                  <a:ext uri="{0D108BD9-81ED-4DB2-BD59-A6C34878D82A}">
                    <a16:rowId xmlns:a16="http://schemas.microsoft.com/office/drawing/2014/main" val="3993136897"/>
                  </a:ext>
                </a:extLst>
              </a:tr>
              <a:tr h="296054">
                <a:tc>
                  <a:txBody>
                    <a:bodyPr/>
                    <a:lstStyle/>
                    <a:p>
                      <a:r>
                        <a:rPr lang="en-GB" sz="1400"/>
                        <a:t>Lack of confidence</a:t>
                      </a:r>
                    </a:p>
                  </a:txBody>
                  <a:tcPr marL="53642" marR="53642" marT="26821" marB="26821"/>
                </a:tc>
                <a:tc>
                  <a:txBody>
                    <a:bodyPr/>
                    <a:lstStyle/>
                    <a:p>
                      <a:endParaRPr lang="en-GB" sz="1400"/>
                    </a:p>
                  </a:txBody>
                  <a:tcPr marL="53642" marR="53642" marT="26821" marB="26821"/>
                </a:tc>
                <a:extLst>
                  <a:ext uri="{0D108BD9-81ED-4DB2-BD59-A6C34878D82A}">
                    <a16:rowId xmlns:a16="http://schemas.microsoft.com/office/drawing/2014/main" val="1642469487"/>
                  </a:ext>
                </a:extLst>
              </a:tr>
              <a:tr h="538723">
                <a:tc>
                  <a:txBody>
                    <a:bodyPr/>
                    <a:lstStyle/>
                    <a:p>
                      <a:r>
                        <a:rPr lang="en-GB" sz="1400"/>
                        <a:t>Inappropriate facilities – mixed gender, male employees, security cameras and revealing clothing</a:t>
                      </a:r>
                    </a:p>
                  </a:txBody>
                  <a:tcPr marL="53642" marR="53642" marT="26821" marB="26821"/>
                </a:tc>
                <a:tc>
                  <a:txBody>
                    <a:bodyPr/>
                    <a:lstStyle/>
                    <a:p>
                      <a:endParaRPr lang="en-GB" sz="1400"/>
                    </a:p>
                  </a:txBody>
                  <a:tcPr marL="53642" marR="53642" marT="26821" marB="26821"/>
                </a:tc>
                <a:extLst>
                  <a:ext uri="{0D108BD9-81ED-4DB2-BD59-A6C34878D82A}">
                    <a16:rowId xmlns:a16="http://schemas.microsoft.com/office/drawing/2014/main" val="432431760"/>
                  </a:ext>
                </a:extLst>
              </a:tr>
            </a:tbl>
          </a:graphicData>
        </a:graphic>
      </p:graphicFrame>
    </p:spTree>
    <p:extLst>
      <p:ext uri="{BB962C8B-B14F-4D97-AF65-F5344CB8AC3E}">
        <p14:creationId xmlns:p14="http://schemas.microsoft.com/office/powerpoint/2010/main" val="16488424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ED4DA8-CB0B-14AA-AA3E-18CA19DEECCE}"/>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mn-cs"/>
              </a:rPr>
              <a:t>Barriers and facilitators to physical activity for Secondary School Girls</a:t>
            </a:r>
          </a:p>
        </p:txBody>
      </p:sp>
      <p:graphicFrame>
        <p:nvGraphicFramePr>
          <p:cNvPr id="10" name="Table 9">
            <a:extLst>
              <a:ext uri="{FF2B5EF4-FFF2-40B4-BE49-F238E27FC236}">
                <a16:creationId xmlns:a16="http://schemas.microsoft.com/office/drawing/2014/main" id="{E7D21DC3-7C4A-3678-C6A6-FE32044F628A}"/>
              </a:ext>
            </a:extLst>
          </p:cNvPr>
          <p:cNvGraphicFramePr>
            <a:graphicFrameLocks/>
          </p:cNvGraphicFramePr>
          <p:nvPr>
            <p:extLst>
              <p:ext uri="{D42A27DB-BD31-4B8C-83A1-F6EECF244321}">
                <p14:modId xmlns:p14="http://schemas.microsoft.com/office/powerpoint/2010/main" val="1481425284"/>
              </p:ext>
            </p:extLst>
          </p:nvPr>
        </p:nvGraphicFramePr>
        <p:xfrm>
          <a:off x="110758" y="480883"/>
          <a:ext cx="11974562" cy="4395917"/>
        </p:xfrm>
        <a:graphic>
          <a:graphicData uri="http://schemas.openxmlformats.org/drawingml/2006/table">
            <a:tbl>
              <a:tblPr firstRow="1" bandRow="1">
                <a:tableStyleId>{5C22544A-7EE6-4342-B048-85BDC9FD1C3A}</a:tableStyleId>
              </a:tblPr>
              <a:tblGrid>
                <a:gridCol w="5988607">
                  <a:extLst>
                    <a:ext uri="{9D8B030D-6E8A-4147-A177-3AD203B41FA5}">
                      <a16:colId xmlns:a16="http://schemas.microsoft.com/office/drawing/2014/main" val="1327097114"/>
                    </a:ext>
                  </a:extLst>
                </a:gridCol>
                <a:gridCol w="5985955">
                  <a:extLst>
                    <a:ext uri="{9D8B030D-6E8A-4147-A177-3AD203B41FA5}">
                      <a16:colId xmlns:a16="http://schemas.microsoft.com/office/drawing/2014/main" val="801522801"/>
                    </a:ext>
                  </a:extLst>
                </a:gridCol>
              </a:tblGrid>
              <a:tr h="365514">
                <a:tc>
                  <a:txBody>
                    <a:bodyPr/>
                    <a:lstStyle/>
                    <a:p>
                      <a:r>
                        <a:rPr lang="en-GB" sz="1400"/>
                        <a:t>Barriers</a:t>
                      </a:r>
                    </a:p>
                  </a:txBody>
                  <a:tcPr/>
                </a:tc>
                <a:tc>
                  <a:txBody>
                    <a:bodyPr/>
                    <a:lstStyle/>
                    <a:p>
                      <a:r>
                        <a:rPr lang="en-GB" sz="1400"/>
                        <a:t>Facilitators</a:t>
                      </a:r>
                    </a:p>
                  </a:txBody>
                  <a:tcPr/>
                </a:tc>
                <a:extLst>
                  <a:ext uri="{0D108BD9-81ED-4DB2-BD59-A6C34878D82A}">
                    <a16:rowId xmlns:a16="http://schemas.microsoft.com/office/drawing/2014/main" val="1011554813"/>
                  </a:ext>
                </a:extLst>
              </a:tr>
              <a:tr h="451125">
                <a:tc>
                  <a:txBody>
                    <a:bodyPr/>
                    <a:lstStyle/>
                    <a:p>
                      <a:r>
                        <a:rPr lang="en-GB" sz="1400"/>
                        <a:t>Friendship groups and peer pressure</a:t>
                      </a:r>
                    </a:p>
                  </a:txBody>
                  <a:tcPr/>
                </a:tc>
                <a:tc>
                  <a:txBody>
                    <a:bodyPr/>
                    <a:lstStyle/>
                    <a:p>
                      <a:r>
                        <a:rPr lang="en-GB" sz="1400"/>
                        <a:t>Friendship group activities</a:t>
                      </a:r>
                    </a:p>
                  </a:txBody>
                  <a:tcPr/>
                </a:tc>
                <a:extLst>
                  <a:ext uri="{0D108BD9-81ED-4DB2-BD59-A6C34878D82A}">
                    <a16:rowId xmlns:a16="http://schemas.microsoft.com/office/drawing/2014/main" val="2483009730"/>
                  </a:ext>
                </a:extLst>
              </a:tr>
              <a:tr h="566115">
                <a:tc>
                  <a:txBody>
                    <a:bodyPr/>
                    <a:lstStyle/>
                    <a:p>
                      <a:r>
                        <a:rPr lang="en-GB" sz="1400"/>
                        <a:t>Self-conscious in mixed-gender sessions</a:t>
                      </a:r>
                    </a:p>
                  </a:txBody>
                  <a:tcPr/>
                </a:tc>
                <a:tc>
                  <a:txBody>
                    <a:bodyPr/>
                    <a:lstStyle/>
                    <a:p>
                      <a:r>
                        <a:rPr lang="en-GB" sz="1400"/>
                        <a:t>Adapting to girls preferences – activities they like, indoors in the winter, etc</a:t>
                      </a:r>
                    </a:p>
                  </a:txBody>
                  <a:tcPr/>
                </a:tc>
                <a:extLst>
                  <a:ext uri="{0D108BD9-81ED-4DB2-BD59-A6C34878D82A}">
                    <a16:rowId xmlns:a16="http://schemas.microsoft.com/office/drawing/2014/main" val="2485574910"/>
                  </a:ext>
                </a:extLst>
              </a:tr>
              <a:tr h="362513">
                <a:tc>
                  <a:txBody>
                    <a:bodyPr/>
                    <a:lstStyle/>
                    <a:p>
                      <a:r>
                        <a:rPr lang="en-GB" sz="1400"/>
                        <a:t>Puberty, periods and body image</a:t>
                      </a:r>
                    </a:p>
                  </a:txBody>
                  <a:tcPr/>
                </a:tc>
                <a:tc>
                  <a:txBody>
                    <a:bodyPr/>
                    <a:lstStyle/>
                    <a:p>
                      <a:r>
                        <a:rPr lang="en-GB" sz="1400"/>
                        <a:t>Taster sessions for trying new sports</a:t>
                      </a:r>
                    </a:p>
                  </a:txBody>
                  <a:tcPr/>
                </a:tc>
                <a:extLst>
                  <a:ext uri="{0D108BD9-81ED-4DB2-BD59-A6C34878D82A}">
                    <a16:rowId xmlns:a16="http://schemas.microsoft.com/office/drawing/2014/main" val="3217823904"/>
                  </a:ext>
                </a:extLst>
              </a:tr>
              <a:tr h="362513">
                <a:tc>
                  <a:txBody>
                    <a:bodyPr/>
                    <a:lstStyle/>
                    <a:p>
                      <a:r>
                        <a:rPr lang="en-GB" sz="1400"/>
                        <a:t>PE kit and changing room issues</a:t>
                      </a:r>
                    </a:p>
                  </a:txBody>
                  <a:tcPr/>
                </a:tc>
                <a:tc>
                  <a:txBody>
                    <a:bodyPr/>
                    <a:lstStyle/>
                    <a:p>
                      <a:r>
                        <a:rPr lang="en-GB" sz="1400"/>
                        <a:t>Positive relationships with peers and teachers</a:t>
                      </a:r>
                    </a:p>
                  </a:txBody>
                  <a:tcPr/>
                </a:tc>
                <a:extLst>
                  <a:ext uri="{0D108BD9-81ED-4DB2-BD59-A6C34878D82A}">
                    <a16:rowId xmlns:a16="http://schemas.microsoft.com/office/drawing/2014/main" val="16835414"/>
                  </a:ext>
                </a:extLst>
              </a:tr>
              <a:tr h="475572">
                <a:tc>
                  <a:txBody>
                    <a:bodyPr/>
                    <a:lstStyle/>
                    <a:p>
                      <a:r>
                        <a:rPr lang="en-GB" sz="1400"/>
                        <a:t>Winter weather</a:t>
                      </a:r>
                    </a:p>
                  </a:txBody>
                  <a:tcPr/>
                </a:tc>
                <a:tc>
                  <a:txBody>
                    <a:bodyPr/>
                    <a:lstStyle/>
                    <a:p>
                      <a:r>
                        <a:rPr lang="en-GB" sz="1400"/>
                        <a:t>Family/carer engagement</a:t>
                      </a:r>
                    </a:p>
                  </a:txBody>
                  <a:tcPr/>
                </a:tc>
                <a:extLst>
                  <a:ext uri="{0D108BD9-81ED-4DB2-BD59-A6C34878D82A}">
                    <a16:rowId xmlns:a16="http://schemas.microsoft.com/office/drawing/2014/main" val="4023452464"/>
                  </a:ext>
                </a:extLst>
              </a:tr>
              <a:tr h="362513">
                <a:tc>
                  <a:txBody>
                    <a:bodyPr/>
                    <a:lstStyle/>
                    <a:p>
                      <a:r>
                        <a:rPr lang="en-GB" sz="1400"/>
                        <a:t>Lack of parental support</a:t>
                      </a:r>
                    </a:p>
                  </a:txBody>
                  <a:tcPr/>
                </a:tc>
                <a:tc>
                  <a:txBody>
                    <a:bodyPr/>
                    <a:lstStyle/>
                    <a:p>
                      <a:r>
                        <a:rPr lang="en-GB" sz="1400"/>
                        <a:t>Role models</a:t>
                      </a:r>
                    </a:p>
                  </a:txBody>
                  <a:tcPr/>
                </a:tc>
                <a:extLst>
                  <a:ext uri="{0D108BD9-81ED-4DB2-BD59-A6C34878D82A}">
                    <a16:rowId xmlns:a16="http://schemas.microsoft.com/office/drawing/2014/main" val="1435849138"/>
                  </a:ext>
                </a:extLst>
              </a:tr>
              <a:tr h="362513">
                <a:tc>
                  <a:txBody>
                    <a:bodyPr/>
                    <a:lstStyle/>
                    <a:p>
                      <a:r>
                        <a:rPr lang="en-GB" sz="1400"/>
                        <a:t>Prioritising exams/studying over PE</a:t>
                      </a:r>
                    </a:p>
                  </a:txBody>
                  <a:tcPr/>
                </a:tc>
                <a:tc>
                  <a:txBody>
                    <a:bodyPr/>
                    <a:lstStyle/>
                    <a:p>
                      <a:r>
                        <a:rPr lang="en-GB" sz="1400"/>
                        <a:t>Variety of options</a:t>
                      </a:r>
                    </a:p>
                  </a:txBody>
                  <a:tcPr/>
                </a:tc>
                <a:extLst>
                  <a:ext uri="{0D108BD9-81ED-4DB2-BD59-A6C34878D82A}">
                    <a16:rowId xmlns:a16="http://schemas.microsoft.com/office/drawing/2014/main" val="3921371842"/>
                  </a:ext>
                </a:extLst>
              </a:tr>
              <a:tr h="362513">
                <a:tc>
                  <a:txBody>
                    <a:bodyPr/>
                    <a:lstStyle/>
                    <a:p>
                      <a:r>
                        <a:rPr lang="en-GB" sz="1400"/>
                        <a:t>Repetition and lack of progress</a:t>
                      </a:r>
                    </a:p>
                  </a:txBody>
                  <a:tcPr/>
                </a:tc>
                <a:tc>
                  <a:txBody>
                    <a:bodyPr/>
                    <a:lstStyle/>
                    <a:p>
                      <a:r>
                        <a:rPr lang="en-GB" sz="1400"/>
                        <a:t>Leading sessions – improving confidence</a:t>
                      </a:r>
                    </a:p>
                  </a:txBody>
                  <a:tcPr/>
                </a:tc>
                <a:extLst>
                  <a:ext uri="{0D108BD9-81ED-4DB2-BD59-A6C34878D82A}">
                    <a16:rowId xmlns:a16="http://schemas.microsoft.com/office/drawing/2014/main" val="3993136897"/>
                  </a:ext>
                </a:extLst>
              </a:tr>
              <a:tr h="362513">
                <a:tc>
                  <a:txBody>
                    <a:bodyPr/>
                    <a:lstStyle/>
                    <a:p>
                      <a:r>
                        <a:rPr lang="en-GB" sz="1400"/>
                        <a:t>Medical issues</a:t>
                      </a:r>
                    </a:p>
                  </a:txBody>
                  <a:tcPr/>
                </a:tc>
                <a:tc>
                  <a:txBody>
                    <a:bodyPr/>
                    <a:lstStyle/>
                    <a:p>
                      <a:r>
                        <a:rPr lang="en-GB" sz="1400"/>
                        <a:t>Lack of judgement</a:t>
                      </a:r>
                    </a:p>
                  </a:txBody>
                  <a:tcPr/>
                </a:tc>
                <a:extLst>
                  <a:ext uri="{0D108BD9-81ED-4DB2-BD59-A6C34878D82A}">
                    <a16:rowId xmlns:a16="http://schemas.microsoft.com/office/drawing/2014/main" val="1642469487"/>
                  </a:ext>
                </a:extLst>
              </a:tr>
              <a:tr h="362513">
                <a:tc>
                  <a:txBody>
                    <a:bodyPr/>
                    <a:lstStyle/>
                    <a:p>
                      <a:r>
                        <a:rPr lang="en-GB" sz="1400"/>
                        <a:t>Not motivated</a:t>
                      </a:r>
                    </a:p>
                  </a:txBody>
                  <a:tcPr/>
                </a:tc>
                <a:tc>
                  <a:txBody>
                    <a:bodyPr/>
                    <a:lstStyle/>
                    <a:p>
                      <a:r>
                        <a:rPr lang="en-GB" sz="1400"/>
                        <a:t>Tournaments and competitions</a:t>
                      </a:r>
                    </a:p>
                  </a:txBody>
                  <a:tcPr/>
                </a:tc>
                <a:extLst>
                  <a:ext uri="{0D108BD9-81ED-4DB2-BD59-A6C34878D82A}">
                    <a16:rowId xmlns:a16="http://schemas.microsoft.com/office/drawing/2014/main" val="432431760"/>
                  </a:ext>
                </a:extLst>
              </a:tr>
            </a:tbl>
          </a:graphicData>
        </a:graphic>
      </p:graphicFrame>
      <p:sp>
        <p:nvSpPr>
          <p:cNvPr id="3" name="TextBox 2">
            <a:extLst>
              <a:ext uri="{FF2B5EF4-FFF2-40B4-BE49-F238E27FC236}">
                <a16:creationId xmlns:a16="http://schemas.microsoft.com/office/drawing/2014/main" id="{930D6719-4AE8-C019-17F1-1FA0E767FE5E}"/>
              </a:ext>
            </a:extLst>
          </p:cNvPr>
          <p:cNvSpPr txBox="1"/>
          <p:nvPr/>
        </p:nvSpPr>
        <p:spPr>
          <a:xfrm>
            <a:off x="42178" y="5957947"/>
            <a:ext cx="11060052" cy="299804"/>
          </a:xfrm>
          <a:prstGeom prst="rect">
            <a:avLst/>
          </a:prstGeom>
          <a:noFill/>
        </p:spPr>
        <p:txBody>
          <a:bodyPr wrap="square" lIns="0" tIns="0" rIns="0" bIns="0" rtlCol="0">
            <a:noAutofit/>
          </a:bodyPr>
          <a:lstStyle/>
          <a:p>
            <a:pPr algn="l"/>
            <a:r>
              <a:rPr lang="en-GB" sz="1200" b="1">
                <a:solidFill>
                  <a:schemeClr val="bg1"/>
                </a:solidFill>
              </a:rPr>
              <a:t>Source: </a:t>
            </a:r>
            <a:r>
              <a:rPr lang="en-GB" sz="1200">
                <a:solidFill>
                  <a:schemeClr val="bg1"/>
                </a:solidFill>
              </a:rPr>
              <a:t>Islington Council. </a:t>
            </a:r>
            <a:r>
              <a:rPr lang="en-GB" sz="1200" i="0">
                <a:solidFill>
                  <a:schemeClr val="bg1"/>
                </a:solidFill>
                <a:effectLst/>
              </a:rPr>
              <a:t>Secondary School Girls Physical Activity Engagement in Islington: Student and Staff Consultation (2020</a:t>
            </a:r>
            <a:r>
              <a:rPr lang="en-GB" sz="1600" i="0">
                <a:solidFill>
                  <a:schemeClr val="bg1"/>
                </a:solidFill>
                <a:effectLst/>
              </a:rPr>
              <a:t>).</a:t>
            </a:r>
            <a:endParaRPr lang="en-GB" sz="1600">
              <a:solidFill>
                <a:schemeClr val="bg1"/>
              </a:solidFill>
            </a:endParaRPr>
          </a:p>
        </p:txBody>
      </p:sp>
    </p:spTree>
    <p:extLst>
      <p:ext uri="{BB962C8B-B14F-4D97-AF65-F5344CB8AC3E}">
        <p14:creationId xmlns:p14="http://schemas.microsoft.com/office/powerpoint/2010/main" val="26576819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048-38B8-CB44-B822-1286AC5772E8}"/>
              </a:ext>
            </a:extLst>
          </p:cNvPr>
          <p:cNvSpPr>
            <a:spLocks noGrp="1"/>
          </p:cNvSpPr>
          <p:nvPr>
            <p:ph type="title"/>
          </p:nvPr>
        </p:nvSpPr>
        <p:spPr>
          <a:xfrm>
            <a:off x="709771" y="3035818"/>
            <a:ext cx="10755157" cy="1719261"/>
          </a:xfrm>
        </p:spPr>
        <p:txBody>
          <a:bodyPr/>
          <a:lstStyle/>
          <a:p>
            <a:r>
              <a:rPr lang="en-US"/>
              <a:t>Appendix 3: Islington Context and demography</a:t>
            </a:r>
            <a:endParaRPr lang="en-GB"/>
          </a:p>
        </p:txBody>
      </p:sp>
    </p:spTree>
    <p:extLst>
      <p:ext uri="{BB962C8B-B14F-4D97-AF65-F5344CB8AC3E}">
        <p14:creationId xmlns:p14="http://schemas.microsoft.com/office/powerpoint/2010/main" val="8894977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9C64AFD-BBF8-7D07-470C-3C28BBB2B462}"/>
              </a:ext>
            </a:extLst>
          </p:cNvPr>
          <p:cNvSpPr>
            <a:spLocks noGrp="1"/>
          </p:cNvSpPr>
          <p:nvPr>
            <p:ph type="title" idx="4294967295"/>
          </p:nvPr>
        </p:nvSpPr>
        <p:spPr>
          <a:xfrm>
            <a:off x="0" y="6350"/>
            <a:ext cx="12192000" cy="360363"/>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GB" sz="2000" b="0" i="0" u="none" strike="noStrike" kern="1200" cap="none" spc="0" normalizeH="0" baseline="0" noProof="0">
                <a:ln>
                  <a:noFill/>
                </a:ln>
                <a:solidFill>
                  <a:schemeClr val="bg1"/>
                </a:solidFill>
                <a:effectLst/>
                <a:uLnTx/>
                <a:uFillTx/>
                <a:latin typeface="+mj-lt"/>
                <a:ea typeface="+mn-ea"/>
                <a:cs typeface="Arial"/>
              </a:rPr>
              <a:t>Current population and context</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5" name="TextBox 4">
            <a:extLst>
              <a:ext uri="{FF2B5EF4-FFF2-40B4-BE49-F238E27FC236}">
                <a16:creationId xmlns:a16="http://schemas.microsoft.com/office/drawing/2014/main" id="{A5FCAC58-EA2A-7596-93AC-37E4D36FC55A}"/>
              </a:ext>
            </a:extLst>
          </p:cNvPr>
          <p:cNvSpPr txBox="1"/>
          <p:nvPr/>
        </p:nvSpPr>
        <p:spPr>
          <a:xfrm>
            <a:off x="0" y="377411"/>
            <a:ext cx="3891124" cy="369332"/>
          </a:xfrm>
          <a:prstGeom prst="rect">
            <a:avLst/>
          </a:prstGeom>
          <a:solidFill>
            <a:schemeClr val="accent1"/>
          </a:solidFill>
          <a:ln w="19050">
            <a:solidFill>
              <a:srgbClr val="49AC3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Population </a:t>
            </a:r>
          </a:p>
        </p:txBody>
      </p:sp>
      <p:pic>
        <p:nvPicPr>
          <p:cNvPr id="630" name="Picture 629" descr="Total population">
            <a:extLst>
              <a:ext uri="{FF2B5EF4-FFF2-40B4-BE49-F238E27FC236}">
                <a16:creationId xmlns:a16="http://schemas.microsoft.com/office/drawing/2014/main" id="{74417A6C-0ABC-92A5-9921-F40F25421EA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83436" y="834875"/>
            <a:ext cx="1322645" cy="1281853"/>
          </a:xfrm>
          <a:prstGeom prst="rect">
            <a:avLst/>
          </a:prstGeom>
        </p:spPr>
      </p:pic>
      <p:sp>
        <p:nvSpPr>
          <p:cNvPr id="631" name="TextBox 630">
            <a:extLst>
              <a:ext uri="{FF2B5EF4-FFF2-40B4-BE49-F238E27FC236}">
                <a16:creationId xmlns:a16="http://schemas.microsoft.com/office/drawing/2014/main" id="{A0886A04-9001-E2F1-B341-31810BEF2C9C}"/>
              </a:ext>
            </a:extLst>
          </p:cNvPr>
          <p:cNvSpPr txBox="1"/>
          <p:nvPr/>
        </p:nvSpPr>
        <p:spPr>
          <a:xfrm>
            <a:off x="1575981" y="1390231"/>
            <a:ext cx="832184"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Arial"/>
              </a:rPr>
              <a:t>225,000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45" name="Rectangle: Diagonal Corners Rounded 44">
            <a:extLst>
              <a:ext uri="{FF2B5EF4-FFF2-40B4-BE49-F238E27FC236}">
                <a16:creationId xmlns:a16="http://schemas.microsoft.com/office/drawing/2014/main" id="{10081985-E28F-8FBD-FCB8-03BC0549900C}"/>
              </a:ext>
              <a:ext uri="{C183D7F6-B498-43B3-948B-1728B52AA6E4}">
                <adec:decorative xmlns:adec="http://schemas.microsoft.com/office/drawing/2017/decorative" val="0"/>
              </a:ext>
            </a:extLst>
          </p:cNvPr>
          <p:cNvSpPr/>
          <p:nvPr/>
        </p:nvSpPr>
        <p:spPr>
          <a:xfrm>
            <a:off x="145198" y="2184227"/>
            <a:ext cx="1265567" cy="73836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t>Age 0-4</a:t>
            </a:r>
            <a:b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br>
            <a: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t>10,466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Arial"/>
              </a:rPr>
              <a:t>(5%)</a:t>
            </a:r>
          </a:p>
        </p:txBody>
      </p:sp>
      <p:sp>
        <p:nvSpPr>
          <p:cNvPr id="46" name="Rectangle: Diagonal Corners Rounded 45">
            <a:extLst>
              <a:ext uri="{FF2B5EF4-FFF2-40B4-BE49-F238E27FC236}">
                <a16:creationId xmlns:a16="http://schemas.microsoft.com/office/drawing/2014/main" id="{7C90B9F5-D0FD-2AB9-8E42-7FD8E2CB4642}"/>
              </a:ext>
            </a:extLst>
          </p:cNvPr>
          <p:cNvSpPr/>
          <p:nvPr/>
        </p:nvSpPr>
        <p:spPr>
          <a:xfrm>
            <a:off x="2461727" y="2167165"/>
            <a:ext cx="1302289" cy="738361"/>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t>Age 5-19</a:t>
            </a:r>
            <a:b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br>
            <a: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t>30,405 </a:t>
            </a:r>
            <a:r>
              <a:rPr kumimoji="0" lang="en-US" sz="1800" b="0" i="0" u="none" strike="noStrike" kern="1200" cap="none" spc="0" normalizeH="0" baseline="0" noProof="0">
                <a:ln>
                  <a:noFill/>
                </a:ln>
                <a:solidFill>
                  <a:srgbClr val="FFFFFF"/>
                </a:solidFill>
                <a:effectLst/>
                <a:uLnTx/>
                <a:uFillTx/>
                <a:latin typeface="Arial" panose="020B0604020202020204"/>
                <a:ea typeface="+mn-ea"/>
                <a:cs typeface="Arial"/>
              </a:rPr>
              <a:t>(14%)</a:t>
            </a:r>
          </a:p>
        </p:txBody>
      </p:sp>
      <p:sp>
        <p:nvSpPr>
          <p:cNvPr id="50" name="Rectangle: Diagonal Corners Rounded 49">
            <a:extLst>
              <a:ext uri="{FF2B5EF4-FFF2-40B4-BE49-F238E27FC236}">
                <a16:creationId xmlns:a16="http://schemas.microsoft.com/office/drawing/2014/main" id="{AA5D69A0-595B-39A4-41F2-82D5987BDB03}"/>
              </a:ext>
            </a:extLst>
          </p:cNvPr>
          <p:cNvSpPr/>
          <p:nvPr/>
        </p:nvSpPr>
        <p:spPr>
          <a:xfrm>
            <a:off x="459773" y="2964886"/>
            <a:ext cx="1302290" cy="71082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t>Age 20-35</a:t>
            </a:r>
            <a:b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br>
            <a: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t>85,591 </a:t>
            </a:r>
            <a:r>
              <a:rPr kumimoji="0" lang="en-US" sz="1800" b="0" i="0" u="none" strike="noStrike" kern="1200" cap="none" spc="0" normalizeH="0" baseline="0" noProof="0">
                <a:ln>
                  <a:noFill/>
                </a:ln>
                <a:solidFill>
                  <a:srgbClr val="FFFFFF"/>
                </a:solidFill>
                <a:effectLst/>
                <a:uLnTx/>
                <a:uFillTx/>
                <a:latin typeface="Arial" panose="020B0604020202020204"/>
                <a:ea typeface="+mn-ea"/>
                <a:cs typeface="Arial"/>
              </a:rPr>
              <a:t>(38</a:t>
            </a:r>
            <a:r>
              <a:rPr kumimoji="0" lang="en-GB" sz="1800" b="0" i="0" u="none" strike="noStrike" kern="1200" cap="none" spc="0" normalizeH="0" baseline="0">
                <a:ln>
                  <a:noFill/>
                </a:ln>
                <a:solidFill>
                  <a:srgbClr val="FFFFFF"/>
                </a:solidFill>
                <a:effectLst/>
                <a:uLnTx/>
                <a:uFillTx/>
                <a:latin typeface="Arial" panose="020B0604020202020204"/>
                <a:ea typeface="+mn-ea"/>
                <a:cs typeface="Arial"/>
              </a:rPr>
              <a:t>%)</a:t>
            </a:r>
          </a:p>
        </p:txBody>
      </p:sp>
      <p:sp>
        <p:nvSpPr>
          <p:cNvPr id="48" name="Rectangle: Diagonal Corners Rounded 47">
            <a:extLst>
              <a:ext uri="{FF2B5EF4-FFF2-40B4-BE49-F238E27FC236}">
                <a16:creationId xmlns:a16="http://schemas.microsoft.com/office/drawing/2014/main" id="{15A8ACAC-F434-6C44-66A3-A4AB676AE09D}"/>
              </a:ext>
            </a:extLst>
          </p:cNvPr>
          <p:cNvSpPr/>
          <p:nvPr/>
        </p:nvSpPr>
        <p:spPr>
          <a:xfrm>
            <a:off x="2206627" y="2959762"/>
            <a:ext cx="1302290" cy="72918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t>Age 36-64</a:t>
            </a:r>
            <a:b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br>
            <a: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t>76,833                      </a:t>
            </a:r>
            <a:r>
              <a:rPr kumimoji="0" lang="en-US" sz="1800" b="0" i="0" u="none" strike="noStrike" kern="1200" cap="none" spc="0" normalizeH="0" baseline="0" noProof="0">
                <a:ln>
                  <a:noFill/>
                </a:ln>
                <a:solidFill>
                  <a:srgbClr val="FFFFFF"/>
                </a:solidFill>
                <a:effectLst/>
                <a:uLnTx/>
                <a:uFillTx/>
                <a:latin typeface="Arial" panose="020B0604020202020204"/>
                <a:ea typeface="+mn-ea"/>
                <a:cs typeface="Arial"/>
              </a:rPr>
              <a:t>(34%)</a:t>
            </a:r>
          </a:p>
        </p:txBody>
      </p:sp>
      <p:sp>
        <p:nvSpPr>
          <p:cNvPr id="47" name="Rectangle: Diagonal Corners Rounded 46">
            <a:extLst>
              <a:ext uri="{FF2B5EF4-FFF2-40B4-BE49-F238E27FC236}">
                <a16:creationId xmlns:a16="http://schemas.microsoft.com/office/drawing/2014/main" id="{8CA08212-9803-B4FF-83D4-00EDF6B1110B}"/>
              </a:ext>
            </a:extLst>
          </p:cNvPr>
          <p:cNvSpPr/>
          <p:nvPr/>
        </p:nvSpPr>
        <p:spPr>
          <a:xfrm>
            <a:off x="1347187" y="3742013"/>
            <a:ext cx="1348193" cy="720001"/>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t>Age 65+</a:t>
            </a:r>
            <a:b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br>
            <a:r>
              <a:rPr kumimoji="0" lang="en-US" sz="1400" b="0" i="0" u="none" strike="noStrike" kern="1200" cap="none" spc="0" normalizeH="0" baseline="0" noProof="0">
                <a:ln>
                  <a:noFill/>
                </a:ln>
                <a:solidFill>
                  <a:srgbClr val="FFFFFF"/>
                </a:solidFill>
                <a:effectLst/>
                <a:uLnTx/>
                <a:uFillTx/>
                <a:latin typeface="Arial" panose="020B0604020202020204"/>
                <a:ea typeface="+mn-ea"/>
                <a:cs typeface="Arial"/>
              </a:rPr>
              <a:t>21,783</a:t>
            </a:r>
            <a:br>
              <a:rPr kumimoji="0" lang="en-US" sz="1800" b="0" i="0" u="none" strike="noStrike" kern="1200" cap="none" spc="0" normalizeH="0" baseline="0" noProof="0">
                <a:ln>
                  <a:noFill/>
                </a:ln>
                <a:solidFill>
                  <a:srgbClr val="FFFFFF"/>
                </a:solidFill>
                <a:effectLst/>
                <a:uLnTx/>
                <a:uFillTx/>
                <a:latin typeface="Arial" panose="020B0604020202020204"/>
                <a:ea typeface="+mn-ea"/>
                <a:cs typeface="Arial"/>
              </a:rPr>
            </a:br>
            <a:r>
              <a:rPr kumimoji="0" lang="en-US" sz="1800" b="0" i="0" u="none" strike="noStrike" kern="1200" cap="none" spc="0" normalizeH="0" baseline="0" noProof="0">
                <a:ln>
                  <a:noFill/>
                </a:ln>
                <a:solidFill>
                  <a:srgbClr val="FFFFFF"/>
                </a:solidFill>
                <a:effectLst/>
                <a:uLnTx/>
                <a:uFillTx/>
                <a:latin typeface="Arial" panose="020B0604020202020204"/>
                <a:ea typeface="+mn-ea"/>
                <a:cs typeface="Arial"/>
              </a:rPr>
              <a:t>(10%)</a:t>
            </a:r>
          </a:p>
        </p:txBody>
      </p:sp>
      <p:sp>
        <p:nvSpPr>
          <p:cNvPr id="40" name="TextBox 39">
            <a:extLst>
              <a:ext uri="{FF2B5EF4-FFF2-40B4-BE49-F238E27FC236}">
                <a16:creationId xmlns:a16="http://schemas.microsoft.com/office/drawing/2014/main" id="{9F4A6BAC-4B45-2EED-58D6-2820878E0E89}"/>
              </a:ext>
            </a:extLst>
          </p:cNvPr>
          <p:cNvSpPr txBox="1"/>
          <p:nvPr/>
        </p:nvSpPr>
        <p:spPr>
          <a:xfrm>
            <a:off x="1048468" y="4740539"/>
            <a:ext cx="2744246" cy="9473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Arial"/>
              </a:rPr>
              <a:t>60%</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Arial"/>
              </a:rPr>
              <a:t> of the population identify as non-White British, with increases in Other White and Black African communities.</a:t>
            </a:r>
          </a:p>
        </p:txBody>
      </p:sp>
      <p:sp>
        <p:nvSpPr>
          <p:cNvPr id="23" name="Arrow: Down 22" descr="Downwards arrow for falling population projection">
            <a:extLst>
              <a:ext uri="{FF2B5EF4-FFF2-40B4-BE49-F238E27FC236}">
                <a16:creationId xmlns:a16="http://schemas.microsoft.com/office/drawing/2014/main" id="{5CA13CAA-9399-1294-4E6D-EA85A1D0ED6B}"/>
              </a:ext>
              <a:ext uri="{C183D7F6-B498-43B3-948B-1728B52AA6E4}">
                <adec:decorative xmlns:adec="http://schemas.microsoft.com/office/drawing/2017/decorative" val="0"/>
              </a:ext>
            </a:extLst>
          </p:cNvPr>
          <p:cNvSpPr/>
          <p:nvPr/>
        </p:nvSpPr>
        <p:spPr>
          <a:xfrm>
            <a:off x="3925942" y="1162206"/>
            <a:ext cx="1813299" cy="2587652"/>
          </a:xfrm>
          <a:prstGeom prst="down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722C342B-67A4-E0A6-6EBB-A7B076E4595E}"/>
              </a:ext>
            </a:extLst>
          </p:cNvPr>
          <p:cNvSpPr txBox="1"/>
          <p:nvPr/>
        </p:nvSpPr>
        <p:spPr>
          <a:xfrm>
            <a:off x="3898468" y="384408"/>
            <a:ext cx="3492400" cy="369332"/>
          </a:xfrm>
          <a:prstGeom prst="rect">
            <a:avLst/>
          </a:prstGeom>
          <a:solidFill>
            <a:schemeClr val="accent1"/>
          </a:solidFill>
          <a:ln w="19050">
            <a:solidFill>
              <a:srgbClr val="49AC3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Population projections</a:t>
            </a:r>
          </a:p>
        </p:txBody>
      </p:sp>
      <p:sp>
        <p:nvSpPr>
          <p:cNvPr id="17" name="TextBox 16">
            <a:extLst>
              <a:ext uri="{FF2B5EF4-FFF2-40B4-BE49-F238E27FC236}">
                <a16:creationId xmlns:a16="http://schemas.microsoft.com/office/drawing/2014/main" id="{F6C86B6C-1CD7-65FF-8E8E-9CC6645807C1}"/>
              </a:ext>
            </a:extLst>
          </p:cNvPr>
          <p:cNvSpPr txBox="1"/>
          <p:nvPr/>
        </p:nvSpPr>
        <p:spPr>
          <a:xfrm>
            <a:off x="5969752" y="791291"/>
            <a:ext cx="1356693" cy="344709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Approximately </a:t>
            </a: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31%</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of Islington's population has </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one long-term condition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and </a:t>
            </a: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11%</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have </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two or more</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Diabetes and hypertension are highly prevalent, contributing to early mortality.</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80F58057-F22E-E421-DBF0-BBC39B797450}"/>
              </a:ext>
            </a:extLst>
          </p:cNvPr>
          <p:cNvSpPr txBox="1"/>
          <p:nvPr/>
        </p:nvSpPr>
        <p:spPr>
          <a:xfrm>
            <a:off x="4432831" y="1237103"/>
            <a:ext cx="832184" cy="5232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Arial"/>
              </a:rPr>
              <a:t>225,000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Arial"/>
              </a:rPr>
              <a:t>(2024)</a:t>
            </a:r>
          </a:p>
        </p:txBody>
      </p:sp>
      <p:sp>
        <p:nvSpPr>
          <p:cNvPr id="14" name="TextBox 13">
            <a:extLst>
              <a:ext uri="{FF2B5EF4-FFF2-40B4-BE49-F238E27FC236}">
                <a16:creationId xmlns:a16="http://schemas.microsoft.com/office/drawing/2014/main" id="{70C5AF4B-60BC-E54F-18DD-6A99228D7327}"/>
              </a:ext>
            </a:extLst>
          </p:cNvPr>
          <p:cNvSpPr txBox="1"/>
          <p:nvPr/>
        </p:nvSpPr>
        <p:spPr>
          <a:xfrm>
            <a:off x="4511391" y="2086001"/>
            <a:ext cx="721894"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Arial"/>
              </a:rPr>
              <a:t>-1.4%</a:t>
            </a:r>
            <a:endParaRPr kumimoji="0" lang="en-US" sz="18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3194C005-6ACA-1902-CCB1-0050E6088045}"/>
              </a:ext>
            </a:extLst>
          </p:cNvPr>
          <p:cNvSpPr txBox="1"/>
          <p:nvPr/>
        </p:nvSpPr>
        <p:spPr>
          <a:xfrm>
            <a:off x="4436193" y="2820448"/>
            <a:ext cx="872290" cy="5232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Arial"/>
              </a:rPr>
              <a:t>221,890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Arial"/>
              </a:rPr>
              <a:t>(2033)</a:t>
            </a:r>
          </a:p>
        </p:txBody>
      </p:sp>
      <p:sp>
        <p:nvSpPr>
          <p:cNvPr id="16" name="TextBox 15">
            <a:extLst>
              <a:ext uri="{FF2B5EF4-FFF2-40B4-BE49-F238E27FC236}">
                <a16:creationId xmlns:a16="http://schemas.microsoft.com/office/drawing/2014/main" id="{0DD3151C-B15E-B44D-0EDA-D68842DDFF0A}"/>
              </a:ext>
            </a:extLst>
          </p:cNvPr>
          <p:cNvSpPr txBox="1"/>
          <p:nvPr/>
        </p:nvSpPr>
        <p:spPr>
          <a:xfrm>
            <a:off x="3996564" y="4230187"/>
            <a:ext cx="3352147" cy="8617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The </a:t>
            </a: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biggest population increases </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are expected in those </a:t>
            </a: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over 65 years</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 but remains the smallest in absolute numbers.</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21" name="TextBox 20">
            <a:extLst>
              <a:ext uri="{FF2B5EF4-FFF2-40B4-BE49-F238E27FC236}">
                <a16:creationId xmlns:a16="http://schemas.microsoft.com/office/drawing/2014/main" id="{D696D6B7-C32C-0543-B39C-DD65F8E2C07A}"/>
              </a:ext>
            </a:extLst>
          </p:cNvPr>
          <p:cNvSpPr txBox="1"/>
          <p:nvPr/>
        </p:nvSpPr>
        <p:spPr>
          <a:xfrm>
            <a:off x="6415530" y="5027549"/>
            <a:ext cx="1022684" cy="8309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Arial"/>
              </a:rPr>
              <a:t> 30%</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Arial"/>
              </a:rPr>
              <a:t>(6,420)</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Arial"/>
            </a:endParaRPr>
          </a:p>
        </p:txBody>
      </p:sp>
      <p:graphicFrame>
        <p:nvGraphicFramePr>
          <p:cNvPr id="13" name="Diagram 12" descr="Diagram showing Cancer, Respiratory Disease and Cardiovascular Disease to be the main causes of early death in Islington.">
            <a:extLst>
              <a:ext uri="{FF2B5EF4-FFF2-40B4-BE49-F238E27FC236}">
                <a16:creationId xmlns:a16="http://schemas.microsoft.com/office/drawing/2014/main" id="{918A6307-B2F9-1316-2D2F-F2916FF4F411}"/>
              </a:ext>
            </a:extLst>
          </p:cNvPr>
          <p:cNvGraphicFramePr/>
          <p:nvPr>
            <p:extLst>
              <p:ext uri="{D42A27DB-BD31-4B8C-83A1-F6EECF244321}">
                <p14:modId xmlns:p14="http://schemas.microsoft.com/office/powerpoint/2010/main" val="645762515"/>
              </p:ext>
            </p:extLst>
          </p:nvPr>
        </p:nvGraphicFramePr>
        <p:xfrm>
          <a:off x="7633943" y="481348"/>
          <a:ext cx="4380862" cy="1831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4EE07CB6-E39C-F3AA-1524-DAE67B5D70DB}"/>
              </a:ext>
            </a:extLst>
          </p:cNvPr>
          <p:cNvSpPr txBox="1"/>
          <p:nvPr/>
        </p:nvSpPr>
        <p:spPr>
          <a:xfrm>
            <a:off x="8603636" y="2575734"/>
            <a:ext cx="3553827"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Arial"/>
              </a:rPr>
              <a:t>50%</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a:rPr>
              <a:t> of the borough is now covered by a low traffic </a:t>
            </a:r>
            <a:r>
              <a:rPr lang="en-US" sz="1400" err="1">
                <a:solidFill>
                  <a:srgbClr val="000000"/>
                </a:solidFill>
                <a:latin typeface="Arial" panose="020B0604020202020204"/>
                <a:cs typeface="Arial"/>
              </a:rPr>
              <a:t>neighbourhood</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a:rPr>
              <a:t> (</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Arial"/>
              </a:rPr>
              <a:t>2nd highest</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a:rPr>
              <a:t> amongst inner London boroughs).</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89CFF61E-F1DB-FFD2-252B-D8AD2360A07C}"/>
              </a:ext>
            </a:extLst>
          </p:cNvPr>
          <p:cNvSpPr txBox="1"/>
          <p:nvPr/>
        </p:nvSpPr>
        <p:spPr>
          <a:xfrm>
            <a:off x="7467786" y="3228288"/>
            <a:ext cx="4724213" cy="8617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a:rPr>
              <a:t>Islington adults </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Arial"/>
              </a:rPr>
              <a:t>walking or cycling</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a:rPr>
              <a:t> for travel at least 5 times a week is </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Arial"/>
              </a:rPr>
              <a:t>consistently higher</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a:rPr>
              <a:t> compared to London</a:t>
            </a:r>
            <a:r>
              <a:rPr lang="en-US" sz="1400">
                <a:solidFill>
                  <a:srgbClr val="000000"/>
                </a:solidFill>
                <a:latin typeface="Arial" panose="020B0604020202020204"/>
                <a:cs typeface="Arial"/>
              </a:rPr>
              <a:t>.</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a:rPr>
              <a:t> </a:t>
            </a:r>
            <a:r>
              <a:rPr lang="en-US" sz="1400">
                <a:solidFill>
                  <a:srgbClr val="000000"/>
                </a:solidFill>
                <a:latin typeface="Arial" panose="020B0604020202020204"/>
                <a:cs typeface="Arial"/>
              </a:rPr>
              <a:t>Although</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a:rPr>
              <a:t> it declined during the pandemic it is back on the rise. </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9" name="TextBox 668">
            <a:extLst>
              <a:ext uri="{FF2B5EF4-FFF2-40B4-BE49-F238E27FC236}">
                <a16:creationId xmlns:a16="http://schemas.microsoft.com/office/drawing/2014/main" id="{CAAF9694-28E2-6327-7AA5-C427E64719C3}"/>
              </a:ext>
            </a:extLst>
          </p:cNvPr>
          <p:cNvSpPr txBox="1"/>
          <p:nvPr/>
        </p:nvSpPr>
        <p:spPr>
          <a:xfrm>
            <a:off x="7510634" y="4176861"/>
            <a:ext cx="4274593"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In </a:t>
            </a:r>
            <a:r>
              <a:rPr lang="en-US" sz="1400">
                <a:solidFill>
                  <a:srgbClr val="000000"/>
                </a:solidFill>
                <a:latin typeface="Arial" panose="020B0604020202020204"/>
                <a:cs typeface="Arial" panose="020B0604020202020204"/>
              </a:rPr>
              <a:t>a</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 </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Arial" panose="020B0604020202020204"/>
              </a:rPr>
              <a:t>2023 survey</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 residents prioritized:</a:t>
            </a:r>
          </a:p>
        </p:txBody>
      </p:sp>
      <p:sp>
        <p:nvSpPr>
          <p:cNvPr id="694" name="TextBox 693">
            <a:extLst>
              <a:ext uri="{FF2B5EF4-FFF2-40B4-BE49-F238E27FC236}">
                <a16:creationId xmlns:a16="http://schemas.microsoft.com/office/drawing/2014/main" id="{91610E90-EC17-F111-D798-68D1F3CF6618}"/>
              </a:ext>
            </a:extLst>
          </p:cNvPr>
          <p:cNvSpPr txBox="1"/>
          <p:nvPr/>
        </p:nvSpPr>
        <p:spPr>
          <a:xfrm>
            <a:off x="10796944" y="4696410"/>
            <a:ext cx="1360519" cy="13542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a:rPr>
              <a:t>For the younger population </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Arial"/>
              </a:rPr>
              <a:t>financial stability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Arial"/>
              </a:rPr>
              <a:t>was the most important.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Arial"/>
            </a:endParaRPr>
          </a:p>
        </p:txBody>
      </p:sp>
      <p:pic>
        <p:nvPicPr>
          <p:cNvPr id="26" name="Picture 25">
            <a:extLst>
              <a:ext uri="{FF2B5EF4-FFF2-40B4-BE49-F238E27FC236}">
                <a16:creationId xmlns:a16="http://schemas.microsoft.com/office/drawing/2014/main" id="{CBAF9DE0-B879-98D8-1D58-C11B7DAD8BD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4627" y="4805231"/>
            <a:ext cx="888809" cy="815938"/>
          </a:xfrm>
          <a:prstGeom prst="rect">
            <a:avLst/>
          </a:prstGeom>
          <a:ln>
            <a:noFill/>
          </a:ln>
        </p:spPr>
      </p:pic>
      <p:pic>
        <p:nvPicPr>
          <p:cNvPr id="66" name="Picture 65">
            <a:extLst>
              <a:ext uri="{FF2B5EF4-FFF2-40B4-BE49-F238E27FC236}">
                <a16:creationId xmlns:a16="http://schemas.microsoft.com/office/drawing/2014/main" id="{F97D6BF9-BA55-3E0A-2B90-EECDEA37C741}"/>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941564" y="4897843"/>
            <a:ext cx="1053372" cy="951352"/>
          </a:xfrm>
          <a:prstGeom prst="rect">
            <a:avLst/>
          </a:prstGeom>
          <a:ln>
            <a:noFill/>
          </a:ln>
        </p:spPr>
      </p:pic>
      <p:cxnSp>
        <p:nvCxnSpPr>
          <p:cNvPr id="582" name="Straight Arrow Connector 581">
            <a:extLst>
              <a:ext uri="{FF2B5EF4-FFF2-40B4-BE49-F238E27FC236}">
                <a16:creationId xmlns:a16="http://schemas.microsoft.com/office/drawing/2014/main" id="{1721DB48-EF10-755F-6B3B-668B52CCE9F0}"/>
              </a:ext>
              <a:ext uri="{C183D7F6-B498-43B3-948B-1728B52AA6E4}">
                <adec:decorative xmlns:adec="http://schemas.microsoft.com/office/drawing/2017/decorative" val="1"/>
              </a:ext>
            </a:extLst>
          </p:cNvPr>
          <p:cNvCxnSpPr>
            <a:cxnSpLocks/>
          </p:cNvCxnSpPr>
          <p:nvPr/>
        </p:nvCxnSpPr>
        <p:spPr>
          <a:xfrm flipV="1">
            <a:off x="0" y="4551947"/>
            <a:ext cx="3905809" cy="10429"/>
          </a:xfrm>
          <a:prstGeom prst="straightConnector1">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cxnSp>
        <p:nvCxnSpPr>
          <p:cNvPr id="583" name="Straight Arrow Connector 582">
            <a:extLst>
              <a:ext uri="{FF2B5EF4-FFF2-40B4-BE49-F238E27FC236}">
                <a16:creationId xmlns:a16="http://schemas.microsoft.com/office/drawing/2014/main" id="{B171CA55-F063-4E40-6281-37946293FC95}"/>
              </a:ext>
              <a:ext uri="{C183D7F6-B498-43B3-948B-1728B52AA6E4}">
                <adec:decorative xmlns:adec="http://schemas.microsoft.com/office/drawing/2017/decorative" val="1"/>
              </a:ext>
            </a:extLst>
          </p:cNvPr>
          <p:cNvCxnSpPr>
            <a:cxnSpLocks/>
          </p:cNvCxnSpPr>
          <p:nvPr/>
        </p:nvCxnSpPr>
        <p:spPr>
          <a:xfrm>
            <a:off x="3891124" y="4224790"/>
            <a:ext cx="3492400" cy="10793"/>
          </a:xfrm>
          <a:prstGeom prst="straightConnector1">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sp>
        <p:nvSpPr>
          <p:cNvPr id="601" name="Flowchart: Terminator 600">
            <a:extLst>
              <a:ext uri="{FF2B5EF4-FFF2-40B4-BE49-F238E27FC236}">
                <a16:creationId xmlns:a16="http://schemas.microsoft.com/office/drawing/2014/main" id="{04C5712B-694C-FB36-CCAE-514B6E256C6B}"/>
              </a:ext>
              <a:ext uri="{C183D7F6-B498-43B3-948B-1728B52AA6E4}">
                <adec:decorative xmlns:adec="http://schemas.microsoft.com/office/drawing/2017/decorative" val="1"/>
              </a:ext>
            </a:extLst>
          </p:cNvPr>
          <p:cNvSpPr/>
          <p:nvPr/>
        </p:nvSpPr>
        <p:spPr>
          <a:xfrm>
            <a:off x="7488304" y="4441650"/>
            <a:ext cx="2626892" cy="381001"/>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Arial"/>
              </a:rPr>
              <a:t>Health (physical and mental)</a:t>
            </a:r>
          </a:p>
        </p:txBody>
      </p:sp>
      <p:sp>
        <p:nvSpPr>
          <p:cNvPr id="613" name="Flowchart: Terminator 612">
            <a:extLst>
              <a:ext uri="{FF2B5EF4-FFF2-40B4-BE49-F238E27FC236}">
                <a16:creationId xmlns:a16="http://schemas.microsoft.com/office/drawing/2014/main" id="{9C6CCB51-4986-9782-4C00-9767A4701EEB}"/>
              </a:ext>
              <a:ext uri="{C183D7F6-B498-43B3-948B-1728B52AA6E4}">
                <adec:decorative xmlns:adec="http://schemas.microsoft.com/office/drawing/2017/decorative" val="1"/>
              </a:ext>
            </a:extLst>
          </p:cNvPr>
          <p:cNvSpPr/>
          <p:nvPr/>
        </p:nvSpPr>
        <p:spPr>
          <a:xfrm>
            <a:off x="7759014" y="4782544"/>
            <a:ext cx="2446420" cy="411079"/>
          </a:xfrm>
          <a:prstGeom prst="flowChartTerminator">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Arial"/>
              </a:rPr>
              <a:t>Financial stability</a:t>
            </a:r>
          </a:p>
        </p:txBody>
      </p:sp>
      <p:sp>
        <p:nvSpPr>
          <p:cNvPr id="614" name="Flowchart: Terminator 613">
            <a:extLst>
              <a:ext uri="{FF2B5EF4-FFF2-40B4-BE49-F238E27FC236}">
                <a16:creationId xmlns:a16="http://schemas.microsoft.com/office/drawing/2014/main" id="{AF04C467-6FE1-95C6-E8C5-B7BA2A450AC1}"/>
              </a:ext>
              <a:ext uri="{C183D7F6-B498-43B3-948B-1728B52AA6E4}">
                <adec:decorative xmlns:adec="http://schemas.microsoft.com/office/drawing/2017/decorative" val="1"/>
              </a:ext>
            </a:extLst>
          </p:cNvPr>
          <p:cNvSpPr/>
          <p:nvPr/>
        </p:nvSpPr>
        <p:spPr>
          <a:xfrm>
            <a:off x="8029724" y="5113412"/>
            <a:ext cx="2446420" cy="411079"/>
          </a:xfrm>
          <a:prstGeom prst="flowChartTermina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lt"/>
                <a:cs typeface="Arial" panose="020B0604020202020204"/>
              </a:rPr>
              <a:t>Friends and relationships</a:t>
            </a:r>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615" name="Flowchart: Terminator 614">
            <a:extLst>
              <a:ext uri="{FF2B5EF4-FFF2-40B4-BE49-F238E27FC236}">
                <a16:creationId xmlns:a16="http://schemas.microsoft.com/office/drawing/2014/main" id="{CE8571EA-F6E1-5E38-33B9-5333918909FA}"/>
              </a:ext>
              <a:ext uri="{C183D7F6-B498-43B3-948B-1728B52AA6E4}">
                <adec:decorative xmlns:adec="http://schemas.microsoft.com/office/drawing/2017/decorative" val="1"/>
              </a:ext>
            </a:extLst>
          </p:cNvPr>
          <p:cNvSpPr/>
          <p:nvPr/>
        </p:nvSpPr>
        <p:spPr>
          <a:xfrm>
            <a:off x="8280383" y="5464334"/>
            <a:ext cx="2446420" cy="411079"/>
          </a:xfrm>
          <a:prstGeom prst="flowChartTerminator">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Arial"/>
              </a:rPr>
              <a:t>Housing</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1" name="Picture 50">
            <a:extLst>
              <a:ext uri="{FF2B5EF4-FFF2-40B4-BE49-F238E27FC236}">
                <a16:creationId xmlns:a16="http://schemas.microsoft.com/office/drawing/2014/main" id="{08284599-5DFD-A60A-94D7-4DB91BF74F4F}"/>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116448" y="4989141"/>
            <a:ext cx="916157" cy="922055"/>
          </a:xfrm>
          <a:prstGeom prst="rect">
            <a:avLst/>
          </a:prstGeom>
          <a:ln>
            <a:noFill/>
          </a:ln>
        </p:spPr>
      </p:pic>
      <p:sp>
        <p:nvSpPr>
          <p:cNvPr id="20" name="TextBox 19">
            <a:extLst>
              <a:ext uri="{FF2B5EF4-FFF2-40B4-BE49-F238E27FC236}">
                <a16:creationId xmlns:a16="http://schemas.microsoft.com/office/drawing/2014/main" id="{A3AD67EE-7C70-5E28-685D-3FC724E7D94F}"/>
              </a:ext>
              <a:ext uri="{C183D7F6-B498-43B3-948B-1728B52AA6E4}">
                <adec:decorative xmlns:adec="http://schemas.microsoft.com/office/drawing/2017/decorative" val="1"/>
              </a:ext>
            </a:extLst>
          </p:cNvPr>
          <p:cNvSpPr txBox="1"/>
          <p:nvPr/>
        </p:nvSpPr>
        <p:spPr>
          <a:xfrm>
            <a:off x="6026438" y="5015110"/>
            <a:ext cx="570652"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panose="020B0604020202020204"/>
                <a:ea typeface="+mn-ea"/>
                <a:cs typeface="Arial"/>
              </a:rPr>
              <a:t>+</a:t>
            </a:r>
            <a:endParaRPr kumimoji="0" lang="en-US" sz="400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47EA5F9F-F978-24DF-5166-39058FE3D997}"/>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7433343" y="2476880"/>
            <a:ext cx="598586" cy="607766"/>
          </a:xfrm>
          <a:prstGeom prst="rect">
            <a:avLst/>
          </a:prstGeom>
        </p:spPr>
      </p:pic>
      <p:pic>
        <p:nvPicPr>
          <p:cNvPr id="11" name="Picture 10">
            <a:extLst>
              <a:ext uri="{FF2B5EF4-FFF2-40B4-BE49-F238E27FC236}">
                <a16:creationId xmlns:a16="http://schemas.microsoft.com/office/drawing/2014/main" id="{4E4300CC-1A40-E383-77E6-43B4CF664D23}"/>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7885665" y="2592249"/>
            <a:ext cx="598583" cy="598585"/>
          </a:xfrm>
          <a:prstGeom prst="rect">
            <a:avLst/>
          </a:prstGeom>
        </p:spPr>
      </p:pic>
      <p:cxnSp>
        <p:nvCxnSpPr>
          <p:cNvPr id="12" name="Straight Connector 11">
            <a:extLst>
              <a:ext uri="{FF2B5EF4-FFF2-40B4-BE49-F238E27FC236}">
                <a16:creationId xmlns:a16="http://schemas.microsoft.com/office/drawing/2014/main" id="{6EE7887B-618C-4ED1-A03B-97481D950813}"/>
              </a:ext>
              <a:ext uri="{C183D7F6-B498-43B3-948B-1728B52AA6E4}">
                <adec:decorative xmlns:adec="http://schemas.microsoft.com/office/drawing/2017/decorative" val="1"/>
              </a:ext>
            </a:extLst>
          </p:cNvPr>
          <p:cNvCxnSpPr>
            <a:cxnSpLocks/>
          </p:cNvCxnSpPr>
          <p:nvPr/>
        </p:nvCxnSpPr>
        <p:spPr>
          <a:xfrm flipH="1">
            <a:off x="3887043" y="365979"/>
            <a:ext cx="4083" cy="5618271"/>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7E1660C-EB97-0B04-537B-9DFD752B8638}"/>
              </a:ext>
              <a:ext uri="{C183D7F6-B498-43B3-948B-1728B52AA6E4}">
                <adec:decorative xmlns:adec="http://schemas.microsoft.com/office/drawing/2017/decorative" val="1"/>
              </a:ext>
            </a:extLst>
          </p:cNvPr>
          <p:cNvCxnSpPr>
            <a:cxnSpLocks/>
          </p:cNvCxnSpPr>
          <p:nvPr/>
        </p:nvCxnSpPr>
        <p:spPr>
          <a:xfrm>
            <a:off x="7394949" y="391913"/>
            <a:ext cx="19131" cy="5592337"/>
          </a:xfrm>
          <a:prstGeom prst="line">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358EA36-3474-324A-86FB-C77E88C71D88}"/>
              </a:ext>
              <a:ext uri="{C183D7F6-B498-43B3-948B-1728B52AA6E4}">
                <adec:decorative xmlns:adec="http://schemas.microsoft.com/office/drawing/2017/decorative" val="1"/>
              </a:ext>
            </a:extLst>
          </p:cNvPr>
          <p:cNvCxnSpPr>
            <a:cxnSpLocks/>
          </p:cNvCxnSpPr>
          <p:nvPr/>
        </p:nvCxnSpPr>
        <p:spPr>
          <a:xfrm>
            <a:off x="7409632" y="4127516"/>
            <a:ext cx="4866188" cy="0"/>
          </a:xfrm>
          <a:prstGeom prst="straightConnector1">
            <a:avLst/>
          </a:prstGeom>
          <a:ln w="19050">
            <a:solidFill>
              <a:srgbClr val="49A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553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E482C589-9713-803F-904A-A69DB4D9B24C}"/>
              </a:ext>
            </a:extLst>
          </p:cNvPr>
          <p:cNvSpPr txBox="1">
            <a:spLocks noGrp="1"/>
          </p:cNvSpPr>
          <p:nvPr>
            <p:ph type="title" idx="4294967295"/>
          </p:nvPr>
        </p:nvSpPr>
        <p:spPr>
          <a:xfrm>
            <a:off x="0" y="5979"/>
            <a:ext cx="12176063" cy="360000"/>
          </a:xfrm>
          <a:prstGeom prst="rect">
            <a:avLst/>
          </a:prstGeom>
          <a:solidFill>
            <a:schemeClr val="accent1"/>
          </a:solidFill>
          <a:ln w="19050">
            <a:solidFill>
              <a:srgbClr val="49AC33"/>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marL="9000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0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2000" b="0" i="0" u="none" strike="noStrike" kern="1200" cap="none" spc="0" normalizeH="0" baseline="0" noProof="0">
                <a:ln>
                  <a:noFill/>
                </a:ln>
                <a:solidFill>
                  <a:schemeClr val="bg1"/>
                </a:solidFill>
                <a:effectLst/>
                <a:uLnTx/>
                <a:uFillTx/>
                <a:latin typeface="+mj-lt"/>
                <a:ea typeface="+mn-ea"/>
                <a:cs typeface="+mn-cs"/>
              </a:rPr>
              <a:t>Deprivation</a:t>
            </a:r>
            <a:endParaRPr kumimoji="0" lang="en-GB" sz="2000" b="0" i="0" u="none" strike="noStrike" kern="1200" cap="none" spc="0" normalizeH="0" baseline="0" noProof="0">
              <a:ln>
                <a:noFill/>
              </a:ln>
              <a:solidFill>
                <a:schemeClr val="bg1"/>
              </a:solidFill>
              <a:effectLst/>
              <a:uLnTx/>
              <a:uFillTx/>
              <a:latin typeface="+mj-lt"/>
              <a:ea typeface="+mn-ea"/>
              <a:cs typeface="+mn-cs"/>
            </a:endParaRPr>
          </a:p>
        </p:txBody>
      </p:sp>
      <p:sp>
        <p:nvSpPr>
          <p:cNvPr id="5" name="Text Placeholder 4">
            <a:extLst>
              <a:ext uri="{FF2B5EF4-FFF2-40B4-BE49-F238E27FC236}">
                <a16:creationId xmlns:a16="http://schemas.microsoft.com/office/drawing/2014/main" id="{172C3223-1800-C035-C1A8-CC76CC52858D}"/>
              </a:ext>
            </a:extLst>
          </p:cNvPr>
          <p:cNvSpPr>
            <a:spLocks noGrp="1"/>
          </p:cNvSpPr>
          <p:nvPr>
            <p:ph type="body" sz="quarter" idx="13"/>
          </p:nvPr>
        </p:nvSpPr>
        <p:spPr>
          <a:xfrm>
            <a:off x="-4704" y="382949"/>
            <a:ext cx="4065600" cy="360000"/>
          </a:xfrm>
        </p:spPr>
        <p:txBody>
          <a:bodyPr>
            <a:normAutofit/>
          </a:bodyPr>
          <a:lstStyle/>
          <a:p>
            <a:r>
              <a:rPr lang="en-GB" sz="1600"/>
              <a:t>Deprivation levels</a:t>
            </a:r>
          </a:p>
        </p:txBody>
      </p:sp>
      <p:sp>
        <p:nvSpPr>
          <p:cNvPr id="48" name="TextBox 47"/>
          <p:cNvSpPr txBox="1"/>
          <p:nvPr/>
        </p:nvSpPr>
        <p:spPr>
          <a:xfrm>
            <a:off x="49987" y="874493"/>
            <a:ext cx="3960756" cy="3016210"/>
          </a:xfrm>
          <a:prstGeom prst="rect">
            <a:avLst/>
          </a:prstGeom>
          <a:noFill/>
        </p:spPr>
        <p:txBody>
          <a:bodyPr wrap="square" lIns="91440" tIns="45720" rIns="91440" bIns="4572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0000"/>
                </a:solidFill>
                <a:effectLst/>
                <a:uLnTx/>
                <a:uFillTx/>
                <a:latin typeface="Arial"/>
                <a:cs typeface="Arial"/>
              </a:rPr>
              <a:t>6</a:t>
            </a:r>
            <a:r>
              <a:rPr kumimoji="0" lang="en-GB" b="1" i="0" u="none" strike="noStrike" kern="1200" cap="none" spc="0" normalizeH="0" baseline="30000" noProof="0">
                <a:ln>
                  <a:noFill/>
                </a:ln>
                <a:solidFill>
                  <a:srgbClr val="000000"/>
                </a:solidFill>
                <a:effectLst/>
                <a:uLnTx/>
                <a:uFillTx/>
                <a:latin typeface="Arial"/>
                <a:cs typeface="Arial"/>
              </a:rPr>
              <a:t>th</a:t>
            </a:r>
            <a:r>
              <a:rPr kumimoji="0" lang="en-GB" b="1" i="0" u="none" strike="noStrike" kern="1200" cap="none" spc="0" normalizeH="0" baseline="0" noProof="0">
                <a:ln>
                  <a:noFill/>
                </a:ln>
                <a:solidFill>
                  <a:srgbClr val="000000"/>
                </a:solidFill>
                <a:effectLst/>
                <a:uLnTx/>
                <a:uFillTx/>
                <a:latin typeface="Arial"/>
                <a:cs typeface="Arial"/>
              </a:rPr>
              <a:t> most deprived</a:t>
            </a:r>
            <a:r>
              <a:rPr kumimoji="0" lang="en-GB" sz="1400" b="0" i="0" u="none" strike="noStrike" kern="1200" cap="none" spc="0" normalizeH="0" baseline="0" noProof="0">
                <a:ln>
                  <a:noFill/>
                </a:ln>
                <a:solidFill>
                  <a:srgbClr val="000000"/>
                </a:solidFill>
                <a:effectLst/>
                <a:uLnTx/>
                <a:uFillTx/>
                <a:latin typeface="Arial"/>
                <a:cs typeface="Arial"/>
              </a:rPr>
              <a:t> borough in London and 53</a:t>
            </a:r>
            <a:r>
              <a:rPr kumimoji="0" lang="en-GB" sz="1400" b="0" i="0" u="none" strike="noStrike" kern="1200" cap="none" spc="0" normalizeH="0" baseline="30000" noProof="0">
                <a:ln>
                  <a:noFill/>
                </a:ln>
                <a:solidFill>
                  <a:srgbClr val="000000"/>
                </a:solidFill>
                <a:effectLst/>
                <a:uLnTx/>
                <a:uFillTx/>
                <a:latin typeface="Arial"/>
                <a:cs typeface="Arial"/>
              </a:rPr>
              <a:t>rd</a:t>
            </a:r>
            <a:r>
              <a:rPr kumimoji="0" lang="en-GB" sz="1400" b="0" i="0" u="none" strike="noStrike" kern="1200" cap="none" spc="0" normalizeH="0" baseline="0" noProof="0">
                <a:ln>
                  <a:noFill/>
                </a:ln>
                <a:solidFill>
                  <a:srgbClr val="000000"/>
                </a:solidFill>
                <a:effectLst/>
                <a:uLnTx/>
                <a:uFillTx/>
                <a:latin typeface="Arial"/>
                <a:cs typeface="Arial"/>
              </a:rPr>
              <a:t> most deprived across England.</a:t>
            </a:r>
            <a:endParaRPr lang="en-GB" sz="1400" b="0" i="0" u="none" strike="noStrike" kern="1200" cap="none" spc="0" normalizeH="0" baseline="0" noProof="0">
              <a:ln>
                <a:noFill/>
              </a:ln>
              <a:solidFill>
                <a:srgbClr val="000000"/>
              </a:solidFill>
              <a:effectLst/>
              <a:uLnTx/>
              <a:uFillTx/>
              <a:latin typeface="Arial"/>
              <a:cs typeface="Arial"/>
            </a:endParaRPr>
          </a:p>
          <a:p>
            <a:pPr defTabSz="914377">
              <a:defRPr/>
            </a:pPr>
            <a:endParaRPr lang="en-GB" sz="1400">
              <a:solidFill>
                <a:srgbClr val="000000"/>
              </a:solidFill>
              <a:latin typeface="Arial"/>
              <a:cs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cs typeface="Arial"/>
              </a:rPr>
              <a:t>The Index of Multiple Deprivation (IMD) is a measure of the level of deprivation. The scores are ranked from 1 (most deprived - dark red) to 5 </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(least deprived - light </a:t>
            </a:r>
            <a:r>
              <a:rPr kumimoji="0" lang="en-GB" sz="1400" b="0" i="0" u="none" strike="noStrike" kern="1200" cap="none" spc="0" normalizeH="0" baseline="0" noProof="0">
                <a:ln>
                  <a:noFill/>
                </a:ln>
                <a:solidFill>
                  <a:srgbClr val="000000"/>
                </a:solidFill>
                <a:effectLst/>
                <a:uLnTx/>
                <a:uFillTx/>
                <a:latin typeface="Arial"/>
                <a:cs typeface="Arial"/>
              </a:rPr>
              <a:t>yellow). </a:t>
            </a:r>
            <a:endParaRPr lang="en-GB" sz="1400" b="0" i="0" u="none" strike="noStrike" kern="1200" cap="none" spc="0" normalizeH="0" baseline="0" noProof="0">
              <a:ln>
                <a:noFill/>
              </a:ln>
              <a:solidFill>
                <a:srgbClr val="000000"/>
              </a:solidFill>
              <a:effectLst/>
              <a:uLnTx/>
              <a:uFillTx/>
              <a:latin typeface="Arial"/>
              <a:cs typeface="Arial"/>
            </a:endParaRPr>
          </a:p>
          <a:p>
            <a:pPr marL="285750" marR="0" lvl="0" indent="-28575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i="0" u="none" strike="noStrike" kern="1200" cap="none" spc="0" normalizeH="0" baseline="0" noProof="0">
              <a:ln>
                <a:noFill/>
              </a:ln>
              <a:solidFill>
                <a:srgbClr val="000000"/>
              </a:solidFill>
              <a:effectLst/>
              <a:uLnTx/>
              <a:uFillTx/>
              <a:latin typeface="Arial"/>
              <a:cs typeface="Arial"/>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000000"/>
              </a:solidFill>
              <a:effectLst/>
              <a:uLnTx/>
              <a:uFillTx/>
              <a:latin typeface="Arial"/>
              <a:cs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400" b="0" i="0" u="none" strike="noStrike" kern="1200" cap="none" spc="0" normalizeH="0" baseline="0" noProof="0">
              <a:ln>
                <a:noFill/>
              </a:ln>
              <a:solidFill>
                <a:srgbClr val="000000"/>
              </a:solidFill>
              <a:effectLst/>
              <a:uLnTx/>
              <a:uFillTx/>
              <a:latin typeface="Arial"/>
              <a:cs typeface="Arial"/>
            </a:endParaRPr>
          </a:p>
          <a:p>
            <a:pPr marL="285750" marR="0" lvl="0" indent="-28575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000000"/>
              </a:solidFill>
              <a:effectLst/>
              <a:uLnTx/>
              <a:uFillTx/>
              <a:latin typeface="Arial"/>
              <a:cs typeface="Arial"/>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lang="en-GB" alt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3" name="TextBox 52"/>
          <p:cNvSpPr txBox="1"/>
          <p:nvPr/>
        </p:nvSpPr>
        <p:spPr>
          <a:xfrm>
            <a:off x="61501" y="2657482"/>
            <a:ext cx="374372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Map of Islington according to The Index of Multiple Deprivation (IMD). </a:t>
            </a:r>
            <a:endParaRPr lang="en-GB" sz="1200" b="1" i="0" u="none" strike="noStrike" kern="1200" cap="none" spc="0" normalizeH="0" baseline="0" noProof="0">
              <a:ln>
                <a:noFill/>
              </a:ln>
              <a:solidFill>
                <a:srgbClr val="000000"/>
              </a:solidFill>
              <a:effectLst/>
              <a:uLnTx/>
              <a:uFillTx/>
              <a:latin typeface="Arial" panose="020B0604020202020204"/>
              <a:cs typeface="Arial"/>
            </a:endParaRPr>
          </a:p>
        </p:txBody>
      </p:sp>
      <p:grpSp>
        <p:nvGrpSpPr>
          <p:cNvPr id="58" name="Group 57" descr="Map of Islington showing deprivation quintiles by LSOA in 2019"/>
          <p:cNvGrpSpPr/>
          <p:nvPr/>
        </p:nvGrpSpPr>
        <p:grpSpPr>
          <a:xfrm>
            <a:off x="135512" y="3076083"/>
            <a:ext cx="3892750" cy="2847739"/>
            <a:chOff x="4063152" y="3538685"/>
            <a:chExt cx="3530656" cy="2479944"/>
          </a:xfrm>
        </p:grpSpPr>
        <p:grpSp>
          <p:nvGrpSpPr>
            <p:cNvPr id="59" name="Group 58"/>
            <p:cNvGrpSpPr/>
            <p:nvPr/>
          </p:nvGrpSpPr>
          <p:grpSpPr>
            <a:xfrm>
              <a:off x="5558221" y="3538685"/>
              <a:ext cx="2035587" cy="2479944"/>
              <a:chOff x="5558221" y="3538685"/>
              <a:chExt cx="2035587" cy="2479944"/>
            </a:xfrm>
          </p:grpSpPr>
          <p:pic>
            <p:nvPicPr>
              <p:cNvPr id="61" name="Picture 60"/>
              <p:cNvPicPr>
                <a:picLocks noChangeAspect="1"/>
              </p:cNvPicPr>
              <p:nvPr/>
            </p:nvPicPr>
            <p:blipFill rotWithShape="1">
              <a:blip r:embed="rId3"/>
              <a:srcRect l="27097" b="6873"/>
              <a:stretch/>
            </p:blipFill>
            <p:spPr>
              <a:xfrm>
                <a:off x="5825587" y="3538685"/>
                <a:ext cx="1768221" cy="2479944"/>
              </a:xfrm>
              <a:prstGeom prst="rect">
                <a:avLst/>
              </a:prstGeom>
            </p:spPr>
          </p:pic>
          <p:sp>
            <p:nvSpPr>
              <p:cNvPr id="62" name="Oval 61"/>
              <p:cNvSpPr/>
              <p:nvPr/>
            </p:nvSpPr>
            <p:spPr>
              <a:xfrm>
                <a:off x="5558221" y="5220416"/>
                <a:ext cx="708177" cy="5249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60" name="Picture 59"/>
            <p:cNvPicPr>
              <a:picLocks noChangeAspect="1"/>
            </p:cNvPicPr>
            <p:nvPr/>
          </p:nvPicPr>
          <p:blipFill rotWithShape="1">
            <a:blip r:embed="rId4"/>
            <a:srcRect l="4531" t="69868" r="50345" b="5973"/>
            <a:stretch/>
          </p:blipFill>
          <p:spPr>
            <a:xfrm>
              <a:off x="4063152" y="4451224"/>
              <a:ext cx="1993716" cy="1441781"/>
            </a:xfrm>
            <a:prstGeom prst="rect">
              <a:avLst/>
            </a:prstGeom>
          </p:spPr>
        </p:pic>
      </p:grpSp>
      <p:sp>
        <p:nvSpPr>
          <p:cNvPr id="6" name="Text Placeholder 5">
            <a:extLst>
              <a:ext uri="{FF2B5EF4-FFF2-40B4-BE49-F238E27FC236}">
                <a16:creationId xmlns:a16="http://schemas.microsoft.com/office/drawing/2014/main" id="{98F054B8-9DFA-351E-A8D3-6BBB8E6030C4}"/>
              </a:ext>
            </a:extLst>
          </p:cNvPr>
          <p:cNvSpPr>
            <a:spLocks noGrp="1"/>
          </p:cNvSpPr>
          <p:nvPr>
            <p:ph type="body" sz="quarter" idx="18"/>
          </p:nvPr>
        </p:nvSpPr>
        <p:spPr>
          <a:xfrm>
            <a:off x="4071565" y="381216"/>
            <a:ext cx="4065600" cy="360000"/>
          </a:xfrm>
        </p:spPr>
        <p:txBody>
          <a:bodyPr>
            <a:normAutofit fontScale="77500" lnSpcReduction="20000"/>
          </a:bodyPr>
          <a:lstStyle/>
          <a:p>
            <a:r>
              <a:rPr kumimoji="0" lang="en-GB" sz="2000" b="0" i="0" u="none" strike="noStrike" kern="1200" cap="none" spc="0" normalizeH="0" baseline="0">
                <a:ln>
                  <a:noFill/>
                </a:ln>
                <a:solidFill>
                  <a:srgbClr val="FFFFFF"/>
                </a:solidFill>
                <a:effectLst/>
                <a:uLnTx/>
                <a:uFillTx/>
                <a:latin typeface="Arial" panose="020B0604020202020204"/>
                <a:ea typeface="+mn-ea"/>
                <a:cs typeface="+mn-cs"/>
              </a:rPr>
              <a:t>Poverty concentrated at either end-of-life course</a:t>
            </a:r>
          </a:p>
        </p:txBody>
      </p:sp>
      <p:sp>
        <p:nvSpPr>
          <p:cNvPr id="65" name="TextBox 64"/>
          <p:cNvSpPr txBox="1"/>
          <p:nvPr/>
        </p:nvSpPr>
        <p:spPr>
          <a:xfrm>
            <a:off x="5347087" y="1120618"/>
            <a:ext cx="2714873" cy="738664"/>
          </a:xfrm>
          <a:prstGeom prst="rect">
            <a:avLst/>
          </a:prstGeom>
          <a:noFill/>
        </p:spPr>
        <p:txBody>
          <a:bodyPr wrap="square" lIns="91440" tIns="45720" rIns="91440" bIns="45720" rtlCol="0" anchor="t">
            <a:spAutoFit/>
          </a:bodyPr>
          <a:lstStyle/>
          <a:p>
            <a:pPr>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Islington is the</a:t>
            </a: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 2nd most </a:t>
            </a:r>
            <a:r>
              <a:rPr lang="en-GB" sz="1400" b="1">
                <a:solidFill>
                  <a:srgbClr val="000000"/>
                </a:solidFill>
                <a:latin typeface="Arial" panose="020B0604020202020204"/>
              </a:rPr>
              <a:t>deprived </a:t>
            </a: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borough </a:t>
            </a:r>
            <a:r>
              <a:rPr lang="en-GB" sz="1400" b="1">
                <a:solidFill>
                  <a:srgbClr val="000000"/>
                </a:solidFill>
                <a:latin typeface="Arial" panose="020B0604020202020204"/>
              </a:rPr>
              <a:t>for children</a:t>
            </a:r>
            <a:r>
              <a:rPr lang="en-GB" sz="1400">
                <a:solidFill>
                  <a:srgbClr val="000000"/>
                </a:solidFill>
                <a:latin typeface="Arial" panose="020B0604020202020204"/>
              </a:rPr>
              <a:t> </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in London </a:t>
            </a:r>
            <a:r>
              <a:rPr lang="en-GB" sz="1400">
                <a:solidFill>
                  <a:srgbClr val="000000"/>
                </a:solidFill>
                <a:latin typeface="Arial" panose="020B0604020202020204"/>
              </a:rPr>
              <a:t> </a:t>
            </a:r>
            <a:endParaRPr lang="en-GB" sz="1400" b="0" i="0" u="none" strike="noStrike" kern="1200" cap="none" spc="0" normalizeH="0" baseline="0" noProof="0">
              <a:ln>
                <a:noFill/>
              </a:ln>
              <a:solidFill>
                <a:srgbClr val="000000"/>
              </a:solidFill>
              <a:effectLst/>
              <a:uLnTx/>
              <a:uFillTx/>
              <a:latin typeface="Arial" panose="020B0604020202020204"/>
              <a:cs typeface="Arial"/>
            </a:endParaRPr>
          </a:p>
        </p:txBody>
      </p:sp>
      <p:sp>
        <p:nvSpPr>
          <p:cNvPr id="67" name="Rectangle 66"/>
          <p:cNvSpPr/>
          <p:nvPr/>
        </p:nvSpPr>
        <p:spPr>
          <a:xfrm>
            <a:off x="5577891" y="2696362"/>
            <a:ext cx="2354682" cy="7386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and is the </a:t>
            </a: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4</a:t>
            </a:r>
            <a:r>
              <a:rPr kumimoji="0" lang="en-GB" sz="1400" b="1" i="0" u="none" strike="noStrike" kern="1200" cap="none" spc="0" normalizeH="0" baseline="30000" noProof="0">
                <a:ln>
                  <a:noFill/>
                </a:ln>
                <a:solidFill>
                  <a:srgbClr val="000000"/>
                </a:solidFill>
                <a:effectLst/>
                <a:uLnTx/>
                <a:uFillTx/>
                <a:latin typeface="Arial" panose="020B0604020202020204"/>
                <a:ea typeface="+mn-ea"/>
                <a:cs typeface="+mn-cs"/>
              </a:rPr>
              <a:t>th</a:t>
            </a: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 most deprived for older people in London</a:t>
            </a:r>
          </a:p>
        </p:txBody>
      </p:sp>
      <p:sp>
        <p:nvSpPr>
          <p:cNvPr id="9" name="Text Placeholder 8">
            <a:extLst>
              <a:ext uri="{FF2B5EF4-FFF2-40B4-BE49-F238E27FC236}">
                <a16:creationId xmlns:a16="http://schemas.microsoft.com/office/drawing/2014/main" id="{B913D37D-4F1B-B40A-6329-A7F8B1CB09C4}"/>
              </a:ext>
            </a:extLst>
          </p:cNvPr>
          <p:cNvSpPr>
            <a:spLocks noGrp="1"/>
          </p:cNvSpPr>
          <p:nvPr>
            <p:ph type="body" sz="quarter" idx="19"/>
          </p:nvPr>
        </p:nvSpPr>
        <p:spPr>
          <a:xfrm>
            <a:off x="8136232" y="381216"/>
            <a:ext cx="4065600" cy="360000"/>
          </a:xfrm>
        </p:spPr>
        <p:txBody>
          <a:bodyPr>
            <a:normAutofit/>
          </a:bodyPr>
          <a:lstStyle/>
          <a:p>
            <a:r>
              <a:rPr lang="en-GB" sz="1600"/>
              <a:t>Pattern of deprivation</a:t>
            </a:r>
          </a:p>
        </p:txBody>
      </p:sp>
      <p:sp>
        <p:nvSpPr>
          <p:cNvPr id="57" name="TextBox 56"/>
          <p:cNvSpPr txBox="1"/>
          <p:nvPr/>
        </p:nvSpPr>
        <p:spPr>
          <a:xfrm>
            <a:off x="8181259" y="793266"/>
            <a:ext cx="3994804" cy="143484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prstClr val="black"/>
                </a:solidFill>
                <a:effectLst/>
                <a:uLnTx/>
                <a:uFillTx/>
                <a:latin typeface="Arial" panose="020B0604020202020204"/>
                <a:ea typeface="+mn-ea"/>
                <a:cs typeface="Arial"/>
              </a:rPr>
              <a:t>The pattern of deprivation in Islington differs to other London boroughs, with </a:t>
            </a:r>
            <a:r>
              <a:rPr kumimoji="0" lang="en-GB" altLang="en-US" sz="1400" b="1" i="0" u="none" strike="noStrike" kern="1200" cap="none" spc="0" normalizeH="0" baseline="0" noProof="0">
                <a:ln>
                  <a:noFill/>
                </a:ln>
                <a:solidFill>
                  <a:prstClr val="black"/>
                </a:solidFill>
                <a:effectLst/>
                <a:uLnTx/>
                <a:uFillTx/>
                <a:latin typeface="Arial" panose="020B0604020202020204"/>
                <a:ea typeface="+mn-ea"/>
                <a:cs typeface="Arial"/>
              </a:rPr>
              <a:t>affluent areas immediately next to deprived areas.</a:t>
            </a:r>
            <a:endParaRPr lang="en-GB" altLang="en-US" sz="1400" b="1" i="0" u="none" strike="noStrike" kern="1200" cap="none" spc="0" normalizeH="0" baseline="0" noProof="0">
              <a:ln>
                <a:noFill/>
              </a:ln>
              <a:solidFill>
                <a:prstClr val="black"/>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a:ea typeface="+mn-ea"/>
                <a:cs typeface="Arial"/>
              </a:rPr>
              <a:t>This is displayed below in the map of social housing estates which are </a:t>
            </a:r>
            <a:r>
              <a:rPr kumimoji="0" lang="en-GB" sz="1400" b="1" i="0" u="none" strike="noStrike" kern="1200" cap="none" spc="0" normalizeH="0" baseline="0" noProof="0">
                <a:ln>
                  <a:noFill/>
                </a:ln>
                <a:solidFill>
                  <a:prstClr val="black"/>
                </a:solidFill>
                <a:effectLst/>
                <a:uLnTx/>
                <a:uFillTx/>
                <a:latin typeface="Arial" panose="020B0604020202020204"/>
                <a:ea typeface="+mn-ea"/>
                <a:cs typeface="Arial"/>
              </a:rPr>
              <a:t>scattered throughout the borough.</a:t>
            </a:r>
          </a:p>
        </p:txBody>
      </p:sp>
      <p:pic>
        <p:nvPicPr>
          <p:cNvPr id="49" name="Picture 2" descr="Map of Islington showing social housing e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999" y="2322752"/>
            <a:ext cx="2946607" cy="34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870964A-0E32-DF64-7541-ADEE4E209161}"/>
              </a:ext>
              <a:ext uri="{C183D7F6-B498-43B3-948B-1728B52AA6E4}">
                <adec:decorative xmlns:adec="http://schemas.microsoft.com/office/drawing/2017/decorative" val="1"/>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4241" y="1007640"/>
            <a:ext cx="1089013" cy="103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8">
            <a:extLst>
              <a:ext uri="{FF2B5EF4-FFF2-40B4-BE49-F238E27FC236}">
                <a16:creationId xmlns:a16="http://schemas.microsoft.com/office/drawing/2014/main" id="{6531D130-7224-59EF-A436-56F39D16DB18}"/>
              </a:ext>
              <a:ext uri="{C183D7F6-B498-43B3-948B-1728B52AA6E4}">
                <adec:decorative xmlns:adec="http://schemas.microsoft.com/office/drawing/2017/decorative" val="1"/>
              </a:ext>
            </a:extLst>
          </p:cNvPr>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artisticCrisscrossEtching/>
                    </a14:imgEffect>
                    <a14:imgEffect>
                      <a14:sharpenSoften amount="-10000"/>
                    </a14:imgEffect>
                    <a14:imgEffect>
                      <a14:colorTemperature colorTemp="11200"/>
                    </a14:imgEffect>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281586" y="2615836"/>
            <a:ext cx="1087316" cy="1034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880935"/>
      </p:ext>
    </p:extLst>
  </p:cSld>
  <p:clrMapOvr>
    <a:masterClrMapping/>
  </p:clrMapOvr>
</p:sld>
</file>

<file path=ppt/theme/theme1.xml><?xml version="1.0" encoding="utf-8"?>
<a:theme xmlns:a="http://schemas.openxmlformats.org/drawingml/2006/main" name="Islington Council">
  <a:themeElements>
    <a:clrScheme name="IS20202 04">
      <a:dk1>
        <a:srgbClr val="000000"/>
      </a:dk1>
      <a:lt1>
        <a:srgbClr val="FFFFFF"/>
      </a:lt1>
      <a:dk2>
        <a:srgbClr val="44546A"/>
      </a:dk2>
      <a:lt2>
        <a:srgbClr val="E7E6E6"/>
      </a:lt2>
      <a:accent1>
        <a:srgbClr val="288647"/>
      </a:accent1>
      <a:accent2>
        <a:srgbClr val="CC4B00"/>
      </a:accent2>
      <a:accent3>
        <a:srgbClr val="767676"/>
      </a:accent3>
      <a:accent4>
        <a:srgbClr val="8960C3"/>
      </a:accent4>
      <a:accent5>
        <a:srgbClr val="008299"/>
      </a:accent5>
      <a:accent6>
        <a:srgbClr val="E01F59"/>
      </a:accent6>
      <a:hlink>
        <a:srgbClr val="047CB3"/>
      </a:hlink>
      <a:folHlink>
        <a:srgbClr val="8960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Square presentation.potx" id="{3D37D409-2134-4B8C-BCCC-6C6701073D6F}" vid="{924C5FC8-1508-4315-9485-BCBA8C5EB4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8f3cbc-5582-48ac-82db-3e44bcece089">
      <Terms xmlns="http://schemas.microsoft.com/office/infopath/2007/PartnerControls"/>
    </lcf76f155ced4ddcb4097134ff3c332f>
    <Summary xmlns="538f3cbc-5582-48ac-82db-3e44bcece089">Add a brief description</Summary>
    <Link xmlns="538f3cbc-5582-48ac-82db-3e44bcece089">
      <Url xsi:nil="true"/>
      <Description xsi:nil="true"/>
    </Link>
    <TaxCatchAll xmlns="6b8b859e-3e5f-4a49-a0ae-ea87d137e9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2A8A69C9E5034A850CADB159E0B8CF" ma:contentTypeVersion="21" ma:contentTypeDescription="Create a new document." ma:contentTypeScope="" ma:versionID="e40db2f1d1136379ea4e05b27f49b9b0">
  <xsd:schema xmlns:xsd="http://www.w3.org/2001/XMLSchema" xmlns:xs="http://www.w3.org/2001/XMLSchema" xmlns:p="http://schemas.microsoft.com/office/2006/metadata/properties" xmlns:ns2="6b8b859e-3e5f-4a49-a0ae-ea87d137e98a" xmlns:ns3="538f3cbc-5582-48ac-82db-3e44bcece089" targetNamespace="http://schemas.microsoft.com/office/2006/metadata/properties" ma:root="true" ma:fieldsID="c9549c4f2f3cf14e4e0c165305c6971f" ns2:_="" ns3:_="">
    <xsd:import namespace="6b8b859e-3e5f-4a49-a0ae-ea87d137e98a"/>
    <xsd:import namespace="538f3cbc-5582-48ac-82db-3e44bcece0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Summary" minOccurs="0"/>
                <xsd:element ref="ns3:Link"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8b859e-3e5f-4a49-a0ae-ea87d137e9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2ad3ee4-c20b-4a2a-bc34-27687d0864ab}" ma:internalName="TaxCatchAll" ma:showField="CatchAllData" ma:web="6b8b859e-3e5f-4a49-a0ae-ea87d137e9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8f3cbc-5582-48ac-82db-3e44bcece0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Summary" ma:index="20" nillable="true" ma:displayName="Summary" ma:default="Add a brief description" ma:format="Dropdown" ma:internalName="Summary">
      <xsd:simpleType>
        <xsd:restriction base="dms:Text">
          <xsd:maxLength value="255"/>
        </xsd:restriction>
      </xsd:simpleType>
    </xsd:element>
    <xsd:element name="Link" ma:index="2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5ce72b2-2fa2-4114-b357-87efa3ebfecf"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827A9-2A4B-485F-8135-810ECB23D0C1}">
  <ds:schemaRefs>
    <ds:schemaRef ds:uri="http://schemas.microsoft.com/sharepoint/v3/contenttype/forms"/>
  </ds:schemaRefs>
</ds:datastoreItem>
</file>

<file path=customXml/itemProps2.xml><?xml version="1.0" encoding="utf-8"?>
<ds:datastoreItem xmlns:ds="http://schemas.openxmlformats.org/officeDocument/2006/customXml" ds:itemID="{FB8B2D57-197D-4ACB-85AC-BAAE817BA868}">
  <ds:schemaRefs>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6b8b859e-3e5f-4a49-a0ae-ea87d137e98a"/>
    <ds:schemaRef ds:uri="http://purl.org/dc/terms/"/>
    <ds:schemaRef ds:uri="http://schemas.openxmlformats.org/package/2006/metadata/core-properties"/>
    <ds:schemaRef ds:uri="538f3cbc-5582-48ac-82db-3e44bcece089"/>
    <ds:schemaRef ds:uri="http://purl.org/dc/elements/1.1/"/>
  </ds:schemaRefs>
</ds:datastoreItem>
</file>

<file path=customXml/itemProps3.xml><?xml version="1.0" encoding="utf-8"?>
<ds:datastoreItem xmlns:ds="http://schemas.openxmlformats.org/officeDocument/2006/customXml" ds:itemID="{0A9417BC-50E2-4788-A8AF-06F1666D6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8b859e-3e5f-4a49-a0ae-ea87d137e98a"/>
    <ds:schemaRef ds:uri="538f3cbc-5582-48ac-82db-3e44bcece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Islington JSNA Template - SQUARE</Template>
  <TotalTime>0</TotalTime>
  <Words>29064</Words>
  <Application>Microsoft Office PowerPoint</Application>
  <PresentationFormat>Widescreen</PresentationFormat>
  <Paragraphs>1837</Paragraphs>
  <Slides>97</Slides>
  <Notes>42</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Islington Council</vt:lpstr>
      <vt:lpstr>Healthy Weight  in Islington</vt:lpstr>
      <vt:lpstr>PowerPoint Presentation</vt:lpstr>
      <vt:lpstr>Notes on key data sources – children</vt:lpstr>
      <vt:lpstr>Notes on key data sources – adults</vt:lpstr>
      <vt:lpstr>Islington Context: An overview</vt:lpstr>
      <vt:lpstr>Prevalence of overweight and obesity across the life-course in Islington </vt:lpstr>
      <vt:lpstr>Diet and the food environment</vt:lpstr>
      <vt:lpstr>Physical Activity</vt:lpstr>
      <vt:lpstr>Weight Management (WM) services </vt:lpstr>
      <vt:lpstr>Stakeholder priorities</vt:lpstr>
      <vt:lpstr>PowerPoint Presentation</vt:lpstr>
      <vt:lpstr>PowerPoint Presentation</vt:lpstr>
      <vt:lpstr>Aligning with Local and National Policy</vt:lpstr>
      <vt:lpstr>Aligning with key local policies and strategies </vt:lpstr>
      <vt:lpstr>PowerPoint Presentation</vt:lpstr>
      <vt:lpstr>What is healthy weight?</vt:lpstr>
      <vt:lpstr>Causes of obesity</vt:lpstr>
      <vt:lpstr>Obesity and health outcomes</vt:lpstr>
      <vt:lpstr>Weight stigma</vt:lpstr>
      <vt:lpstr>Social care costs</vt:lpstr>
      <vt:lpstr>Malnutrition and obesity in the UK</vt:lpstr>
      <vt:lpstr>Prevalence of overweight and obesity in children in Islington </vt:lpstr>
      <vt:lpstr>PowerPoint Presentation</vt:lpstr>
      <vt:lpstr>PowerPoint Presentation</vt:lpstr>
      <vt:lpstr>Children Looked After (CLA)</vt:lpstr>
      <vt:lpstr>Prevalence of overweight and obesity in adults in Islington </vt:lpstr>
      <vt:lpstr>Adult prevalence of overweight and obesity in Islington</vt:lpstr>
      <vt:lpstr>Health inequalities in adult obesity prevalence </vt:lpstr>
      <vt:lpstr>Maternal Obesity</vt:lpstr>
      <vt:lpstr>Prevalence of Weight Associated Health Conditions in Islington</vt:lpstr>
      <vt:lpstr>PowerPoint Presentation</vt:lpstr>
      <vt:lpstr>Dietary Determinants of Healthy Weight across the Life Course in Islington</vt:lpstr>
      <vt:lpstr>Breastfeeding</vt:lpstr>
      <vt:lpstr>Healthy Start Scheme</vt:lpstr>
      <vt:lpstr>Dietary determinants in children</vt:lpstr>
      <vt:lpstr>Dietary determinants in adults in Islington </vt:lpstr>
      <vt:lpstr>Islington Food Environment: Food Insecurity </vt:lpstr>
      <vt:lpstr>Food insecurity</vt:lpstr>
      <vt:lpstr>Food Deserts</vt:lpstr>
      <vt:lpstr>How is Islington addressing food insecurity?</vt:lpstr>
      <vt:lpstr>Community growing</vt:lpstr>
      <vt:lpstr>Islington Food Environment: School Settings and Interventions </vt:lpstr>
      <vt:lpstr>Free school meals (FSM) in Islington</vt:lpstr>
      <vt:lpstr>Food provision in schools in Islington </vt:lpstr>
      <vt:lpstr>Islington Food Environment: Access to and Promotion of Unhealthy Foods</vt:lpstr>
      <vt:lpstr>Advertising of food high in fat, sugar or salt (HFSS)</vt:lpstr>
      <vt:lpstr>Hot Food Takeaways (HFT) and planning restrictions around food in Islington </vt:lpstr>
      <vt:lpstr>How is alcohol consumption linked to obesity?</vt:lpstr>
      <vt:lpstr>Physical Activity Determinants of Healthy Weight across the Life Course in Islington</vt:lpstr>
      <vt:lpstr>Children’s physical activity</vt:lpstr>
      <vt:lpstr>Children’s physical activity levels according to the HRBQ (2021) in Islington</vt:lpstr>
      <vt:lpstr>Attitudes towards physical activity amongst students</vt:lpstr>
      <vt:lpstr>Adults’ physical activity in Islington</vt:lpstr>
      <vt:lpstr>Physical activity and LTCs in Islington</vt:lpstr>
      <vt:lpstr>Islington's physical activity environment</vt:lpstr>
      <vt:lpstr>PowerPoint Presentation</vt:lpstr>
      <vt:lpstr>Case study: Liveable Neighbourhoods </vt:lpstr>
      <vt:lpstr>The Active Together Partnership</vt:lpstr>
      <vt:lpstr>Local environment: parks, play and outdoor space</vt:lpstr>
      <vt:lpstr>Supporting children to be physically active in Islington</vt:lpstr>
      <vt:lpstr>Weight-management services in Islington </vt:lpstr>
      <vt:lpstr>NICE guidelines for overweight and obesity management</vt:lpstr>
      <vt:lpstr>Maternal Weight Management</vt:lpstr>
      <vt:lpstr> Paediatric Dietetic Community Service – Whittington Health NHS Trust </vt:lpstr>
      <vt:lpstr>Children’s Weight Management (WM) services </vt:lpstr>
      <vt:lpstr>Paediatric Weight Management referral pathway</vt:lpstr>
      <vt:lpstr>Tier 1: Families For Life (FFL) healthy lives programme</vt:lpstr>
      <vt:lpstr>Tier 2: Healthy Living Practitioner Service</vt:lpstr>
      <vt:lpstr>Tier 3: The Enhanced Healthy Living Service Brandon Centre </vt:lpstr>
      <vt:lpstr>Services for which performance and monitoring data was unavailable </vt:lpstr>
      <vt:lpstr>Adult Weight Management Services </vt:lpstr>
      <vt:lpstr>Tier 1: Better Health</vt:lpstr>
      <vt:lpstr>PowerPoint Presentation</vt:lpstr>
      <vt:lpstr>Tier 2: MoreLife</vt:lpstr>
      <vt:lpstr>Tier 2: Shape UP - Arsenal in the Community</vt:lpstr>
      <vt:lpstr>Tier 4: Bariatric Surgery</vt:lpstr>
      <vt:lpstr>NHS Type 2 Diabetes Path to Remission Programme (T2DR) - Oviva Total Dietary Replacement programme </vt:lpstr>
      <vt:lpstr>Alternative models for weight management services </vt:lpstr>
      <vt:lpstr>Evaluating Weight Management services</vt:lpstr>
      <vt:lpstr>Family-based obesity prevention programmes</vt:lpstr>
      <vt:lpstr>Supporting healthcare professionals to discuss weight and lifestyle</vt:lpstr>
      <vt:lpstr>Opportunities and effective approaches to promoting healthy weight </vt:lpstr>
      <vt:lpstr>Compassionate approaches to weight management</vt:lpstr>
      <vt:lpstr>What is a Whole Systems Approach to weight?</vt:lpstr>
      <vt:lpstr>Appendix 1: Findings from stakeholder engagement </vt:lpstr>
      <vt:lpstr>Methodology </vt:lpstr>
      <vt:lpstr>Comments on Weight Management (WM) services</vt:lpstr>
      <vt:lpstr>Food system engagement themes </vt:lpstr>
      <vt:lpstr>Schools, CYP and families </vt:lpstr>
      <vt:lpstr>Social prescribing; Adult Social Care; Best start</vt:lpstr>
      <vt:lpstr>Appendix 2: Findings from qualitative engagement into the barriers to physical activity for different groups  </vt:lpstr>
      <vt:lpstr>People with Long Term Conditions</vt:lpstr>
      <vt:lpstr>People from minority ethnic groups</vt:lpstr>
      <vt:lpstr>Barriers and facilitators to physical activity for Secondary School Girls</vt:lpstr>
      <vt:lpstr>Appendix 3: Islington Context and demography</vt:lpstr>
      <vt:lpstr>Current population and context</vt:lpstr>
      <vt:lpstr>Deprivation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Widescreen presentation template</dc:title>
  <dc:creator>David Garoghan</dc:creator>
  <cp:lastModifiedBy>Emily Clarke</cp:lastModifiedBy>
  <cp:revision>194</cp:revision>
  <dcterms:created xsi:type="dcterms:W3CDTF">2022-04-11T13:31:07Z</dcterms:created>
  <dcterms:modified xsi:type="dcterms:W3CDTF">2026-01-14T10:16:01Z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0x010100A52A8A69C9E5034A850CADB159E0B8CF</vt:lpwstr>
  </property>
  <property fmtid="{D5CDD505-2E9C-101B-9397-08002B2CF9AE}" pid="3" name="RecordsSeries">
    <vt:lpwstr/>
  </property>
  <property fmtid="{D5CDD505-2E9C-101B-9397-08002B2CF9AE}" pid="4" name="Involved Teams">
    <vt:lpwstr>1528;#Communication and Change Publishing Team|058b8a09-0bcd-451e-8d47-afc69d8be651</vt:lpwstr>
  </property>
  <property fmtid="{D5CDD505-2E9C-101B-9397-08002B2CF9AE}" pid="5" name="Involved TeamsTaxHTField0">
    <vt:lpwstr>Communication and Change Publishing Team|058b8a09-0bcd-451e-8d47-afc69d8be651</vt:lpwstr>
  </property>
  <property fmtid="{D5CDD505-2E9C-101B-9397-08002B2CF9AE}" pid="6" name="c96fb2fb72de4de78ba8fe87aa837b5e">
    <vt:lpwstr>Communications|39e3c23f-dc56-4aba-86a2-372111e6b9b8</vt:lpwstr>
  </property>
  <property fmtid="{D5CDD505-2E9C-101B-9397-08002B2CF9AE}" pid="7" name="FunctionalArea">
    <vt:lpwstr>5;#Communications|39e3c23f-dc56-4aba-86a2-372111e6b9b8</vt:lpwstr>
  </property>
  <property fmtid="{D5CDD505-2E9C-101B-9397-08002B2CF9AE}" pid="8" name="d9988a70b12c4af6a05dcb8874945a04">
    <vt:lpwstr/>
  </property>
  <property fmtid="{D5CDD505-2E9C-101B-9397-08002B2CF9AE}" pid="9" name="SeriesTag">
    <vt:lpwstr/>
  </property>
  <property fmtid="{D5CDD505-2E9C-101B-9397-08002B2CF9AE}" pid="10" name="SubjectTags">
    <vt:lpwstr/>
  </property>
  <property fmtid="{D5CDD505-2E9C-101B-9397-08002B2CF9AE}" pid="11" name="ProtectiveZone">
    <vt:lpwstr>Protected</vt:lpwstr>
  </property>
  <property fmtid="{D5CDD505-2E9C-101B-9397-08002B2CF9AE}" pid="12" name="k2f552cf5a97436692cf62d3beff7eb8">
    <vt:lpwstr/>
  </property>
  <property fmtid="{D5CDD505-2E9C-101B-9397-08002B2CF9AE}" pid="13" name="TaxCatchAll">
    <vt:lpwstr>1528;#Communication and Change Publishing Team|058b8a09-0bcd-451e-8d47-afc69d8be651;#5;#Communications|39e3c23f-dc56-4aba-86a2-372111e6b9b8;#291;#Branding|472c01dc-d871-4c5d-b949-258f5d56872a</vt:lpwstr>
  </property>
  <property fmtid="{D5CDD505-2E9C-101B-9397-08002B2CF9AE}" pid="14" name="Owning Team">
    <vt:lpwstr>1528;#Communication and Change Publishing Team|058b8a09-0bcd-451e-8d47-afc69d8be651</vt:lpwstr>
  </property>
  <property fmtid="{D5CDD505-2E9C-101B-9397-08002B2CF9AE}" pid="15" name="Records Type">
    <vt:lpwstr>291;#Branding|472c01dc-d871-4c5d-b949-258f5d56872a</vt:lpwstr>
  </property>
  <property fmtid="{D5CDD505-2E9C-101B-9397-08002B2CF9AE}" pid="16" name="Records TypeTaxHTField0">
    <vt:lpwstr>Branding|472c01dc-d871-4c5d-b949-258f5d56872a</vt:lpwstr>
  </property>
  <property fmtid="{D5CDD505-2E9C-101B-9397-08002B2CF9AE}" pid="17" name="Owning TeamTaxHTField0">
    <vt:lpwstr>Communication and Change Publishing Team|058b8a09-0bcd-451e-8d47-afc69d8be651</vt:lpwstr>
  </property>
  <property fmtid="{D5CDD505-2E9C-101B-9397-08002B2CF9AE}" pid="18" name="g46d15b1ec8c4177bccc4a36f9126eda">
    <vt:lpwstr/>
  </property>
  <property fmtid="{D5CDD505-2E9C-101B-9397-08002B2CF9AE}" pid="19" name="ReferenceDate">
    <vt:filetime>2022-04-14T15:05:53Z</vt:filetime>
  </property>
  <property fmtid="{D5CDD505-2E9C-101B-9397-08002B2CF9AE}" pid="20" name="OriginalFilename">
    <vt:lpwstr>Widescreen presentation.potx</vt:lpwstr>
  </property>
  <property fmtid="{D5CDD505-2E9C-101B-9397-08002B2CF9AE}" pid="21" name="MediaServiceImageTags">
    <vt:lpwstr/>
  </property>
  <property fmtid="{D5CDD505-2E9C-101B-9397-08002B2CF9AE}" pid="22" name="Typeofdocument">
    <vt:lpwstr>Form</vt:lpwstr>
  </property>
  <property fmtid="{D5CDD505-2E9C-101B-9397-08002B2CF9AE}" pid="23" name="Theme">
    <vt:lpwstr>;#Accessibility;#Communications;#</vt:lpwstr>
  </property>
  <property fmtid="{D5CDD505-2E9C-101B-9397-08002B2CF9AE}" pid="24" name="Keyaudience">
    <vt:lpwstr>Employee</vt:lpwstr>
  </property>
  <property fmtid="{D5CDD505-2E9C-101B-9397-08002B2CF9AE}" pid="25" name="Category1">
    <vt:lpwstr>;#Accessibility;#</vt:lpwstr>
  </property>
</Properties>
</file>