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0" r:id="rId4"/>
  </p:sldMasterIdLst>
  <p:notesMasterIdLst>
    <p:notesMasterId r:id="rId126"/>
  </p:notesMasterIdLst>
  <p:sldIdLst>
    <p:sldId id="256" r:id="rId5"/>
    <p:sldId id="4317" r:id="rId6"/>
    <p:sldId id="4705" r:id="rId7"/>
    <p:sldId id="4725" r:id="rId8"/>
    <p:sldId id="4706" r:id="rId9"/>
    <p:sldId id="4710" r:id="rId10"/>
    <p:sldId id="4716" r:id="rId11"/>
    <p:sldId id="4726" r:id="rId12"/>
    <p:sldId id="4711" r:id="rId13"/>
    <p:sldId id="4717" r:id="rId14"/>
    <p:sldId id="4718" r:id="rId15"/>
    <p:sldId id="4719" r:id="rId16"/>
    <p:sldId id="4720" r:id="rId17"/>
    <p:sldId id="4721" r:id="rId18"/>
    <p:sldId id="4722" r:id="rId19"/>
    <p:sldId id="4724" r:id="rId20"/>
    <p:sldId id="4362" r:id="rId21"/>
    <p:sldId id="4363" r:id="rId22"/>
    <p:sldId id="4365" r:id="rId23"/>
    <p:sldId id="4364" r:id="rId24"/>
    <p:sldId id="305" r:id="rId25"/>
    <p:sldId id="308" r:id="rId26"/>
    <p:sldId id="4639" r:id="rId27"/>
    <p:sldId id="4642" r:id="rId28"/>
    <p:sldId id="285" r:id="rId29"/>
    <p:sldId id="4683" r:id="rId30"/>
    <p:sldId id="4686" r:id="rId31"/>
    <p:sldId id="4346" r:id="rId32"/>
    <p:sldId id="4403" r:id="rId33"/>
    <p:sldId id="4366" r:id="rId34"/>
    <p:sldId id="4368" r:id="rId35"/>
    <p:sldId id="4679" r:id="rId36"/>
    <p:sldId id="4682" r:id="rId37"/>
    <p:sldId id="4680" r:id="rId38"/>
    <p:sldId id="4708" r:id="rId39"/>
    <p:sldId id="4372" r:id="rId40"/>
    <p:sldId id="4712" r:id="rId41"/>
    <p:sldId id="4697" r:id="rId42"/>
    <p:sldId id="4400" r:id="rId43"/>
    <p:sldId id="533" r:id="rId44"/>
    <p:sldId id="4694" r:id="rId45"/>
    <p:sldId id="572" r:id="rId46"/>
    <p:sldId id="4405" r:id="rId47"/>
    <p:sldId id="4404" r:id="rId48"/>
    <p:sldId id="4370" r:id="rId49"/>
    <p:sldId id="4349" r:id="rId50"/>
    <p:sldId id="415" r:id="rId51"/>
    <p:sldId id="4695" r:id="rId52"/>
    <p:sldId id="4330" r:id="rId53"/>
    <p:sldId id="4332" r:id="rId54"/>
    <p:sldId id="4331" r:id="rId55"/>
    <p:sldId id="404" r:id="rId56"/>
    <p:sldId id="387" r:id="rId57"/>
    <p:sldId id="4727" r:id="rId58"/>
    <p:sldId id="407" r:id="rId59"/>
    <p:sldId id="385" r:id="rId60"/>
    <p:sldId id="4674" r:id="rId61"/>
    <p:sldId id="389" r:id="rId62"/>
    <p:sldId id="401" r:id="rId63"/>
    <p:sldId id="382" r:id="rId64"/>
    <p:sldId id="381" r:id="rId65"/>
    <p:sldId id="571" r:id="rId66"/>
    <p:sldId id="367" r:id="rId67"/>
    <p:sldId id="575" r:id="rId68"/>
    <p:sldId id="576" r:id="rId69"/>
    <p:sldId id="4673" r:id="rId70"/>
    <p:sldId id="4713" r:id="rId71"/>
    <p:sldId id="4351" r:id="rId72"/>
    <p:sldId id="4392" r:id="rId73"/>
    <p:sldId id="4393" r:id="rId74"/>
    <p:sldId id="4693" r:id="rId75"/>
    <p:sldId id="4385" r:id="rId76"/>
    <p:sldId id="4669" r:id="rId77"/>
    <p:sldId id="4373" r:id="rId78"/>
    <p:sldId id="4408" r:id="rId79"/>
    <p:sldId id="4374" r:id="rId80"/>
    <p:sldId id="4696" r:id="rId81"/>
    <p:sldId id="4675" r:id="rId82"/>
    <p:sldId id="4394" r:id="rId83"/>
    <p:sldId id="4714" r:id="rId84"/>
    <p:sldId id="4687" r:id="rId85"/>
    <p:sldId id="4352" r:id="rId86"/>
    <p:sldId id="4353" r:id="rId87"/>
    <p:sldId id="4384" r:id="rId88"/>
    <p:sldId id="4398" r:id="rId89"/>
    <p:sldId id="4360" r:id="rId90"/>
    <p:sldId id="289" r:id="rId91"/>
    <p:sldId id="4319" r:id="rId92"/>
    <p:sldId id="4676" r:id="rId93"/>
    <p:sldId id="4361" r:id="rId94"/>
    <p:sldId id="4323" r:id="rId95"/>
    <p:sldId id="4324" r:id="rId96"/>
    <p:sldId id="4325" r:id="rId97"/>
    <p:sldId id="4702" r:id="rId98"/>
    <p:sldId id="506" r:id="rId99"/>
    <p:sldId id="4667" r:id="rId100"/>
    <p:sldId id="4666" r:id="rId101"/>
    <p:sldId id="4670" r:id="rId102"/>
    <p:sldId id="4665" r:id="rId103"/>
    <p:sldId id="492" r:id="rId104"/>
    <p:sldId id="532" r:id="rId105"/>
    <p:sldId id="508" r:id="rId106"/>
    <p:sldId id="4327" r:id="rId107"/>
    <p:sldId id="4703" r:id="rId108"/>
    <p:sldId id="4409" r:id="rId109"/>
    <p:sldId id="4316" r:id="rId110"/>
    <p:sldId id="4380" r:id="rId111"/>
    <p:sldId id="4377" r:id="rId112"/>
    <p:sldId id="4688" r:id="rId113"/>
    <p:sldId id="4698" r:id="rId114"/>
    <p:sldId id="4700" r:id="rId115"/>
    <p:sldId id="4699" r:id="rId116"/>
    <p:sldId id="4709" r:id="rId117"/>
    <p:sldId id="4715" r:id="rId118"/>
    <p:sldId id="4732" r:id="rId119"/>
    <p:sldId id="4733" r:id="rId120"/>
    <p:sldId id="4731" r:id="rId121"/>
    <p:sldId id="4730" r:id="rId122"/>
    <p:sldId id="4647" r:id="rId123"/>
    <p:sldId id="4728" r:id="rId124"/>
    <p:sldId id="4729" r:id="rId1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59" userDrawn="1">
          <p15:clr>
            <a:srgbClr val="A4A3A4"/>
          </p15:clr>
        </p15:guide>
        <p15:guide id="3" pos="347" userDrawn="1">
          <p15:clr>
            <a:srgbClr val="A4A3A4"/>
          </p15:clr>
        </p15:guide>
        <p15:guide id="4" pos="7333" userDrawn="1">
          <p15:clr>
            <a:srgbClr val="A4A3A4"/>
          </p15:clr>
        </p15:guide>
        <p15:guide id="5" orient="horz" pos="822" userDrawn="1">
          <p15:clr>
            <a:srgbClr val="A4A3A4"/>
          </p15:clr>
        </p15:guide>
        <p15:guide id="6" orient="horz" pos="3475" userDrawn="1">
          <p15:clr>
            <a:srgbClr val="A4A3A4"/>
          </p15:clr>
        </p15:guide>
        <p15:guide id="7" pos="402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9A2E05-7D9D-7F3B-0911-F2579240EBE3}" name="Katherine Atkinson" initials="KA" userId="S::Katherine.Atkinson@melresearch.co.uk::2766a0e5-fde8-41e8-81a4-00a65092ab93" providerId="AD"/>
  <p188:author id="{1B481B3B-595A-91AB-C015-B8CCDD0F8BD9}" name="Thapaliya, Anjil" initials="TA" userId="S::anjil.thapaliya@islington.gov.uk::fe64ff2e-362c-4871-95fc-1518624a8ff8" providerId="AD"/>
  <p188:author id="{227CCB4D-559F-1B72-D7F1-404D33E1857A}" name="Thapaliya, Anjil" initials="" userId="S::Anjil.Thapaliya@islington.gov.uk::fe64ff2e-362c-4871-95fc-1518624a8ff8" providerId="AD"/>
  <p188:author id="{E9C44875-CDBB-8362-1DB0-9BF32A8CDFC9}" name="Adam White" initials="AW" userId="S::Adam.White@islington.gov.uk::2866f974-6e60-446a-8b7f-fea88a384cff" providerId="AD"/>
  <p188:author id="{E971F1AB-A929-5966-CF32-CC2EFAE68CAA}" name="Shaukat, Mahnaz" initials="SM" userId="S::Mahnaz.Shaukat@islington.gov.uk::2a05e878-3b9d-4507-88a0-711148863683" providerId="AD"/>
  <p188:author id="{93CC39BF-7529-9656-DB58-065C227B2441}" name="Bernecka, Emilia" initials="BE" userId="S::emilia.bernecka@islington.gov.uk::ba3e3eae-fa3b-4202-b6bc-68b036eba02a" providerId="AD"/>
  <p188:author id="{E8E091D6-FC0E-4F51-892B-F38AC165C11D}" name="Steve Handley" initials="SH" userId="S::Steve.Handley@melresearch.co.uk::579a5b47-0003-4fb7-93c8-d0af60303c5e" providerId="AD"/>
  <p188:author id="{29277CED-BD8D-4B5C-8E10-2061E86F2FE6}" name="Shaukat, Mahnaz" initials="SM" userId="S::mahnaz.shaukat@islington.gov.uk::2a05e878-3b9d-4507-88a0-711148863683" providerId="AD"/>
  <p188:author id="{035B66F8-4467-3F27-358F-74CCB09ACC3A}" name="Bernecka, Emilia" initials="" userId="S::Emilia.Bernecka@islington.gov.uk::ba3e3eae-fa3b-4202-b6bc-68b036eba0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AC33"/>
    <a:srgbClr val="D12EA0"/>
    <a:srgbClr val="59358B"/>
    <a:srgbClr val="EE7518"/>
    <a:srgbClr val="00A7A9"/>
    <a:srgbClr val="0A6CFF"/>
    <a:srgbClr val="FFFFFF"/>
    <a:srgbClr val="FFCC00"/>
    <a:srgbClr val="EB0523"/>
    <a:srgbClr val="023E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216" y="62"/>
      </p:cViewPr>
      <p:guideLst>
        <p:guide orient="horz" pos="2160"/>
        <p:guide pos="3659"/>
        <p:guide pos="347"/>
        <p:guide pos="7333"/>
        <p:guide orient="horz" pos="822"/>
        <p:guide orient="horz" pos="3475"/>
        <p:guide pos="402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ad.islington.gov.uk\Service%20Areas\Public_Health\PHI\Confidential\08_Council%20workstreams\Census%2021\Economic%20activity%20&amp;%20Health\EcoActivity&amp;Health_Census21%20v1_Jan23.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151A-44AC-BDD2-2737976C2448}"/>
              </c:ext>
            </c:extLst>
          </c:dPt>
          <c:dPt>
            <c:idx val="1"/>
            <c:bubble3D val="0"/>
            <c:spPr>
              <a:solidFill>
                <a:schemeClr val="bg2"/>
              </a:solidFill>
              <a:ln w="19050">
                <a:noFill/>
              </a:ln>
              <a:effectLst/>
            </c:spPr>
            <c:extLst>
              <c:ext xmlns:c16="http://schemas.microsoft.com/office/drawing/2014/chart" uri="{C3380CC4-5D6E-409C-BE32-E72D297353CC}">
                <c16:uniqueId val="{00000003-151A-44AC-BDD2-2737976C2448}"/>
              </c:ext>
            </c:extLst>
          </c:dPt>
          <c:dPt>
            <c:idx val="2"/>
            <c:bubble3D val="0"/>
            <c:spPr>
              <a:solidFill>
                <a:srgbClr val="F39200"/>
              </a:solidFill>
              <a:ln w="19050">
                <a:noFill/>
              </a:ln>
              <a:effectLst/>
            </c:spPr>
            <c:extLst>
              <c:ext xmlns:c16="http://schemas.microsoft.com/office/drawing/2014/chart" uri="{C3380CC4-5D6E-409C-BE32-E72D297353CC}">
                <c16:uniqueId val="{00000005-151A-44AC-BDD2-2737976C2448}"/>
              </c:ext>
            </c:extLst>
          </c:dPt>
          <c:dLbls>
            <c:delete val="1"/>
          </c:dLbls>
          <c:cat>
            <c:strRef>
              <c:f>Sheet1!$A$2:$A$4</c:f>
              <c:strCache>
                <c:ptCount val="2"/>
                <c:pt idx="0">
                  <c:v>1st Qtr</c:v>
                </c:pt>
                <c:pt idx="1">
                  <c:v>2nd Qtr</c:v>
                </c:pt>
              </c:strCache>
            </c:strRef>
          </c:cat>
          <c:val>
            <c:numRef>
              <c:f>Sheet1!$B$2:$B$4</c:f>
              <c:numCache>
                <c:formatCode>0%</c:formatCode>
                <c:ptCount val="3"/>
                <c:pt idx="0">
                  <c:v>0.63</c:v>
                </c:pt>
                <c:pt idx="1">
                  <c:v>0.37</c:v>
                </c:pt>
              </c:numCache>
            </c:numRef>
          </c:val>
          <c:extLst>
            <c:ext xmlns:c16="http://schemas.microsoft.com/office/drawing/2014/chart" uri="{C3380CC4-5D6E-409C-BE32-E72D297353CC}">
              <c16:uniqueId val="{00000006-151A-44AC-BDD2-2737976C2448}"/>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dPt>
            <c:idx val="0"/>
            <c:bubble3D val="0"/>
            <c:spPr>
              <a:solidFill>
                <a:schemeClr val="accent1">
                  <a:lumMod val="60000"/>
                  <a:lumOff val="40000"/>
                </a:schemeClr>
              </a:solidFill>
              <a:ln w="19050">
                <a:noFill/>
              </a:ln>
              <a:effectLst/>
            </c:spPr>
            <c:extLst>
              <c:ext xmlns:c16="http://schemas.microsoft.com/office/drawing/2014/chart" uri="{C3380CC4-5D6E-409C-BE32-E72D297353CC}">
                <c16:uniqueId val="{00000001-7249-4B12-B9CF-CD5AB5020369}"/>
              </c:ext>
            </c:extLst>
          </c:dPt>
          <c:dPt>
            <c:idx val="1"/>
            <c:bubble3D val="0"/>
            <c:spPr>
              <a:solidFill>
                <a:schemeClr val="bg2"/>
              </a:solidFill>
              <a:ln w="19050">
                <a:noFill/>
              </a:ln>
              <a:effectLst/>
            </c:spPr>
            <c:extLst>
              <c:ext xmlns:c16="http://schemas.microsoft.com/office/drawing/2014/chart" uri="{C3380CC4-5D6E-409C-BE32-E72D297353CC}">
                <c16:uniqueId val="{00000003-7249-4B12-B9CF-CD5AB5020369}"/>
              </c:ext>
            </c:extLst>
          </c:dPt>
          <c:dPt>
            <c:idx val="2"/>
            <c:bubble3D val="0"/>
            <c:spPr>
              <a:solidFill>
                <a:srgbClr val="F39200"/>
              </a:solidFill>
              <a:ln w="19050">
                <a:noFill/>
              </a:ln>
              <a:effectLst/>
            </c:spPr>
            <c:extLst>
              <c:ext xmlns:c16="http://schemas.microsoft.com/office/drawing/2014/chart" uri="{C3380CC4-5D6E-409C-BE32-E72D297353CC}">
                <c16:uniqueId val="{00000005-7249-4B12-B9CF-CD5AB5020369}"/>
              </c:ext>
            </c:extLst>
          </c:dPt>
          <c:dLbls>
            <c:delete val="1"/>
          </c:dLbls>
          <c:cat>
            <c:strRef>
              <c:f>Sheet1!$A$2:$A$4</c:f>
              <c:strCache>
                <c:ptCount val="2"/>
                <c:pt idx="0">
                  <c:v>1st Qtr</c:v>
                </c:pt>
                <c:pt idx="1">
                  <c:v>2nd Qtr</c:v>
                </c:pt>
              </c:strCache>
            </c:strRef>
          </c:cat>
          <c:val>
            <c:numRef>
              <c:f>Sheet1!$B$2:$B$4</c:f>
              <c:numCache>
                <c:formatCode>0%</c:formatCode>
                <c:ptCount val="3"/>
                <c:pt idx="0">
                  <c:v>0.43</c:v>
                </c:pt>
                <c:pt idx="1">
                  <c:v>0.56999999999999995</c:v>
                </c:pt>
              </c:numCache>
            </c:numRef>
          </c:val>
          <c:extLst>
            <c:ext xmlns:c16="http://schemas.microsoft.com/office/drawing/2014/chart" uri="{C3380CC4-5D6E-409C-BE32-E72D297353CC}">
              <c16:uniqueId val="{00000006-7249-4B12-B9CF-CD5AB5020369}"/>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dPt>
            <c:idx val="0"/>
            <c:bubble3D val="0"/>
            <c:spPr>
              <a:solidFill>
                <a:schemeClr val="accent2">
                  <a:lumMod val="60000"/>
                  <a:lumOff val="40000"/>
                </a:schemeClr>
              </a:solidFill>
              <a:ln w="19050">
                <a:noFill/>
              </a:ln>
              <a:effectLst/>
            </c:spPr>
            <c:extLst>
              <c:ext xmlns:c16="http://schemas.microsoft.com/office/drawing/2014/chart" uri="{C3380CC4-5D6E-409C-BE32-E72D297353CC}">
                <c16:uniqueId val="{00000001-6186-4ED1-BB3D-0049A34A4AF1}"/>
              </c:ext>
            </c:extLst>
          </c:dPt>
          <c:dPt>
            <c:idx val="1"/>
            <c:bubble3D val="0"/>
            <c:spPr>
              <a:solidFill>
                <a:schemeClr val="bg2"/>
              </a:solidFill>
              <a:ln w="19050">
                <a:noFill/>
              </a:ln>
              <a:effectLst/>
            </c:spPr>
            <c:extLst>
              <c:ext xmlns:c16="http://schemas.microsoft.com/office/drawing/2014/chart" uri="{C3380CC4-5D6E-409C-BE32-E72D297353CC}">
                <c16:uniqueId val="{00000003-6186-4ED1-BB3D-0049A34A4AF1}"/>
              </c:ext>
            </c:extLst>
          </c:dPt>
          <c:dPt>
            <c:idx val="2"/>
            <c:bubble3D val="0"/>
            <c:spPr>
              <a:solidFill>
                <a:srgbClr val="F39200"/>
              </a:solidFill>
              <a:ln w="19050">
                <a:noFill/>
              </a:ln>
              <a:effectLst/>
            </c:spPr>
            <c:extLst>
              <c:ext xmlns:c16="http://schemas.microsoft.com/office/drawing/2014/chart" uri="{C3380CC4-5D6E-409C-BE32-E72D297353CC}">
                <c16:uniqueId val="{00000005-6186-4ED1-BB3D-0049A34A4AF1}"/>
              </c:ext>
            </c:extLst>
          </c:dPt>
          <c:dLbls>
            <c:delete val="1"/>
          </c:dLbls>
          <c:cat>
            <c:strRef>
              <c:f>Sheet1!$A$2:$A$4</c:f>
              <c:strCache>
                <c:ptCount val="2"/>
                <c:pt idx="0">
                  <c:v>1st Qtr</c:v>
                </c:pt>
                <c:pt idx="1">
                  <c:v>2nd Qtr</c:v>
                </c:pt>
              </c:strCache>
            </c:strRef>
          </c:cat>
          <c:val>
            <c:numRef>
              <c:f>Sheet1!$B$2:$B$4</c:f>
              <c:numCache>
                <c:formatCode>0%</c:formatCode>
                <c:ptCount val="3"/>
                <c:pt idx="0">
                  <c:v>0.11</c:v>
                </c:pt>
                <c:pt idx="1">
                  <c:v>0.89</c:v>
                </c:pt>
              </c:numCache>
            </c:numRef>
          </c:val>
          <c:extLst>
            <c:ext xmlns:c16="http://schemas.microsoft.com/office/drawing/2014/chart" uri="{C3380CC4-5D6E-409C-BE32-E72D297353CC}">
              <c16:uniqueId val="{00000006-6186-4ED1-BB3D-0049A34A4AF1}"/>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dPt>
            <c:idx val="0"/>
            <c:bubble3D val="0"/>
            <c:spPr>
              <a:solidFill>
                <a:schemeClr val="accent6"/>
              </a:solidFill>
              <a:ln w="19050">
                <a:noFill/>
              </a:ln>
              <a:effectLst/>
            </c:spPr>
            <c:extLst>
              <c:ext xmlns:c16="http://schemas.microsoft.com/office/drawing/2014/chart" uri="{C3380CC4-5D6E-409C-BE32-E72D297353CC}">
                <c16:uniqueId val="{00000001-9964-42C2-BE6F-D6D8999E4927}"/>
              </c:ext>
            </c:extLst>
          </c:dPt>
          <c:dPt>
            <c:idx val="1"/>
            <c:bubble3D val="0"/>
            <c:spPr>
              <a:solidFill>
                <a:schemeClr val="bg2"/>
              </a:solidFill>
              <a:ln w="19050">
                <a:noFill/>
              </a:ln>
              <a:effectLst/>
            </c:spPr>
            <c:extLst>
              <c:ext xmlns:c16="http://schemas.microsoft.com/office/drawing/2014/chart" uri="{C3380CC4-5D6E-409C-BE32-E72D297353CC}">
                <c16:uniqueId val="{00000003-9964-42C2-BE6F-D6D8999E4927}"/>
              </c:ext>
            </c:extLst>
          </c:dPt>
          <c:dPt>
            <c:idx val="2"/>
            <c:bubble3D val="0"/>
            <c:spPr>
              <a:solidFill>
                <a:srgbClr val="F39200"/>
              </a:solidFill>
              <a:ln w="19050">
                <a:noFill/>
              </a:ln>
              <a:effectLst/>
            </c:spPr>
            <c:extLst>
              <c:ext xmlns:c16="http://schemas.microsoft.com/office/drawing/2014/chart" uri="{C3380CC4-5D6E-409C-BE32-E72D297353CC}">
                <c16:uniqueId val="{00000005-9964-42C2-BE6F-D6D8999E4927}"/>
              </c:ext>
            </c:extLst>
          </c:dPt>
          <c:dLbls>
            <c:delete val="1"/>
          </c:dLbls>
          <c:cat>
            <c:strRef>
              <c:f>Sheet1!$A$2:$A$4</c:f>
              <c:strCache>
                <c:ptCount val="2"/>
                <c:pt idx="0">
                  <c:v>1st Qtr</c:v>
                </c:pt>
                <c:pt idx="1">
                  <c:v>2nd Qtr</c:v>
                </c:pt>
              </c:strCache>
            </c:strRef>
          </c:cat>
          <c:val>
            <c:numRef>
              <c:f>Sheet1!$B$2:$B$4</c:f>
              <c:numCache>
                <c:formatCode>0%</c:formatCode>
                <c:ptCount val="3"/>
                <c:pt idx="0">
                  <c:v>0.03</c:v>
                </c:pt>
                <c:pt idx="1">
                  <c:v>0.97</c:v>
                </c:pt>
              </c:numCache>
            </c:numRef>
          </c:val>
          <c:extLst>
            <c:ext xmlns:c16="http://schemas.microsoft.com/office/drawing/2014/chart" uri="{C3380CC4-5D6E-409C-BE32-E72D297353CC}">
              <c16:uniqueId val="{00000006-9964-42C2-BE6F-D6D8999E4927}"/>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GB" sz="1400" b="1"/>
              <a:t>Age</a:t>
            </a:r>
          </a:p>
        </c:rich>
      </c:tx>
      <c:layout>
        <c:manualLayout>
          <c:xMode val="edge"/>
          <c:yMode val="edge"/>
          <c:x val="0.43999580229423141"/>
          <c:y val="6.195094478516725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I have as much social contact as I want with people I like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16-34</c:v>
                </c:pt>
                <c:pt idx="1">
                  <c:v>35-54</c:v>
                </c:pt>
                <c:pt idx="2">
                  <c:v>55-74</c:v>
                </c:pt>
                <c:pt idx="3">
                  <c:v>75+</c:v>
                </c:pt>
              </c:strCache>
            </c:strRef>
          </c:cat>
          <c:val>
            <c:numRef>
              <c:f>Sheet1!$B$3:$B$6</c:f>
              <c:numCache>
                <c:formatCode>0%</c:formatCode>
                <c:ptCount val="4"/>
                <c:pt idx="0">
                  <c:v>0.48</c:v>
                </c:pt>
                <c:pt idx="1">
                  <c:v>0.41</c:v>
                </c:pt>
                <c:pt idx="2">
                  <c:v>0.4</c:v>
                </c:pt>
                <c:pt idx="3">
                  <c:v>0.28000000000000003</c:v>
                </c:pt>
              </c:numCache>
            </c:numRef>
          </c:val>
          <c:extLst>
            <c:ext xmlns:c16="http://schemas.microsoft.com/office/drawing/2014/chart" uri="{C3380CC4-5D6E-409C-BE32-E72D297353CC}">
              <c16:uniqueId val="{00000000-BD06-4664-BA38-A3420117BC50}"/>
            </c:ext>
          </c:extLst>
        </c:ser>
        <c:ser>
          <c:idx val="1"/>
          <c:order val="1"/>
          <c:tx>
            <c:strRef>
              <c:f>Sheet1!$C$1</c:f>
              <c:strCache>
                <c:ptCount val="1"/>
                <c:pt idx="0">
                  <c:v>I have adequate social contact with people I like</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16-34</c:v>
                </c:pt>
                <c:pt idx="1">
                  <c:v>35-54</c:v>
                </c:pt>
                <c:pt idx="2">
                  <c:v>55-74</c:v>
                </c:pt>
                <c:pt idx="3">
                  <c:v>75+</c:v>
                </c:pt>
              </c:strCache>
            </c:strRef>
          </c:cat>
          <c:val>
            <c:numRef>
              <c:f>Sheet1!$C$3:$C$6</c:f>
              <c:numCache>
                <c:formatCode>0%</c:formatCode>
                <c:ptCount val="4"/>
                <c:pt idx="0">
                  <c:v>0.41</c:v>
                </c:pt>
                <c:pt idx="1">
                  <c:v>0.44</c:v>
                </c:pt>
                <c:pt idx="2">
                  <c:v>0.47</c:v>
                </c:pt>
                <c:pt idx="3">
                  <c:v>0.44</c:v>
                </c:pt>
              </c:numCache>
            </c:numRef>
          </c:val>
          <c:extLst>
            <c:ext xmlns:c16="http://schemas.microsoft.com/office/drawing/2014/chart" uri="{C3380CC4-5D6E-409C-BE32-E72D297353CC}">
              <c16:uniqueId val="{00000001-BD06-4664-BA38-A3420117BC50}"/>
            </c:ext>
          </c:extLst>
        </c:ser>
        <c:ser>
          <c:idx val="2"/>
          <c:order val="2"/>
          <c:tx>
            <c:strRef>
              <c:f>Sheet1!$D$1</c:f>
              <c:strCache>
                <c:ptCount val="1"/>
                <c:pt idx="0">
                  <c:v>I have some social contact with people I like, but not enough</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16-34</c:v>
                </c:pt>
                <c:pt idx="1">
                  <c:v>35-54</c:v>
                </c:pt>
                <c:pt idx="2">
                  <c:v>55-74</c:v>
                </c:pt>
                <c:pt idx="3">
                  <c:v>75+</c:v>
                </c:pt>
              </c:strCache>
            </c:strRef>
          </c:cat>
          <c:val>
            <c:numRef>
              <c:f>Sheet1!$D$3:$D$6</c:f>
              <c:numCache>
                <c:formatCode>0%</c:formatCode>
                <c:ptCount val="4"/>
                <c:pt idx="0">
                  <c:v>0.1</c:v>
                </c:pt>
                <c:pt idx="1">
                  <c:v>0.13</c:v>
                </c:pt>
                <c:pt idx="2">
                  <c:v>0.09</c:v>
                </c:pt>
                <c:pt idx="3">
                  <c:v>0.2</c:v>
                </c:pt>
              </c:numCache>
            </c:numRef>
          </c:val>
          <c:extLst>
            <c:ext xmlns:c16="http://schemas.microsoft.com/office/drawing/2014/chart" uri="{C3380CC4-5D6E-409C-BE32-E72D297353CC}">
              <c16:uniqueId val="{00000002-BD06-4664-BA38-A3420117BC50}"/>
            </c:ext>
          </c:extLst>
        </c:ser>
        <c:ser>
          <c:idx val="3"/>
          <c:order val="3"/>
          <c:tx>
            <c:strRef>
              <c:f>Sheet1!$E$1</c:f>
              <c:strCache>
                <c:ptCount val="1"/>
                <c:pt idx="0">
                  <c:v>I have little social contact with people I like and feel socially isolated</c:v>
                </c:pt>
              </c:strCache>
            </c:strRef>
          </c:tx>
          <c:spPr>
            <a:solidFill>
              <a:schemeClr val="accent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BD06-4664-BA38-A3420117BC50}"/>
                </c:ext>
              </c:extLst>
            </c:dLbl>
            <c:dLbl>
              <c:idx val="1"/>
              <c:delete val="1"/>
              <c:extLst>
                <c:ext xmlns:c15="http://schemas.microsoft.com/office/drawing/2012/chart" uri="{CE6537A1-D6FC-4f65-9D91-7224C49458BB}"/>
                <c:ext xmlns:c16="http://schemas.microsoft.com/office/drawing/2014/chart" uri="{C3380CC4-5D6E-409C-BE32-E72D297353CC}">
                  <c16:uniqueId val="{00000004-BD06-4664-BA38-A3420117BC50}"/>
                </c:ext>
              </c:extLst>
            </c:dLbl>
            <c:dLbl>
              <c:idx val="2"/>
              <c:delete val="1"/>
              <c:extLst>
                <c:ext xmlns:c15="http://schemas.microsoft.com/office/drawing/2012/chart" uri="{CE6537A1-D6FC-4f65-9D91-7224C49458BB}"/>
                <c:ext xmlns:c16="http://schemas.microsoft.com/office/drawing/2014/chart" uri="{C3380CC4-5D6E-409C-BE32-E72D297353CC}">
                  <c16:uniqueId val="{00000006-BD06-4664-BA38-A3420117BC50}"/>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16-34</c:v>
                </c:pt>
                <c:pt idx="1">
                  <c:v>35-54</c:v>
                </c:pt>
                <c:pt idx="2">
                  <c:v>55-74</c:v>
                </c:pt>
                <c:pt idx="3">
                  <c:v>75+</c:v>
                </c:pt>
              </c:strCache>
            </c:strRef>
          </c:cat>
          <c:val>
            <c:numRef>
              <c:f>Sheet1!$E$3:$E$6</c:f>
              <c:numCache>
                <c:formatCode>0%</c:formatCode>
                <c:ptCount val="4"/>
                <c:pt idx="0">
                  <c:v>0.02</c:v>
                </c:pt>
                <c:pt idx="1">
                  <c:v>0.02</c:v>
                </c:pt>
                <c:pt idx="2">
                  <c:v>0.04</c:v>
                </c:pt>
                <c:pt idx="3">
                  <c:v>0.09</c:v>
                </c:pt>
              </c:numCache>
            </c:numRef>
          </c:val>
          <c:extLst>
            <c:ext xmlns:c16="http://schemas.microsoft.com/office/drawing/2014/chart" uri="{C3380CC4-5D6E-409C-BE32-E72D297353CC}">
              <c16:uniqueId val="{00000003-BD06-4664-BA38-A3420117BC50}"/>
            </c:ext>
          </c:extLst>
        </c:ser>
        <c:dLbls>
          <c:dLblPos val="ctr"/>
          <c:showLegendKey val="0"/>
          <c:showVal val="1"/>
          <c:showCatName val="0"/>
          <c:showSerName val="0"/>
          <c:showPercent val="0"/>
          <c:showBubbleSize val="0"/>
        </c:dLbls>
        <c:gapWidth val="100"/>
        <c:overlap val="100"/>
        <c:axId val="905090607"/>
        <c:axId val="1772012096"/>
      </c:barChart>
      <c:catAx>
        <c:axId val="905090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72012096"/>
        <c:crosses val="autoZero"/>
        <c:auto val="1"/>
        <c:lblAlgn val="ctr"/>
        <c:lblOffset val="100"/>
        <c:noMultiLvlLbl val="0"/>
      </c:catAx>
      <c:valAx>
        <c:axId val="1772012096"/>
        <c:scaling>
          <c:orientation val="minMax"/>
        </c:scaling>
        <c:delete val="1"/>
        <c:axPos val="l"/>
        <c:numFmt formatCode="0%" sourceLinked="1"/>
        <c:majorTickMark val="none"/>
        <c:minorTickMark val="none"/>
        <c:tickLblPos val="nextTo"/>
        <c:crossAx val="9050906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GB" sz="1400" b="1"/>
              <a:t>Tenure</a:t>
            </a:r>
          </a:p>
        </c:rich>
      </c:tx>
      <c:layout>
        <c:manualLayout>
          <c:xMode val="edge"/>
          <c:yMode val="edge"/>
          <c:x val="0.40107103228066604"/>
          <c:y val="6.758281888647106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I have as much social contact as I want with people I like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Sheet1!$A$7:$A$9</c:f>
              <c:strCache>
                <c:ptCount val="3"/>
                <c:pt idx="0">
                  <c:v>Owned</c:v>
                </c:pt>
                <c:pt idx="1">
                  <c:v>Social Rented</c:v>
                </c:pt>
                <c:pt idx="2">
                  <c:v>Private rented</c:v>
                </c:pt>
              </c:strCache>
            </c:strRef>
          </c:cat>
          <c:val>
            <c:numRef>
              <c:f>Sheet1!$B$7:$B$9</c:f>
              <c:numCache>
                <c:formatCode>0%</c:formatCode>
                <c:ptCount val="3"/>
                <c:pt idx="0">
                  <c:v>0.52</c:v>
                </c:pt>
                <c:pt idx="1">
                  <c:v>0.28999999999999998</c:v>
                </c:pt>
                <c:pt idx="2">
                  <c:v>0.54</c:v>
                </c:pt>
              </c:numCache>
            </c:numRef>
          </c:val>
          <c:extLst>
            <c:ext xmlns:c16="http://schemas.microsoft.com/office/drawing/2014/chart" uri="{C3380CC4-5D6E-409C-BE32-E72D297353CC}">
              <c16:uniqueId val="{00000000-BD06-4664-BA38-A3420117BC50}"/>
            </c:ext>
          </c:extLst>
        </c:ser>
        <c:ser>
          <c:idx val="1"/>
          <c:order val="1"/>
          <c:tx>
            <c:strRef>
              <c:f>Sheet1!$C$1</c:f>
              <c:strCache>
                <c:ptCount val="1"/>
                <c:pt idx="0">
                  <c:v>I have adequate social contact with people I like</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Sheet1!$A$7:$A$9</c:f>
              <c:strCache>
                <c:ptCount val="3"/>
                <c:pt idx="0">
                  <c:v>Owned</c:v>
                </c:pt>
                <c:pt idx="1">
                  <c:v>Social Rented</c:v>
                </c:pt>
                <c:pt idx="2">
                  <c:v>Private rented</c:v>
                </c:pt>
              </c:strCache>
            </c:strRef>
          </c:cat>
          <c:val>
            <c:numRef>
              <c:f>Sheet1!$C$7:$C$9</c:f>
              <c:numCache>
                <c:formatCode>0%</c:formatCode>
                <c:ptCount val="3"/>
                <c:pt idx="0">
                  <c:v>0.37</c:v>
                </c:pt>
                <c:pt idx="1">
                  <c:v>0.51</c:v>
                </c:pt>
                <c:pt idx="2">
                  <c:v>0.38</c:v>
                </c:pt>
              </c:numCache>
            </c:numRef>
          </c:val>
          <c:extLst>
            <c:ext xmlns:c16="http://schemas.microsoft.com/office/drawing/2014/chart" uri="{C3380CC4-5D6E-409C-BE32-E72D297353CC}">
              <c16:uniqueId val="{00000001-BD06-4664-BA38-A3420117BC50}"/>
            </c:ext>
          </c:extLst>
        </c:ser>
        <c:ser>
          <c:idx val="2"/>
          <c:order val="2"/>
          <c:tx>
            <c:strRef>
              <c:f>Sheet1!$D$1</c:f>
              <c:strCache>
                <c:ptCount val="1"/>
                <c:pt idx="0">
                  <c:v>I have some social contact with people I like, but not enough</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Sheet1!$A$7:$A$9</c:f>
              <c:strCache>
                <c:ptCount val="3"/>
                <c:pt idx="0">
                  <c:v>Owned</c:v>
                </c:pt>
                <c:pt idx="1">
                  <c:v>Social Rented</c:v>
                </c:pt>
                <c:pt idx="2">
                  <c:v>Private rented</c:v>
                </c:pt>
              </c:strCache>
            </c:strRef>
          </c:cat>
          <c:val>
            <c:numRef>
              <c:f>Sheet1!$D$7:$D$9</c:f>
              <c:numCache>
                <c:formatCode>0%</c:formatCode>
                <c:ptCount val="3"/>
                <c:pt idx="0">
                  <c:v>0.09</c:v>
                </c:pt>
                <c:pt idx="1">
                  <c:v>0.16</c:v>
                </c:pt>
                <c:pt idx="2">
                  <c:v>0.06</c:v>
                </c:pt>
              </c:numCache>
            </c:numRef>
          </c:val>
          <c:extLst>
            <c:ext xmlns:c16="http://schemas.microsoft.com/office/drawing/2014/chart" uri="{C3380CC4-5D6E-409C-BE32-E72D297353CC}">
              <c16:uniqueId val="{00000002-BD06-4664-BA38-A3420117BC50}"/>
            </c:ext>
          </c:extLst>
        </c:ser>
        <c:ser>
          <c:idx val="3"/>
          <c:order val="3"/>
          <c:tx>
            <c:strRef>
              <c:f>Sheet1!$E$1</c:f>
              <c:strCache>
                <c:ptCount val="1"/>
                <c:pt idx="0">
                  <c:v>I have little social contact with people I like and feel socially isolated</c:v>
                </c:pt>
              </c:strCache>
            </c:strRef>
          </c:tx>
          <c:spPr>
            <a:solidFill>
              <a:schemeClr val="accent6"/>
            </a:solidFill>
            <a:ln>
              <a:noFill/>
            </a:ln>
            <a:effectLst/>
          </c:spPr>
          <c:invertIfNegative val="0"/>
          <c:dLbls>
            <c:delete val="1"/>
          </c:dLbls>
          <c:cat>
            <c:strRef>
              <c:f>Sheet1!$A$7:$A$9</c:f>
              <c:strCache>
                <c:ptCount val="3"/>
                <c:pt idx="0">
                  <c:v>Owned</c:v>
                </c:pt>
                <c:pt idx="1">
                  <c:v>Social Rented</c:v>
                </c:pt>
                <c:pt idx="2">
                  <c:v>Private rented</c:v>
                </c:pt>
              </c:strCache>
            </c:strRef>
          </c:cat>
          <c:val>
            <c:numRef>
              <c:f>Sheet1!$E$7:$E$9</c:f>
              <c:numCache>
                <c:formatCode>0%</c:formatCode>
                <c:ptCount val="3"/>
                <c:pt idx="0">
                  <c:v>0.02</c:v>
                </c:pt>
                <c:pt idx="1">
                  <c:v>0.03</c:v>
                </c:pt>
                <c:pt idx="2">
                  <c:v>0.02</c:v>
                </c:pt>
              </c:numCache>
            </c:numRef>
          </c:val>
          <c:extLst>
            <c:ext xmlns:c16="http://schemas.microsoft.com/office/drawing/2014/chart" uri="{C3380CC4-5D6E-409C-BE32-E72D297353CC}">
              <c16:uniqueId val="{00000003-BD06-4664-BA38-A3420117BC50}"/>
            </c:ext>
          </c:extLst>
        </c:ser>
        <c:dLbls>
          <c:dLblPos val="ctr"/>
          <c:showLegendKey val="0"/>
          <c:showVal val="1"/>
          <c:showCatName val="0"/>
          <c:showSerName val="0"/>
          <c:showPercent val="0"/>
          <c:showBubbleSize val="0"/>
        </c:dLbls>
        <c:gapWidth val="150"/>
        <c:overlap val="100"/>
        <c:axId val="905090607"/>
        <c:axId val="1772012096"/>
      </c:barChart>
      <c:catAx>
        <c:axId val="905090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772012096"/>
        <c:crosses val="autoZero"/>
        <c:auto val="1"/>
        <c:lblAlgn val="ctr"/>
        <c:lblOffset val="100"/>
        <c:noMultiLvlLbl val="0"/>
      </c:catAx>
      <c:valAx>
        <c:axId val="1772012096"/>
        <c:scaling>
          <c:orientation val="minMax"/>
        </c:scaling>
        <c:delete val="1"/>
        <c:axPos val="l"/>
        <c:numFmt formatCode="0%" sourceLinked="1"/>
        <c:majorTickMark val="none"/>
        <c:minorTickMark val="none"/>
        <c:tickLblPos val="nextTo"/>
        <c:crossAx val="9050906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dPt>
            <c:idx val="0"/>
            <c:bubble3D val="0"/>
            <c:spPr>
              <a:solidFill>
                <a:schemeClr val="accent1">
                  <a:lumMod val="60000"/>
                  <a:lumOff val="40000"/>
                </a:schemeClr>
              </a:solidFill>
              <a:ln w="19050">
                <a:noFill/>
              </a:ln>
              <a:effectLst/>
            </c:spPr>
            <c:extLst>
              <c:ext xmlns:c16="http://schemas.microsoft.com/office/drawing/2014/chart" uri="{C3380CC4-5D6E-409C-BE32-E72D297353CC}">
                <c16:uniqueId val="{00000001-0CB6-415E-9728-AE62D29802AF}"/>
              </c:ext>
            </c:extLst>
          </c:dPt>
          <c:dPt>
            <c:idx val="1"/>
            <c:bubble3D val="0"/>
            <c:spPr>
              <a:solidFill>
                <a:schemeClr val="bg2"/>
              </a:solidFill>
              <a:ln w="19050">
                <a:noFill/>
              </a:ln>
              <a:effectLst/>
            </c:spPr>
            <c:extLst>
              <c:ext xmlns:c16="http://schemas.microsoft.com/office/drawing/2014/chart" uri="{C3380CC4-5D6E-409C-BE32-E72D297353CC}">
                <c16:uniqueId val="{00000003-0CB6-415E-9728-AE62D29802AF}"/>
              </c:ext>
            </c:extLst>
          </c:dPt>
          <c:dPt>
            <c:idx val="2"/>
            <c:bubble3D val="0"/>
            <c:spPr>
              <a:solidFill>
                <a:srgbClr val="F39200"/>
              </a:solidFill>
              <a:ln w="19050">
                <a:noFill/>
              </a:ln>
              <a:effectLst/>
            </c:spPr>
            <c:extLst>
              <c:ext xmlns:c16="http://schemas.microsoft.com/office/drawing/2014/chart" uri="{C3380CC4-5D6E-409C-BE32-E72D297353CC}">
                <c16:uniqueId val="{00000005-0CB6-415E-9728-AE62D29802AF}"/>
              </c:ext>
            </c:extLst>
          </c:dPt>
          <c:dLbls>
            <c:delete val="1"/>
          </c:dLbls>
          <c:cat>
            <c:strRef>
              <c:f>Sheet1!$A$2:$A$4</c:f>
              <c:strCache>
                <c:ptCount val="2"/>
                <c:pt idx="0">
                  <c:v>1st Qtr</c:v>
                </c:pt>
                <c:pt idx="1">
                  <c:v>2nd Qtr</c:v>
                </c:pt>
              </c:strCache>
            </c:strRef>
          </c:cat>
          <c:val>
            <c:numRef>
              <c:f>Sheet1!$B$2:$B$4</c:f>
              <c:numCache>
                <c:formatCode>0%</c:formatCode>
                <c:ptCount val="3"/>
                <c:pt idx="0">
                  <c:v>0.61</c:v>
                </c:pt>
                <c:pt idx="1">
                  <c:v>0.39</c:v>
                </c:pt>
              </c:numCache>
            </c:numRef>
          </c:val>
          <c:extLst>
            <c:ext xmlns:c16="http://schemas.microsoft.com/office/drawing/2014/chart" uri="{C3380CC4-5D6E-409C-BE32-E72D297353CC}">
              <c16:uniqueId val="{00000006-0CB6-415E-9728-AE62D29802AF}"/>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dPt>
            <c:idx val="0"/>
            <c:bubble3D val="0"/>
            <c:spPr>
              <a:solidFill>
                <a:schemeClr val="accent2">
                  <a:lumMod val="60000"/>
                  <a:lumOff val="40000"/>
                </a:schemeClr>
              </a:solidFill>
              <a:ln w="19050">
                <a:noFill/>
              </a:ln>
              <a:effectLst/>
            </c:spPr>
            <c:extLst>
              <c:ext xmlns:c16="http://schemas.microsoft.com/office/drawing/2014/chart" uri="{C3380CC4-5D6E-409C-BE32-E72D297353CC}">
                <c16:uniqueId val="{00000001-9F80-41A2-B3D2-D8DF920FC1C3}"/>
              </c:ext>
            </c:extLst>
          </c:dPt>
          <c:dPt>
            <c:idx val="1"/>
            <c:bubble3D val="0"/>
            <c:spPr>
              <a:solidFill>
                <a:schemeClr val="bg2"/>
              </a:solidFill>
              <a:ln w="19050">
                <a:noFill/>
              </a:ln>
              <a:effectLst/>
            </c:spPr>
            <c:extLst>
              <c:ext xmlns:c16="http://schemas.microsoft.com/office/drawing/2014/chart" uri="{C3380CC4-5D6E-409C-BE32-E72D297353CC}">
                <c16:uniqueId val="{00000003-9F80-41A2-B3D2-D8DF920FC1C3}"/>
              </c:ext>
            </c:extLst>
          </c:dPt>
          <c:dPt>
            <c:idx val="2"/>
            <c:bubble3D val="0"/>
            <c:spPr>
              <a:solidFill>
                <a:srgbClr val="F39200"/>
              </a:solidFill>
              <a:ln w="19050">
                <a:noFill/>
              </a:ln>
              <a:effectLst/>
            </c:spPr>
            <c:extLst>
              <c:ext xmlns:c16="http://schemas.microsoft.com/office/drawing/2014/chart" uri="{C3380CC4-5D6E-409C-BE32-E72D297353CC}">
                <c16:uniqueId val="{00000005-9F80-41A2-B3D2-D8DF920FC1C3}"/>
              </c:ext>
            </c:extLst>
          </c:dPt>
          <c:dLbls>
            <c:delete val="1"/>
          </c:dLbls>
          <c:cat>
            <c:strRef>
              <c:f>Sheet1!$A$2:$A$4</c:f>
              <c:strCache>
                <c:ptCount val="2"/>
                <c:pt idx="0">
                  <c:v>1st Qtr</c:v>
                </c:pt>
                <c:pt idx="1">
                  <c:v>2nd Qtr</c:v>
                </c:pt>
              </c:strCache>
            </c:strRef>
          </c:cat>
          <c:val>
            <c:numRef>
              <c:f>Sheet1!$B$2:$B$4</c:f>
              <c:numCache>
                <c:formatCode>0%</c:formatCode>
                <c:ptCount val="3"/>
                <c:pt idx="0">
                  <c:v>0.34</c:v>
                </c:pt>
                <c:pt idx="1">
                  <c:v>0.66</c:v>
                </c:pt>
              </c:numCache>
            </c:numRef>
          </c:val>
          <c:extLst>
            <c:ext xmlns:c16="http://schemas.microsoft.com/office/drawing/2014/chart" uri="{C3380CC4-5D6E-409C-BE32-E72D297353CC}">
              <c16:uniqueId val="{00000006-9F80-41A2-B3D2-D8DF920FC1C3}"/>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dPt>
            <c:idx val="0"/>
            <c:bubble3D val="0"/>
            <c:spPr>
              <a:solidFill>
                <a:schemeClr val="accent6"/>
              </a:solidFill>
              <a:ln w="19050">
                <a:noFill/>
              </a:ln>
              <a:effectLst/>
            </c:spPr>
            <c:extLst>
              <c:ext xmlns:c16="http://schemas.microsoft.com/office/drawing/2014/chart" uri="{C3380CC4-5D6E-409C-BE32-E72D297353CC}">
                <c16:uniqueId val="{00000001-2EA4-45FC-9033-0A171C2B4C20}"/>
              </c:ext>
            </c:extLst>
          </c:dPt>
          <c:dPt>
            <c:idx val="1"/>
            <c:bubble3D val="0"/>
            <c:spPr>
              <a:solidFill>
                <a:schemeClr val="bg2"/>
              </a:solidFill>
              <a:ln w="19050">
                <a:noFill/>
              </a:ln>
              <a:effectLst/>
            </c:spPr>
            <c:extLst>
              <c:ext xmlns:c16="http://schemas.microsoft.com/office/drawing/2014/chart" uri="{C3380CC4-5D6E-409C-BE32-E72D297353CC}">
                <c16:uniqueId val="{00000003-2EA4-45FC-9033-0A171C2B4C20}"/>
              </c:ext>
            </c:extLst>
          </c:dPt>
          <c:dPt>
            <c:idx val="2"/>
            <c:bubble3D val="0"/>
            <c:spPr>
              <a:solidFill>
                <a:srgbClr val="F39200"/>
              </a:solidFill>
              <a:ln w="19050">
                <a:noFill/>
              </a:ln>
              <a:effectLst/>
            </c:spPr>
            <c:extLst>
              <c:ext xmlns:c16="http://schemas.microsoft.com/office/drawing/2014/chart" uri="{C3380CC4-5D6E-409C-BE32-E72D297353CC}">
                <c16:uniqueId val="{00000005-2EA4-45FC-9033-0A171C2B4C20}"/>
              </c:ext>
            </c:extLst>
          </c:dPt>
          <c:dLbls>
            <c:delete val="1"/>
          </c:dLbls>
          <c:cat>
            <c:strRef>
              <c:f>Sheet1!$A$2:$A$4</c:f>
              <c:strCache>
                <c:ptCount val="2"/>
                <c:pt idx="0">
                  <c:v>1st Qtr</c:v>
                </c:pt>
                <c:pt idx="1">
                  <c:v>2nd Qtr</c:v>
                </c:pt>
              </c:strCache>
            </c:strRef>
          </c:cat>
          <c:val>
            <c:numRef>
              <c:f>Sheet1!$B$2:$B$4</c:f>
              <c:numCache>
                <c:formatCode>0%</c:formatCode>
                <c:ptCount val="3"/>
                <c:pt idx="0">
                  <c:v>0.04</c:v>
                </c:pt>
                <c:pt idx="1">
                  <c:v>0.96</c:v>
                </c:pt>
              </c:numCache>
            </c:numRef>
          </c:val>
          <c:extLst>
            <c:ext xmlns:c16="http://schemas.microsoft.com/office/drawing/2014/chart" uri="{C3380CC4-5D6E-409C-BE32-E72D297353CC}">
              <c16:uniqueId val="{00000006-2EA4-45FC-9033-0A171C2B4C20}"/>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GB" sz="1400" b="1"/>
              <a:t>Age</a:t>
            </a:r>
          </a:p>
        </c:rich>
      </c:tx>
      <c:layout>
        <c:manualLayout>
          <c:xMode val="edge"/>
          <c:yMode val="edge"/>
          <c:x val="0.45250681710732232"/>
          <c:y val="2.231390536320328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Often</c:v>
                </c:pt>
              </c:strCache>
            </c:strRef>
          </c:tx>
          <c:spPr>
            <a:solidFill>
              <a:schemeClr val="accent6"/>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25CA-4B5C-8F54-85B738C3793D}"/>
                </c:ext>
              </c:extLst>
            </c:dLbl>
            <c:dLbl>
              <c:idx val="1"/>
              <c:delete val="1"/>
              <c:extLst>
                <c:ext xmlns:c15="http://schemas.microsoft.com/office/drawing/2012/chart" uri="{CE6537A1-D6FC-4f65-9D91-7224C49458BB}"/>
                <c:ext xmlns:c16="http://schemas.microsoft.com/office/drawing/2014/chart" uri="{C3380CC4-5D6E-409C-BE32-E72D297353CC}">
                  <c16:uniqueId val="{00000004-25CA-4B5C-8F54-85B738C3793D}"/>
                </c:ext>
              </c:extLst>
            </c:dLbl>
            <c:dLbl>
              <c:idx val="2"/>
              <c:delete val="1"/>
              <c:extLst>
                <c:ext xmlns:c15="http://schemas.microsoft.com/office/drawing/2012/chart" uri="{CE6537A1-D6FC-4f65-9D91-7224C49458BB}"/>
                <c:ext xmlns:c16="http://schemas.microsoft.com/office/drawing/2014/chart" uri="{C3380CC4-5D6E-409C-BE32-E72D297353CC}">
                  <c16:uniqueId val="{00000003-25CA-4B5C-8F54-85B738C3793D}"/>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16-34</c:v>
                </c:pt>
                <c:pt idx="1">
                  <c:v>35-54</c:v>
                </c:pt>
                <c:pt idx="2">
                  <c:v>55-74</c:v>
                </c:pt>
                <c:pt idx="3">
                  <c:v>75+</c:v>
                </c:pt>
              </c:strCache>
              <c:extLst/>
            </c:strRef>
          </c:cat>
          <c:val>
            <c:numRef>
              <c:f>Sheet1!$B$3:$B$6</c:f>
              <c:numCache>
                <c:formatCode>0%</c:formatCode>
                <c:ptCount val="4"/>
                <c:pt idx="0">
                  <c:v>0.03</c:v>
                </c:pt>
                <c:pt idx="1">
                  <c:v>0.05</c:v>
                </c:pt>
                <c:pt idx="2">
                  <c:v>0.06</c:v>
                </c:pt>
                <c:pt idx="3">
                  <c:v>0.12</c:v>
                </c:pt>
              </c:numCache>
              <c:extLst/>
            </c:numRef>
          </c:val>
          <c:extLst>
            <c:ext xmlns:c16="http://schemas.microsoft.com/office/drawing/2014/chart" uri="{C3380CC4-5D6E-409C-BE32-E72D297353CC}">
              <c16:uniqueId val="{00000000-25CA-4B5C-8F54-85B738C3793D}"/>
            </c:ext>
          </c:extLst>
        </c:ser>
        <c:ser>
          <c:idx val="1"/>
          <c:order val="1"/>
          <c:tx>
            <c:strRef>
              <c:f>Sheet1!$C$1</c:f>
              <c:strCache>
                <c:ptCount val="1"/>
                <c:pt idx="0">
                  <c:v>Some of the time</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16-34</c:v>
                </c:pt>
                <c:pt idx="1">
                  <c:v>35-54</c:v>
                </c:pt>
                <c:pt idx="2">
                  <c:v>55-74</c:v>
                </c:pt>
                <c:pt idx="3">
                  <c:v>75+</c:v>
                </c:pt>
              </c:strCache>
              <c:extLst/>
            </c:strRef>
          </c:cat>
          <c:val>
            <c:numRef>
              <c:f>Sheet1!$C$3:$C$6</c:f>
              <c:numCache>
                <c:formatCode>0%</c:formatCode>
                <c:ptCount val="4"/>
                <c:pt idx="0">
                  <c:v>0.32</c:v>
                </c:pt>
                <c:pt idx="1">
                  <c:v>0.36</c:v>
                </c:pt>
                <c:pt idx="2">
                  <c:v>0.38</c:v>
                </c:pt>
                <c:pt idx="3">
                  <c:v>0.35</c:v>
                </c:pt>
              </c:numCache>
              <c:extLst/>
            </c:numRef>
          </c:val>
          <c:extLst>
            <c:ext xmlns:c16="http://schemas.microsoft.com/office/drawing/2014/chart" uri="{C3380CC4-5D6E-409C-BE32-E72D297353CC}">
              <c16:uniqueId val="{00000001-25CA-4B5C-8F54-85B738C3793D}"/>
            </c:ext>
          </c:extLst>
        </c:ser>
        <c:ser>
          <c:idx val="2"/>
          <c:order val="2"/>
          <c:tx>
            <c:strRef>
              <c:f>Sheet1!$D$1</c:f>
              <c:strCache>
                <c:ptCount val="1"/>
                <c:pt idx="0">
                  <c:v>Hardly ever or never</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16-34</c:v>
                </c:pt>
                <c:pt idx="1">
                  <c:v>35-54</c:v>
                </c:pt>
                <c:pt idx="2">
                  <c:v>55-74</c:v>
                </c:pt>
                <c:pt idx="3">
                  <c:v>75+</c:v>
                </c:pt>
              </c:strCache>
              <c:extLst/>
            </c:strRef>
          </c:cat>
          <c:val>
            <c:numRef>
              <c:f>Sheet1!$D$3:$D$6</c:f>
              <c:numCache>
                <c:formatCode>0%</c:formatCode>
                <c:ptCount val="4"/>
                <c:pt idx="0">
                  <c:v>0.65</c:v>
                </c:pt>
                <c:pt idx="1">
                  <c:v>0.59</c:v>
                </c:pt>
                <c:pt idx="2">
                  <c:v>0.56000000000000005</c:v>
                </c:pt>
                <c:pt idx="3">
                  <c:v>0.54</c:v>
                </c:pt>
              </c:numCache>
              <c:extLst/>
            </c:numRef>
          </c:val>
          <c:extLst>
            <c:ext xmlns:c16="http://schemas.microsoft.com/office/drawing/2014/chart" uri="{C3380CC4-5D6E-409C-BE32-E72D297353CC}">
              <c16:uniqueId val="{00000002-25CA-4B5C-8F54-85B738C3793D}"/>
            </c:ext>
          </c:extLst>
        </c:ser>
        <c:dLbls>
          <c:dLblPos val="ctr"/>
          <c:showLegendKey val="0"/>
          <c:showVal val="1"/>
          <c:showCatName val="0"/>
          <c:showSerName val="0"/>
          <c:showPercent val="0"/>
          <c:showBubbleSize val="0"/>
        </c:dLbls>
        <c:gapWidth val="80"/>
        <c:overlap val="100"/>
        <c:axId val="1398811552"/>
        <c:axId val="1342409151"/>
      </c:barChart>
      <c:catAx>
        <c:axId val="139881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42409151"/>
        <c:crosses val="autoZero"/>
        <c:auto val="1"/>
        <c:lblAlgn val="ctr"/>
        <c:lblOffset val="100"/>
        <c:noMultiLvlLbl val="0"/>
      </c:catAx>
      <c:valAx>
        <c:axId val="1342409151"/>
        <c:scaling>
          <c:orientation val="minMax"/>
        </c:scaling>
        <c:delete val="1"/>
        <c:axPos val="l"/>
        <c:numFmt formatCode="0%" sourceLinked="1"/>
        <c:majorTickMark val="none"/>
        <c:minorTickMark val="none"/>
        <c:tickLblPos val="nextTo"/>
        <c:crossAx val="1398811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GB" sz="1400" b="1"/>
              <a:t>Disability</a:t>
            </a:r>
          </a:p>
        </c:rich>
      </c:tx>
      <c:layout>
        <c:manualLayout>
          <c:xMode val="edge"/>
          <c:yMode val="edge"/>
          <c:x val="0.3681868693812636"/>
          <c:y val="1.680085201815086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percentStacked"/>
        <c:varyColors val="0"/>
        <c:ser>
          <c:idx val="0"/>
          <c:order val="0"/>
          <c:tx>
            <c:strRef>
              <c:f>Sheet1!$B$1</c:f>
              <c:strCache>
                <c:ptCount val="1"/>
                <c:pt idx="0">
                  <c:v>Often</c:v>
                </c:pt>
              </c:strCache>
            </c:strRef>
          </c:tx>
          <c:spPr>
            <a:solidFill>
              <a:schemeClr val="accent6"/>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E878-4330-899F-2BF5F28ADDDE}"/>
                </c:ext>
              </c:extLst>
            </c:dLbl>
            <c:dLbl>
              <c:idx val="2"/>
              <c:delete val="1"/>
              <c:extLst>
                <c:ext xmlns:c15="http://schemas.microsoft.com/office/drawing/2012/chart" uri="{CE6537A1-D6FC-4f65-9D91-7224C49458BB}"/>
                <c:ext xmlns:c16="http://schemas.microsoft.com/office/drawing/2014/chart" uri="{C3380CC4-5D6E-409C-BE32-E72D297353CC}">
                  <c16:uniqueId val="{00000001-E878-4330-899F-2BF5F28ADDDE}"/>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Sheet1!$A$11:$A$13</c:f>
              <c:strCache>
                <c:ptCount val="3"/>
                <c:pt idx="0">
                  <c:v>Yes – limited a lot</c:v>
                </c:pt>
                <c:pt idx="1">
                  <c:v>Yes – limited a little</c:v>
                </c:pt>
                <c:pt idx="2">
                  <c:v>No</c:v>
                </c:pt>
              </c:strCache>
            </c:strRef>
          </c:cat>
          <c:val>
            <c:numRef>
              <c:f>Sheet1!$B$11:$B$13</c:f>
              <c:numCache>
                <c:formatCode>0%</c:formatCode>
                <c:ptCount val="3"/>
                <c:pt idx="0">
                  <c:v>0.13</c:v>
                </c:pt>
                <c:pt idx="1">
                  <c:v>0.06</c:v>
                </c:pt>
                <c:pt idx="2">
                  <c:v>0.04</c:v>
                </c:pt>
              </c:numCache>
            </c:numRef>
          </c:val>
          <c:extLst>
            <c:ext xmlns:c16="http://schemas.microsoft.com/office/drawing/2014/chart" uri="{C3380CC4-5D6E-409C-BE32-E72D297353CC}">
              <c16:uniqueId val="{00000000-25CA-4B5C-8F54-85B738C3793D}"/>
            </c:ext>
          </c:extLst>
        </c:ser>
        <c:ser>
          <c:idx val="1"/>
          <c:order val="1"/>
          <c:tx>
            <c:strRef>
              <c:f>Sheet1!$C$1</c:f>
              <c:strCache>
                <c:ptCount val="1"/>
                <c:pt idx="0">
                  <c:v>Some of the time</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Sheet1!$A$11:$A$13</c:f>
              <c:strCache>
                <c:ptCount val="3"/>
                <c:pt idx="0">
                  <c:v>Yes – limited a lot</c:v>
                </c:pt>
                <c:pt idx="1">
                  <c:v>Yes – limited a little</c:v>
                </c:pt>
                <c:pt idx="2">
                  <c:v>No</c:v>
                </c:pt>
              </c:strCache>
            </c:strRef>
          </c:cat>
          <c:val>
            <c:numRef>
              <c:f>Sheet1!$C$11:$C$13</c:f>
              <c:numCache>
                <c:formatCode>0%</c:formatCode>
                <c:ptCount val="3"/>
                <c:pt idx="0">
                  <c:v>0.5</c:v>
                </c:pt>
                <c:pt idx="1">
                  <c:v>0.57999999999999996</c:v>
                </c:pt>
                <c:pt idx="2">
                  <c:v>0.31</c:v>
                </c:pt>
              </c:numCache>
            </c:numRef>
          </c:val>
          <c:extLst>
            <c:ext xmlns:c16="http://schemas.microsoft.com/office/drawing/2014/chart" uri="{C3380CC4-5D6E-409C-BE32-E72D297353CC}">
              <c16:uniqueId val="{00000001-25CA-4B5C-8F54-85B738C3793D}"/>
            </c:ext>
          </c:extLst>
        </c:ser>
        <c:ser>
          <c:idx val="2"/>
          <c:order val="2"/>
          <c:tx>
            <c:strRef>
              <c:f>Sheet1!$D$1</c:f>
              <c:strCache>
                <c:ptCount val="1"/>
                <c:pt idx="0">
                  <c:v>Hardly ever or never</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Sheet1!$A$11:$A$13</c:f>
              <c:strCache>
                <c:ptCount val="3"/>
                <c:pt idx="0">
                  <c:v>Yes – limited a lot</c:v>
                </c:pt>
                <c:pt idx="1">
                  <c:v>Yes – limited a little</c:v>
                </c:pt>
                <c:pt idx="2">
                  <c:v>No</c:v>
                </c:pt>
              </c:strCache>
            </c:strRef>
          </c:cat>
          <c:val>
            <c:numRef>
              <c:f>Sheet1!$D$11:$D$13</c:f>
              <c:numCache>
                <c:formatCode>0%</c:formatCode>
                <c:ptCount val="3"/>
                <c:pt idx="0">
                  <c:v>0.36</c:v>
                </c:pt>
                <c:pt idx="1">
                  <c:v>0.35</c:v>
                </c:pt>
                <c:pt idx="2">
                  <c:v>0.65</c:v>
                </c:pt>
              </c:numCache>
            </c:numRef>
          </c:val>
          <c:extLst>
            <c:ext xmlns:c16="http://schemas.microsoft.com/office/drawing/2014/chart" uri="{C3380CC4-5D6E-409C-BE32-E72D297353CC}">
              <c16:uniqueId val="{00000002-25CA-4B5C-8F54-85B738C3793D}"/>
            </c:ext>
          </c:extLst>
        </c:ser>
        <c:dLbls>
          <c:dLblPos val="ctr"/>
          <c:showLegendKey val="0"/>
          <c:showVal val="1"/>
          <c:showCatName val="0"/>
          <c:showSerName val="0"/>
          <c:showPercent val="0"/>
          <c:showBubbleSize val="0"/>
        </c:dLbls>
        <c:gapWidth val="80"/>
        <c:overlap val="100"/>
        <c:axId val="1398811552"/>
        <c:axId val="1342409151"/>
      </c:barChart>
      <c:catAx>
        <c:axId val="139881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42409151"/>
        <c:crosses val="autoZero"/>
        <c:auto val="1"/>
        <c:lblAlgn val="ctr"/>
        <c:lblOffset val="100"/>
        <c:noMultiLvlLbl val="0"/>
      </c:catAx>
      <c:valAx>
        <c:axId val="1342409151"/>
        <c:scaling>
          <c:orientation val="minMax"/>
        </c:scaling>
        <c:delete val="1"/>
        <c:axPos val="l"/>
        <c:numFmt formatCode="0%" sourceLinked="1"/>
        <c:majorTickMark val="none"/>
        <c:minorTickMark val="none"/>
        <c:tickLblPos val="nextTo"/>
        <c:crossAx val="1398811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dPt>
            <c:idx val="0"/>
            <c:bubble3D val="0"/>
            <c:spPr>
              <a:solidFill>
                <a:schemeClr val="accent5"/>
              </a:solidFill>
              <a:ln w="19050">
                <a:noFill/>
              </a:ln>
              <a:effectLst/>
            </c:spPr>
            <c:extLst>
              <c:ext xmlns:c16="http://schemas.microsoft.com/office/drawing/2014/chart" uri="{C3380CC4-5D6E-409C-BE32-E72D297353CC}">
                <c16:uniqueId val="{00000001-B669-4846-8AFA-DE818EB2DCB3}"/>
              </c:ext>
            </c:extLst>
          </c:dPt>
          <c:dPt>
            <c:idx val="1"/>
            <c:bubble3D val="0"/>
            <c:spPr>
              <a:solidFill>
                <a:schemeClr val="bg2"/>
              </a:solidFill>
              <a:ln w="19050">
                <a:noFill/>
              </a:ln>
              <a:effectLst/>
            </c:spPr>
            <c:extLst>
              <c:ext xmlns:c16="http://schemas.microsoft.com/office/drawing/2014/chart" uri="{C3380CC4-5D6E-409C-BE32-E72D297353CC}">
                <c16:uniqueId val="{00000003-B669-4846-8AFA-DE818EB2DCB3}"/>
              </c:ext>
            </c:extLst>
          </c:dPt>
          <c:dPt>
            <c:idx val="2"/>
            <c:bubble3D val="0"/>
            <c:spPr>
              <a:solidFill>
                <a:srgbClr val="F39200"/>
              </a:solidFill>
              <a:ln w="19050">
                <a:noFill/>
              </a:ln>
              <a:effectLst/>
            </c:spPr>
            <c:extLst>
              <c:ext xmlns:c16="http://schemas.microsoft.com/office/drawing/2014/chart" uri="{C3380CC4-5D6E-409C-BE32-E72D297353CC}">
                <c16:uniqueId val="{00000005-B669-4846-8AFA-DE818EB2DCB3}"/>
              </c:ext>
            </c:extLst>
          </c:dPt>
          <c:dLbls>
            <c:delete val="1"/>
          </c:dLbls>
          <c:cat>
            <c:strRef>
              <c:f>Sheet1!$A$2:$A$4</c:f>
              <c:strCache>
                <c:ptCount val="2"/>
                <c:pt idx="0">
                  <c:v>1st Qtr</c:v>
                </c:pt>
                <c:pt idx="1">
                  <c:v>2nd Qtr</c:v>
                </c:pt>
              </c:strCache>
            </c:strRef>
          </c:cat>
          <c:val>
            <c:numRef>
              <c:f>Sheet1!$B$2:$B$4</c:f>
              <c:numCache>
                <c:formatCode>0%</c:formatCode>
                <c:ptCount val="3"/>
                <c:pt idx="0">
                  <c:v>0.6</c:v>
                </c:pt>
                <c:pt idx="1">
                  <c:v>0.4</c:v>
                </c:pt>
              </c:numCache>
            </c:numRef>
          </c:val>
          <c:extLst>
            <c:ext xmlns:c16="http://schemas.microsoft.com/office/drawing/2014/chart" uri="{C3380CC4-5D6E-409C-BE32-E72D297353CC}">
              <c16:uniqueId val="{00000006-B669-4846-8AFA-DE818EB2DCB3}"/>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dPt>
            <c:idx val="0"/>
            <c:bubble3D val="0"/>
            <c:spPr>
              <a:solidFill>
                <a:schemeClr val="accent6"/>
              </a:solidFill>
              <a:ln w="19050">
                <a:noFill/>
              </a:ln>
              <a:effectLst/>
            </c:spPr>
            <c:extLst>
              <c:ext xmlns:c16="http://schemas.microsoft.com/office/drawing/2014/chart" uri="{C3380CC4-5D6E-409C-BE32-E72D297353CC}">
                <c16:uniqueId val="{00000001-0255-4356-B5C1-1BA8170448D1}"/>
              </c:ext>
            </c:extLst>
          </c:dPt>
          <c:dPt>
            <c:idx val="1"/>
            <c:bubble3D val="0"/>
            <c:spPr>
              <a:solidFill>
                <a:schemeClr val="bg2"/>
              </a:solidFill>
              <a:ln w="19050">
                <a:noFill/>
              </a:ln>
              <a:effectLst/>
            </c:spPr>
            <c:extLst>
              <c:ext xmlns:c16="http://schemas.microsoft.com/office/drawing/2014/chart" uri="{C3380CC4-5D6E-409C-BE32-E72D297353CC}">
                <c16:uniqueId val="{00000003-0255-4356-B5C1-1BA8170448D1}"/>
              </c:ext>
            </c:extLst>
          </c:dPt>
          <c:dPt>
            <c:idx val="2"/>
            <c:bubble3D val="0"/>
            <c:spPr>
              <a:solidFill>
                <a:srgbClr val="F39200"/>
              </a:solidFill>
              <a:ln w="19050">
                <a:noFill/>
              </a:ln>
              <a:effectLst/>
            </c:spPr>
            <c:extLst>
              <c:ext xmlns:c16="http://schemas.microsoft.com/office/drawing/2014/chart" uri="{C3380CC4-5D6E-409C-BE32-E72D297353CC}">
                <c16:uniqueId val="{00000005-0255-4356-B5C1-1BA8170448D1}"/>
              </c:ext>
            </c:extLst>
          </c:dPt>
          <c:dLbls>
            <c:delete val="1"/>
          </c:dLbls>
          <c:cat>
            <c:strRef>
              <c:f>Sheet1!$A$2:$A$4</c:f>
              <c:strCache>
                <c:ptCount val="2"/>
                <c:pt idx="0">
                  <c:v>1st Qtr</c:v>
                </c:pt>
                <c:pt idx="1">
                  <c:v>2nd Qtr</c:v>
                </c:pt>
              </c:strCache>
            </c:strRef>
          </c:cat>
          <c:val>
            <c:numRef>
              <c:f>Sheet1!$B$2:$B$4</c:f>
              <c:numCache>
                <c:formatCode>0%</c:formatCode>
                <c:ptCount val="3"/>
                <c:pt idx="0">
                  <c:v>0.46</c:v>
                </c:pt>
                <c:pt idx="1">
                  <c:v>0.54</c:v>
                </c:pt>
              </c:numCache>
            </c:numRef>
          </c:val>
          <c:extLst>
            <c:ext xmlns:c16="http://schemas.microsoft.com/office/drawing/2014/chart" uri="{C3380CC4-5D6E-409C-BE32-E72D297353CC}">
              <c16:uniqueId val="{00000006-0255-4356-B5C1-1BA8170448D1}"/>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151A-44AC-BDD2-2737976C2448}"/>
              </c:ext>
            </c:extLst>
          </c:dPt>
          <c:dPt>
            <c:idx val="1"/>
            <c:bubble3D val="0"/>
            <c:spPr>
              <a:solidFill>
                <a:schemeClr val="bg2"/>
              </a:solidFill>
              <a:ln w="19050">
                <a:noFill/>
              </a:ln>
              <a:effectLst/>
            </c:spPr>
            <c:extLst>
              <c:ext xmlns:c16="http://schemas.microsoft.com/office/drawing/2014/chart" uri="{C3380CC4-5D6E-409C-BE32-E72D297353CC}">
                <c16:uniqueId val="{00000003-151A-44AC-BDD2-2737976C2448}"/>
              </c:ext>
            </c:extLst>
          </c:dPt>
          <c:dPt>
            <c:idx val="2"/>
            <c:bubble3D val="0"/>
            <c:spPr>
              <a:solidFill>
                <a:srgbClr val="F39200"/>
              </a:solidFill>
              <a:ln w="19050">
                <a:noFill/>
              </a:ln>
              <a:effectLst/>
            </c:spPr>
            <c:extLst>
              <c:ext xmlns:c16="http://schemas.microsoft.com/office/drawing/2014/chart" uri="{C3380CC4-5D6E-409C-BE32-E72D297353CC}">
                <c16:uniqueId val="{00000005-151A-44AC-BDD2-2737976C2448}"/>
              </c:ext>
            </c:extLst>
          </c:dPt>
          <c:dLbls>
            <c:delete val="1"/>
          </c:dLbls>
          <c:cat>
            <c:strRef>
              <c:f>Sheet1!$A$2:$A$4</c:f>
              <c:strCache>
                <c:ptCount val="2"/>
                <c:pt idx="0">
                  <c:v>1st Qtr</c:v>
                </c:pt>
                <c:pt idx="1">
                  <c:v>2nd Qtr</c:v>
                </c:pt>
              </c:strCache>
            </c:strRef>
          </c:cat>
          <c:val>
            <c:numRef>
              <c:f>Sheet1!$B$2:$B$4</c:f>
              <c:numCache>
                <c:formatCode>0%</c:formatCode>
                <c:ptCount val="3"/>
                <c:pt idx="0">
                  <c:v>0.67</c:v>
                </c:pt>
                <c:pt idx="1">
                  <c:v>0.33</c:v>
                </c:pt>
              </c:numCache>
            </c:numRef>
          </c:val>
          <c:extLst>
            <c:ext xmlns:c16="http://schemas.microsoft.com/office/drawing/2014/chart" uri="{C3380CC4-5D6E-409C-BE32-E72D297353CC}">
              <c16:uniqueId val="{00000006-151A-44AC-BDD2-2737976C2448}"/>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dPt>
            <c:idx val="0"/>
            <c:bubble3D val="0"/>
            <c:spPr>
              <a:solidFill>
                <a:schemeClr val="accent5"/>
              </a:solidFill>
              <a:ln w="19050">
                <a:noFill/>
              </a:ln>
              <a:effectLst/>
            </c:spPr>
            <c:extLst>
              <c:ext xmlns:c16="http://schemas.microsoft.com/office/drawing/2014/chart" uri="{C3380CC4-5D6E-409C-BE32-E72D297353CC}">
                <c16:uniqueId val="{00000001-B669-4846-8AFA-DE818EB2DCB3}"/>
              </c:ext>
            </c:extLst>
          </c:dPt>
          <c:dPt>
            <c:idx val="1"/>
            <c:bubble3D val="0"/>
            <c:spPr>
              <a:solidFill>
                <a:schemeClr val="bg2"/>
              </a:solidFill>
              <a:ln w="19050">
                <a:noFill/>
              </a:ln>
              <a:effectLst/>
            </c:spPr>
            <c:extLst>
              <c:ext xmlns:c16="http://schemas.microsoft.com/office/drawing/2014/chart" uri="{C3380CC4-5D6E-409C-BE32-E72D297353CC}">
                <c16:uniqueId val="{00000003-B669-4846-8AFA-DE818EB2DCB3}"/>
              </c:ext>
            </c:extLst>
          </c:dPt>
          <c:dPt>
            <c:idx val="2"/>
            <c:bubble3D val="0"/>
            <c:spPr>
              <a:solidFill>
                <a:srgbClr val="F39200"/>
              </a:solidFill>
              <a:ln w="19050">
                <a:noFill/>
              </a:ln>
              <a:effectLst/>
            </c:spPr>
            <c:extLst>
              <c:ext xmlns:c16="http://schemas.microsoft.com/office/drawing/2014/chart" uri="{C3380CC4-5D6E-409C-BE32-E72D297353CC}">
                <c16:uniqueId val="{00000005-B669-4846-8AFA-DE818EB2DCB3}"/>
              </c:ext>
            </c:extLst>
          </c:dPt>
          <c:dLbls>
            <c:delete val="1"/>
          </c:dLbls>
          <c:cat>
            <c:strRef>
              <c:f>Sheet1!$A$2:$A$4</c:f>
              <c:strCache>
                <c:ptCount val="2"/>
                <c:pt idx="0">
                  <c:v>1st Qtr</c:v>
                </c:pt>
                <c:pt idx="1">
                  <c:v>2nd Qtr</c:v>
                </c:pt>
              </c:strCache>
            </c:strRef>
          </c:cat>
          <c:val>
            <c:numRef>
              <c:f>Sheet1!$B$2:$B$4</c:f>
              <c:numCache>
                <c:formatCode>0%</c:formatCode>
                <c:ptCount val="3"/>
                <c:pt idx="0">
                  <c:v>0.53</c:v>
                </c:pt>
                <c:pt idx="1">
                  <c:v>0.47</c:v>
                </c:pt>
              </c:numCache>
            </c:numRef>
          </c:val>
          <c:extLst>
            <c:ext xmlns:c16="http://schemas.microsoft.com/office/drawing/2014/chart" uri="{C3380CC4-5D6E-409C-BE32-E72D297353CC}">
              <c16:uniqueId val="{00000006-B669-4846-8AFA-DE818EB2DCB3}"/>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dPt>
            <c:idx val="0"/>
            <c:bubble3D val="0"/>
            <c:spPr>
              <a:solidFill>
                <a:schemeClr val="accent6"/>
              </a:solidFill>
              <a:ln w="19050">
                <a:noFill/>
              </a:ln>
              <a:effectLst/>
            </c:spPr>
            <c:extLst>
              <c:ext xmlns:c16="http://schemas.microsoft.com/office/drawing/2014/chart" uri="{C3380CC4-5D6E-409C-BE32-E72D297353CC}">
                <c16:uniqueId val="{00000001-0255-4356-B5C1-1BA8170448D1}"/>
              </c:ext>
            </c:extLst>
          </c:dPt>
          <c:dPt>
            <c:idx val="1"/>
            <c:bubble3D val="0"/>
            <c:spPr>
              <a:solidFill>
                <a:schemeClr val="bg2"/>
              </a:solidFill>
              <a:ln w="19050">
                <a:noFill/>
              </a:ln>
              <a:effectLst/>
            </c:spPr>
            <c:extLst>
              <c:ext xmlns:c16="http://schemas.microsoft.com/office/drawing/2014/chart" uri="{C3380CC4-5D6E-409C-BE32-E72D297353CC}">
                <c16:uniqueId val="{00000003-0255-4356-B5C1-1BA8170448D1}"/>
              </c:ext>
            </c:extLst>
          </c:dPt>
          <c:dPt>
            <c:idx val="2"/>
            <c:bubble3D val="0"/>
            <c:spPr>
              <a:solidFill>
                <a:srgbClr val="F39200"/>
              </a:solidFill>
              <a:ln w="19050">
                <a:noFill/>
              </a:ln>
              <a:effectLst/>
            </c:spPr>
            <c:extLst>
              <c:ext xmlns:c16="http://schemas.microsoft.com/office/drawing/2014/chart" uri="{C3380CC4-5D6E-409C-BE32-E72D297353CC}">
                <c16:uniqueId val="{00000005-0255-4356-B5C1-1BA8170448D1}"/>
              </c:ext>
            </c:extLst>
          </c:dPt>
          <c:dLbls>
            <c:delete val="1"/>
          </c:dLbls>
          <c:cat>
            <c:strRef>
              <c:f>Sheet1!$A$2:$A$4</c:f>
              <c:strCache>
                <c:ptCount val="2"/>
                <c:pt idx="0">
                  <c:v>1st Qtr</c:v>
                </c:pt>
                <c:pt idx="1">
                  <c:v>2nd Qtr</c:v>
                </c:pt>
              </c:strCache>
            </c:strRef>
          </c:cat>
          <c:val>
            <c:numRef>
              <c:f>Sheet1!$B$2:$B$4</c:f>
              <c:numCache>
                <c:formatCode>0%</c:formatCode>
                <c:ptCount val="3"/>
                <c:pt idx="0">
                  <c:v>0.36</c:v>
                </c:pt>
                <c:pt idx="1">
                  <c:v>0.64</c:v>
                </c:pt>
              </c:numCache>
            </c:numRef>
          </c:val>
          <c:extLst>
            <c:ext xmlns:c16="http://schemas.microsoft.com/office/drawing/2014/chart" uri="{C3380CC4-5D6E-409C-BE32-E72D297353CC}">
              <c16:uniqueId val="{00000006-0255-4356-B5C1-1BA8170448D1}"/>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b="1"/>
              <a:t>Proportion of residents living with a disability, Islington and London, Census 2011 and 2021</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9014766464541271E-2"/>
          <c:y val="0.14814970426877452"/>
          <c:w val="0.87678700134016985"/>
          <c:h val="0.69510089890665061"/>
        </c:manualLayout>
      </c:layout>
      <c:barChart>
        <c:barDir val="col"/>
        <c:grouping val="stacked"/>
        <c:varyColors val="0"/>
        <c:ser>
          <c:idx val="0"/>
          <c:order val="0"/>
          <c:tx>
            <c:strRef>
              <c:f>LBIDisability!$A$52</c:f>
              <c:strCache>
                <c:ptCount val="1"/>
                <c:pt idx="0">
                  <c:v>Day-to-day activities limited a lot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LBIDisability!$B$50:$E$51</c:f>
              <c:multiLvlStrCache>
                <c:ptCount val="4"/>
                <c:lvl>
                  <c:pt idx="0">
                    <c:v>2011</c:v>
                  </c:pt>
                  <c:pt idx="1">
                    <c:v>2021</c:v>
                  </c:pt>
                  <c:pt idx="2">
                    <c:v>2011</c:v>
                  </c:pt>
                  <c:pt idx="3">
                    <c:v>2021</c:v>
                  </c:pt>
                </c:lvl>
                <c:lvl>
                  <c:pt idx="0">
                    <c:v>Islington</c:v>
                  </c:pt>
                  <c:pt idx="2">
                    <c:v>London</c:v>
                  </c:pt>
                </c:lvl>
              </c:multiLvlStrCache>
            </c:multiLvlStrRef>
          </c:cat>
          <c:val>
            <c:numRef>
              <c:f>LBIDisability!$B$52:$E$52</c:f>
              <c:numCache>
                <c:formatCode>#,##0.0</c:formatCode>
                <c:ptCount val="4"/>
                <c:pt idx="0" formatCode="0.0">
                  <c:v>8.0252274105518495</c:v>
                </c:pt>
                <c:pt idx="1">
                  <c:v>7.2819949304904679</c:v>
                </c:pt>
                <c:pt idx="2" formatCode="0.0">
                  <c:v>6.7490577678502941</c:v>
                </c:pt>
                <c:pt idx="3">
                  <c:v>5.7491436098933963</c:v>
                </c:pt>
              </c:numCache>
            </c:numRef>
          </c:val>
          <c:extLst>
            <c:ext xmlns:c16="http://schemas.microsoft.com/office/drawing/2014/chart" uri="{C3380CC4-5D6E-409C-BE32-E72D297353CC}">
              <c16:uniqueId val="{00000000-27C3-4FEB-BFB5-4F8DD2258FBA}"/>
            </c:ext>
          </c:extLst>
        </c:ser>
        <c:ser>
          <c:idx val="1"/>
          <c:order val="1"/>
          <c:tx>
            <c:strRef>
              <c:f>LBIDisability!$A$53</c:f>
              <c:strCache>
                <c:ptCount val="1"/>
                <c:pt idx="0">
                  <c:v>Day-to-day activities limited a little</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LBIDisability!$B$50:$E$51</c:f>
              <c:multiLvlStrCache>
                <c:ptCount val="4"/>
                <c:lvl>
                  <c:pt idx="0">
                    <c:v>2011</c:v>
                  </c:pt>
                  <c:pt idx="1">
                    <c:v>2021</c:v>
                  </c:pt>
                  <c:pt idx="2">
                    <c:v>2011</c:v>
                  </c:pt>
                  <c:pt idx="3">
                    <c:v>2021</c:v>
                  </c:pt>
                </c:lvl>
                <c:lvl>
                  <c:pt idx="0">
                    <c:v>Islington</c:v>
                  </c:pt>
                  <c:pt idx="2">
                    <c:v>London</c:v>
                  </c:pt>
                </c:lvl>
              </c:multiLvlStrCache>
            </c:multiLvlStrRef>
          </c:cat>
          <c:val>
            <c:numRef>
              <c:f>LBIDisability!$B$53:$E$53</c:f>
              <c:numCache>
                <c:formatCode>#,##0.0</c:formatCode>
                <c:ptCount val="4"/>
                <c:pt idx="0" formatCode="0.0">
                  <c:v>7.6308065494238937</c:v>
                </c:pt>
                <c:pt idx="1">
                  <c:v>8.9067311821006605</c:v>
                </c:pt>
                <c:pt idx="2" formatCode="0.0">
                  <c:v>7.4076996640910426</c:v>
                </c:pt>
                <c:pt idx="3">
                  <c:v>7.483719951343951</c:v>
                </c:pt>
              </c:numCache>
            </c:numRef>
          </c:val>
          <c:extLst>
            <c:ext xmlns:c16="http://schemas.microsoft.com/office/drawing/2014/chart" uri="{C3380CC4-5D6E-409C-BE32-E72D297353CC}">
              <c16:uniqueId val="{00000001-27C3-4FEB-BFB5-4F8DD2258FBA}"/>
            </c:ext>
          </c:extLst>
        </c:ser>
        <c:dLbls>
          <c:showLegendKey val="0"/>
          <c:showVal val="0"/>
          <c:showCatName val="0"/>
          <c:showSerName val="0"/>
          <c:showPercent val="0"/>
          <c:showBubbleSize val="0"/>
        </c:dLbls>
        <c:gapWidth val="150"/>
        <c:overlap val="100"/>
        <c:axId val="511704463"/>
        <c:axId val="504101551"/>
      </c:barChart>
      <c:catAx>
        <c:axId val="511704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04101551"/>
        <c:crosses val="autoZero"/>
        <c:auto val="1"/>
        <c:lblAlgn val="ctr"/>
        <c:lblOffset val="100"/>
        <c:noMultiLvlLbl val="0"/>
      </c:catAx>
      <c:valAx>
        <c:axId val="504101551"/>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sz="1200" b="1"/>
                  <a:t>Percentage</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11704463"/>
        <c:crosses val="autoZero"/>
        <c:crossBetween val="between"/>
        <c:majorUnit val="5"/>
      </c:valAx>
      <c:spPr>
        <a:noFill/>
        <a:ln>
          <a:noFill/>
        </a:ln>
        <a:effectLst/>
      </c:spPr>
    </c:plotArea>
    <c:legend>
      <c:legendPos val="b"/>
      <c:layout>
        <c:manualLayout>
          <c:xMode val="edge"/>
          <c:yMode val="edge"/>
          <c:x val="0.12639808880733894"/>
          <c:y val="0.12200644347934203"/>
          <c:w val="0.82300560751160245"/>
          <c:h val="5.713058238423567E-2"/>
        </c:manualLayout>
      </c:layout>
      <c:overlay val="0"/>
      <c:spPr>
        <a:solidFill>
          <a:schemeClr val="bg1"/>
        </a:solid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GB" sz="1400" b="1"/>
              <a:t>Tenure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3.8807679198000558E-2"/>
          <c:y val="0.13956033188690664"/>
          <c:w val="0.92238464160399891"/>
          <c:h val="0.67083721441506072"/>
        </c:manualLayout>
      </c:layout>
      <c:barChart>
        <c:barDir val="col"/>
        <c:grouping val="percentStacked"/>
        <c:varyColors val="0"/>
        <c:ser>
          <c:idx val="0"/>
          <c:order val="0"/>
          <c:tx>
            <c:strRef>
              <c:f>Sheet1!$B$1</c:f>
              <c:strCache>
                <c:ptCount val="1"/>
                <c:pt idx="0">
                  <c:v>Low</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Sheet1!$A$13:$A$15</c:f>
              <c:strCache>
                <c:ptCount val="3"/>
                <c:pt idx="0">
                  <c:v>Owned</c:v>
                </c:pt>
                <c:pt idx="1">
                  <c:v>Social Rented</c:v>
                </c:pt>
                <c:pt idx="2">
                  <c:v>Private rented</c:v>
                </c:pt>
              </c:strCache>
            </c:strRef>
          </c:cat>
          <c:val>
            <c:numRef>
              <c:f>Sheet1!$B$13:$B$15</c:f>
              <c:numCache>
                <c:formatCode>0%</c:formatCode>
                <c:ptCount val="3"/>
                <c:pt idx="0">
                  <c:v>0.06</c:v>
                </c:pt>
                <c:pt idx="1">
                  <c:v>0.14000000000000001</c:v>
                </c:pt>
                <c:pt idx="2">
                  <c:v>0.12</c:v>
                </c:pt>
              </c:numCache>
            </c:numRef>
          </c:val>
          <c:extLst>
            <c:ext xmlns:c16="http://schemas.microsoft.com/office/drawing/2014/chart" uri="{C3380CC4-5D6E-409C-BE32-E72D297353CC}">
              <c16:uniqueId val="{00000000-846B-4215-A24B-F0309CE0EE22}"/>
            </c:ext>
          </c:extLst>
        </c:ser>
        <c:ser>
          <c:idx val="1"/>
          <c:order val="1"/>
          <c:tx>
            <c:strRef>
              <c:f>Sheet1!$C$1</c:f>
              <c:strCache>
                <c:ptCount val="1"/>
                <c:pt idx="0">
                  <c:v>Medium</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Sheet1!$A$13:$A$15</c:f>
              <c:strCache>
                <c:ptCount val="3"/>
                <c:pt idx="0">
                  <c:v>Owned</c:v>
                </c:pt>
                <c:pt idx="1">
                  <c:v>Social Rented</c:v>
                </c:pt>
                <c:pt idx="2">
                  <c:v>Private rented</c:v>
                </c:pt>
              </c:strCache>
            </c:strRef>
          </c:cat>
          <c:val>
            <c:numRef>
              <c:f>Sheet1!$C$13:$C$15</c:f>
              <c:numCache>
                <c:formatCode>0%</c:formatCode>
                <c:ptCount val="3"/>
                <c:pt idx="0">
                  <c:v>0.23</c:v>
                </c:pt>
                <c:pt idx="1">
                  <c:v>0.27</c:v>
                </c:pt>
                <c:pt idx="2">
                  <c:v>0.24</c:v>
                </c:pt>
              </c:numCache>
            </c:numRef>
          </c:val>
          <c:extLst>
            <c:ext xmlns:c16="http://schemas.microsoft.com/office/drawing/2014/chart" uri="{C3380CC4-5D6E-409C-BE32-E72D297353CC}">
              <c16:uniqueId val="{00000001-846B-4215-A24B-F0309CE0EE22}"/>
            </c:ext>
          </c:extLst>
        </c:ser>
        <c:ser>
          <c:idx val="2"/>
          <c:order val="2"/>
          <c:tx>
            <c:strRef>
              <c:f>Sheet1!$D$1</c:f>
              <c:strCache>
                <c:ptCount val="1"/>
                <c:pt idx="0">
                  <c:v>High</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Sheet1!$A$13:$A$15</c:f>
              <c:strCache>
                <c:ptCount val="3"/>
                <c:pt idx="0">
                  <c:v>Owned</c:v>
                </c:pt>
                <c:pt idx="1">
                  <c:v>Social Rented</c:v>
                </c:pt>
                <c:pt idx="2">
                  <c:v>Private rented</c:v>
                </c:pt>
              </c:strCache>
            </c:strRef>
          </c:cat>
          <c:val>
            <c:numRef>
              <c:f>Sheet1!$D$13:$D$15</c:f>
              <c:numCache>
                <c:formatCode>0%</c:formatCode>
                <c:ptCount val="3"/>
                <c:pt idx="0">
                  <c:v>0.57999999999999996</c:v>
                </c:pt>
                <c:pt idx="1">
                  <c:v>0.46</c:v>
                </c:pt>
                <c:pt idx="2">
                  <c:v>0.5</c:v>
                </c:pt>
              </c:numCache>
            </c:numRef>
          </c:val>
          <c:extLst>
            <c:ext xmlns:c16="http://schemas.microsoft.com/office/drawing/2014/chart" uri="{C3380CC4-5D6E-409C-BE32-E72D297353CC}">
              <c16:uniqueId val="{00000002-846B-4215-A24B-F0309CE0EE22}"/>
            </c:ext>
          </c:extLst>
        </c:ser>
        <c:ser>
          <c:idx val="3"/>
          <c:order val="3"/>
          <c:tx>
            <c:strRef>
              <c:f>Sheet1!$E$1</c:f>
              <c:strCache>
                <c:ptCount val="1"/>
                <c:pt idx="0">
                  <c:v>Very high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Sheet1!$A$13:$A$15</c:f>
              <c:strCache>
                <c:ptCount val="3"/>
                <c:pt idx="0">
                  <c:v>Owned</c:v>
                </c:pt>
                <c:pt idx="1">
                  <c:v>Social Rented</c:v>
                </c:pt>
                <c:pt idx="2">
                  <c:v>Private rented</c:v>
                </c:pt>
              </c:strCache>
            </c:strRef>
          </c:cat>
          <c:val>
            <c:numRef>
              <c:f>Sheet1!$E$13:$E$15</c:f>
              <c:numCache>
                <c:formatCode>0%</c:formatCode>
                <c:ptCount val="3"/>
                <c:pt idx="0">
                  <c:v>0.13</c:v>
                </c:pt>
                <c:pt idx="1">
                  <c:v>0.13</c:v>
                </c:pt>
                <c:pt idx="2">
                  <c:v>0.15</c:v>
                </c:pt>
              </c:numCache>
            </c:numRef>
          </c:val>
          <c:extLst>
            <c:ext xmlns:c16="http://schemas.microsoft.com/office/drawing/2014/chart" uri="{C3380CC4-5D6E-409C-BE32-E72D297353CC}">
              <c16:uniqueId val="{00000003-846B-4215-A24B-F0309CE0EE22}"/>
            </c:ext>
          </c:extLst>
        </c:ser>
        <c:dLbls>
          <c:dLblPos val="ctr"/>
          <c:showLegendKey val="0"/>
          <c:showVal val="1"/>
          <c:showCatName val="0"/>
          <c:showSerName val="0"/>
          <c:showPercent val="0"/>
          <c:showBubbleSize val="0"/>
        </c:dLbls>
        <c:gapWidth val="110"/>
        <c:overlap val="100"/>
        <c:axId val="858853967"/>
        <c:axId val="1445990991"/>
      </c:barChart>
      <c:catAx>
        <c:axId val="8588539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5990991"/>
        <c:crosses val="autoZero"/>
        <c:auto val="1"/>
        <c:lblAlgn val="ctr"/>
        <c:lblOffset val="100"/>
        <c:noMultiLvlLbl val="0"/>
      </c:catAx>
      <c:valAx>
        <c:axId val="1445990991"/>
        <c:scaling>
          <c:orientation val="minMax"/>
        </c:scaling>
        <c:delete val="1"/>
        <c:axPos val="l"/>
        <c:numFmt formatCode="0%" sourceLinked="1"/>
        <c:majorTickMark val="none"/>
        <c:minorTickMark val="none"/>
        <c:tickLblPos val="nextTo"/>
        <c:crossAx val="858853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F39200"/>
            </a:solidFill>
            <a:ln>
              <a:noFill/>
            </a:ln>
          </c:spPr>
          <c:explosion val="2"/>
          <c:dPt>
            <c:idx val="0"/>
            <c:bubble3D val="0"/>
            <c:explosion val="0"/>
            <c:spPr>
              <a:solidFill>
                <a:schemeClr val="accent1"/>
              </a:solidFill>
              <a:ln w="19050">
                <a:noFill/>
              </a:ln>
              <a:effectLst/>
            </c:spPr>
            <c:extLst>
              <c:ext xmlns:c16="http://schemas.microsoft.com/office/drawing/2014/chart" uri="{C3380CC4-5D6E-409C-BE32-E72D297353CC}">
                <c16:uniqueId val="{00000001-D06E-442F-99DE-A878EC317FB2}"/>
              </c:ext>
            </c:extLst>
          </c:dPt>
          <c:dPt>
            <c:idx val="1"/>
            <c:bubble3D val="0"/>
            <c:spPr>
              <a:solidFill>
                <a:schemeClr val="bg2"/>
              </a:solidFill>
              <a:ln w="19050">
                <a:noFill/>
              </a:ln>
              <a:effectLst/>
            </c:spPr>
            <c:extLst>
              <c:ext xmlns:c16="http://schemas.microsoft.com/office/drawing/2014/chart" uri="{C3380CC4-5D6E-409C-BE32-E72D297353CC}">
                <c16:uniqueId val="{00000003-D06E-442F-99DE-A878EC317FB2}"/>
              </c:ext>
            </c:extLst>
          </c:dPt>
          <c:dPt>
            <c:idx val="2"/>
            <c:bubble3D val="0"/>
            <c:spPr>
              <a:solidFill>
                <a:srgbClr val="F39200"/>
              </a:solidFill>
              <a:ln w="19050">
                <a:noFill/>
              </a:ln>
              <a:effectLst/>
            </c:spPr>
            <c:extLst>
              <c:ext xmlns:c16="http://schemas.microsoft.com/office/drawing/2014/chart" uri="{C3380CC4-5D6E-409C-BE32-E72D297353CC}">
                <c16:uniqueId val="{00000005-D06E-442F-99DE-A878EC317FB2}"/>
              </c:ext>
            </c:extLst>
          </c:dPt>
          <c:dLbls>
            <c:delete val="1"/>
          </c:dLbls>
          <c:cat>
            <c:strRef>
              <c:f>Sheet1!$A$2:$A$4</c:f>
              <c:strCache>
                <c:ptCount val="2"/>
                <c:pt idx="0">
                  <c:v>1st Qtr</c:v>
                </c:pt>
                <c:pt idx="1">
                  <c:v>2nd Qtr</c:v>
                </c:pt>
              </c:strCache>
            </c:strRef>
          </c:cat>
          <c:val>
            <c:numRef>
              <c:f>Sheet1!$B$2:$B$4</c:f>
              <c:numCache>
                <c:formatCode>0%</c:formatCode>
                <c:ptCount val="3"/>
                <c:pt idx="0">
                  <c:v>0.43</c:v>
                </c:pt>
                <c:pt idx="1">
                  <c:v>0.56999999999999995</c:v>
                </c:pt>
              </c:numCache>
            </c:numRef>
          </c:val>
          <c:extLst>
            <c:ext xmlns:c16="http://schemas.microsoft.com/office/drawing/2014/chart" uri="{C3380CC4-5D6E-409C-BE32-E72D297353CC}">
              <c16:uniqueId val="{00000006-D06E-442F-99DE-A878EC317FB2}"/>
            </c:ext>
          </c:extLst>
        </c:ser>
        <c:dLbls>
          <c:showLegendKey val="0"/>
          <c:showVal val="0"/>
          <c:showCatName val="0"/>
          <c:showSerName val="0"/>
          <c:showPercent val="1"/>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D67D7-3BE8-844B-8C96-46711DF7385E}"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D5E5-2365-134F-A85D-60DE9E71C8DD}" type="slidenum">
              <a:rPr lang="en-US" smtClean="0"/>
              <a:t>‹#›</a:t>
            </a:fld>
            <a:endParaRPr lang="en-US"/>
          </a:p>
        </p:txBody>
      </p:sp>
    </p:spTree>
    <p:extLst>
      <p:ext uri="{BB962C8B-B14F-4D97-AF65-F5344CB8AC3E}">
        <p14:creationId xmlns:p14="http://schemas.microsoft.com/office/powerpoint/2010/main" val="384432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ED5E5-2365-134F-A85D-60DE9E71C8DD}" type="slidenum">
              <a:rPr lang="en-US" smtClean="0"/>
              <a:t>5</a:t>
            </a:fld>
            <a:endParaRPr lang="en-US"/>
          </a:p>
        </p:txBody>
      </p:sp>
    </p:spTree>
    <p:extLst>
      <p:ext uri="{BB962C8B-B14F-4D97-AF65-F5344CB8AC3E}">
        <p14:creationId xmlns:p14="http://schemas.microsoft.com/office/powerpoint/2010/main" val="3469378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number and proportion of residents who are living with a disability has increased since 2011 to 16.2%. This trend is primarily driven by an increase in people living with disabilities who are limited a little in their daily activities. To contrast, across London overall there has been a decrease in the proportion of people living with a disability.</a:t>
            </a:r>
          </a:p>
          <a:p>
            <a:r>
              <a:rPr lang="en-GB"/>
              <a:t>Islington has the highest proportion of residents living with a disability in London. </a:t>
            </a:r>
          </a:p>
          <a:p>
            <a:endParaRPr lang="en-GB"/>
          </a:p>
          <a:p>
            <a:r>
              <a:rPr lang="en-GB"/>
              <a:t>The proportion of residents living with a disability is highest in Laycock, </a:t>
            </a:r>
            <a:r>
              <a:rPr lang="en-GB" err="1"/>
              <a:t>Hillrise</a:t>
            </a:r>
            <a:r>
              <a:rPr lang="en-GB"/>
              <a:t>, and Tufnell Park wards.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9ED5E5-2365-134F-A85D-60DE9E71C8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685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1A98E-D392-42D4-AFAE-9705DDFCA96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1712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501A98E-D392-42D4-AFAE-9705DDFCA967}" type="slidenum">
              <a:rPr lang="en-GB" smtClean="0"/>
              <a:t>119</a:t>
            </a:fld>
            <a:endParaRPr lang="en-GB"/>
          </a:p>
        </p:txBody>
      </p:sp>
    </p:spTree>
    <p:extLst>
      <p:ext uri="{BB962C8B-B14F-4D97-AF65-F5344CB8AC3E}">
        <p14:creationId xmlns:p14="http://schemas.microsoft.com/office/powerpoint/2010/main" val="84180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1A98E-D392-42D4-AFAE-9705DDFCA96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2849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1A98E-D392-42D4-AFAE-9705DDFCA96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032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AF299A-5288-A244-B52B-5EBF523749F9}" type="slidenum">
              <a:rPr lang="en-US" smtClean="0"/>
              <a:t>39</a:t>
            </a:fld>
            <a:endParaRPr lang="en-US"/>
          </a:p>
        </p:txBody>
      </p:sp>
    </p:spTree>
    <p:extLst>
      <p:ext uri="{BB962C8B-B14F-4D97-AF65-F5344CB8AC3E}">
        <p14:creationId xmlns:p14="http://schemas.microsoft.com/office/powerpoint/2010/main" val="2476177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ED5E5-2365-134F-A85D-60DE9E71C8DD}" type="slidenum">
              <a:rPr lang="en-US" smtClean="0"/>
              <a:t>53</a:t>
            </a:fld>
            <a:endParaRPr lang="en-US"/>
          </a:p>
        </p:txBody>
      </p:sp>
    </p:spTree>
    <p:extLst>
      <p:ext uri="{BB962C8B-B14F-4D97-AF65-F5344CB8AC3E}">
        <p14:creationId xmlns:p14="http://schemas.microsoft.com/office/powerpoint/2010/main" val="262000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ED5E5-2365-134F-A85D-60DE9E71C8DD}" type="slidenum">
              <a:rPr lang="en-US" smtClean="0"/>
              <a:t>63</a:t>
            </a:fld>
            <a:endParaRPr lang="en-US"/>
          </a:p>
        </p:txBody>
      </p:sp>
    </p:spTree>
    <p:extLst>
      <p:ext uri="{BB962C8B-B14F-4D97-AF65-F5344CB8AC3E}">
        <p14:creationId xmlns:p14="http://schemas.microsoft.com/office/powerpoint/2010/main" val="2902095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ED5E5-2365-134F-A85D-60DE9E71C8DD}" type="slidenum">
              <a:rPr lang="en-US" smtClean="0"/>
              <a:t>68</a:t>
            </a:fld>
            <a:endParaRPr lang="en-US"/>
          </a:p>
        </p:txBody>
      </p:sp>
    </p:spTree>
    <p:extLst>
      <p:ext uri="{BB962C8B-B14F-4D97-AF65-F5344CB8AC3E}">
        <p14:creationId xmlns:p14="http://schemas.microsoft.com/office/powerpoint/2010/main" val="328305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C9ED5E5-2365-134F-A85D-60DE9E71C8DD}" type="slidenum">
              <a:rPr lang="en-US" smtClean="0"/>
              <a:t>75</a:t>
            </a:fld>
            <a:endParaRPr lang="en-US"/>
          </a:p>
        </p:txBody>
      </p:sp>
    </p:spTree>
    <p:extLst>
      <p:ext uri="{BB962C8B-B14F-4D97-AF65-F5344CB8AC3E}">
        <p14:creationId xmlns:p14="http://schemas.microsoft.com/office/powerpoint/2010/main" val="3620005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rPr>
              <a:t>Finsbury Park - total number of households with cars increased from 1,604 to 1,782.</a:t>
            </a:r>
            <a:br>
              <a:rPr lang="en-US" sz="1200">
                <a:effectLst/>
              </a:rPr>
            </a:br>
            <a:r>
              <a:rPr lang="en-US" sz="1200">
                <a:effectLst/>
              </a:rPr>
              <a:t>% change in proportion of households is +10%; % change in car ownership is +1%.</a:t>
            </a:r>
            <a:br>
              <a:rPr lang="en-US" sz="1200">
                <a:effectLst/>
              </a:rPr>
            </a:br>
            <a:r>
              <a:rPr lang="en-US" sz="1200">
                <a:effectLst/>
              </a:rPr>
              <a:t>We don't have the actual number of cars at the ward level and the </a:t>
            </a:r>
            <a:r>
              <a:rPr lang="en-US" sz="1200" err="1">
                <a:effectLst/>
              </a:rPr>
              <a:t>Dft</a:t>
            </a:r>
            <a:r>
              <a:rPr lang="en-US" sz="1200">
                <a:effectLst/>
              </a:rPr>
              <a:t>/DVLA data provides number of registered vehicles at the borough level.</a:t>
            </a:r>
            <a:br>
              <a:rPr lang="en-US" sz="1200">
                <a:effectLst/>
              </a:rPr>
            </a:br>
            <a:r>
              <a:rPr lang="en-US" sz="1200">
                <a:effectLst/>
              </a:rPr>
              <a:t>At the same time, if we look at St. Peter's, % of households increased by 26% but car ownership has decreased by 16%.</a:t>
            </a:r>
            <a:br>
              <a:rPr lang="en-US" sz="1200">
                <a:effectLst/>
              </a:rPr>
            </a:br>
            <a:r>
              <a:rPr lang="en-US" sz="1200">
                <a:effectLst/>
              </a:rPr>
              <a:t>I wonder if this indicate differences in factors like public transport availability, urban planning, or shifts in lifestyle preferences.</a:t>
            </a:r>
          </a:p>
          <a:p>
            <a:endParaRPr lang="en-GB"/>
          </a:p>
        </p:txBody>
      </p:sp>
      <p:sp>
        <p:nvSpPr>
          <p:cNvPr id="4" name="Slide Number Placeholder 3"/>
          <p:cNvSpPr>
            <a:spLocks noGrp="1"/>
          </p:cNvSpPr>
          <p:nvPr>
            <p:ph type="sldNum" sz="quarter" idx="5"/>
          </p:nvPr>
        </p:nvSpPr>
        <p:spPr/>
        <p:txBody>
          <a:bodyPr/>
          <a:lstStyle/>
          <a:p>
            <a:fld id="{9C9ED5E5-2365-134F-A85D-60DE9E71C8DD}" type="slidenum">
              <a:rPr lang="en-US" smtClean="0"/>
              <a:t>84</a:t>
            </a:fld>
            <a:endParaRPr lang="en-US"/>
          </a:p>
        </p:txBody>
      </p:sp>
    </p:spTree>
    <p:extLst>
      <p:ext uri="{BB962C8B-B14F-4D97-AF65-F5344CB8AC3E}">
        <p14:creationId xmlns:p14="http://schemas.microsoft.com/office/powerpoint/2010/main" val="2744261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1432" y="1709931"/>
            <a:ext cx="10951860" cy="1892107"/>
          </a:xfrm>
        </p:spPr>
        <p:txBody>
          <a:bodyPr wrap="none" anchor="t" anchorCtr="0"/>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551432" y="3776541"/>
            <a:ext cx="10951860" cy="1655762"/>
          </a:xfrm>
        </p:spPr>
        <p:txBody>
          <a:bodyPr wrap="none" lIns="0" tIns="0" rIns="0" bIns="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641479-FECA-EE45-993A-6CC136B7C0E4}"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FA5C1A-6AA0-244F-BCD2-246B087817E0}" type="slidenum">
              <a:rPr lang="en-GB" smtClean="0"/>
              <a:t>‹#›</a:t>
            </a:fld>
            <a:endParaRPr lang="en-GB"/>
          </a:p>
        </p:txBody>
      </p:sp>
      <p:pic>
        <p:nvPicPr>
          <p:cNvPr id="12" name="Graphic 11">
            <a:extLst>
              <a:ext uri="{FF2B5EF4-FFF2-40B4-BE49-F238E27FC236}">
                <a16:creationId xmlns:a16="http://schemas.microsoft.com/office/drawing/2014/main" id="{87C0A87D-BA0A-E448-9C69-558714477D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3135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urple">
    <p:spTree>
      <p:nvGrpSpPr>
        <p:cNvPr id="1" name=""/>
        <p:cNvGrpSpPr/>
        <p:nvPr/>
      </p:nvGrpSpPr>
      <p:grpSpPr>
        <a:xfrm>
          <a:off x="0" y="0"/>
          <a:ext cx="0" cy="0"/>
          <a:chOff x="0" y="0"/>
          <a:chExt cx="0" cy="0"/>
        </a:xfrm>
      </p:grpSpPr>
      <p:sp>
        <p:nvSpPr>
          <p:cNvPr id="2" name="Title 1"/>
          <p:cNvSpPr>
            <a:spLocks noGrp="1"/>
          </p:cNvSpPr>
          <p:nvPr>
            <p:ph type="title"/>
          </p:nvPr>
        </p:nvSpPr>
        <p:spPr>
          <a:xfrm>
            <a:off x="565974" y="524202"/>
            <a:ext cx="11060052" cy="780724"/>
          </a:xfrm>
        </p:spPr>
        <p:txBody>
          <a:bodyPr/>
          <a:lstStyle>
            <a:lvl1pPr>
              <a:defRPr>
                <a:solidFill>
                  <a:srgbClr val="8960C3"/>
                </a:solidFill>
              </a:defRPr>
            </a:lvl1pPr>
          </a:lstStyle>
          <a:p>
            <a:r>
              <a:rPr lang="en-US"/>
              <a:t>Click to edit Master title style</a:t>
            </a:r>
          </a:p>
        </p:txBody>
      </p:sp>
      <p:sp>
        <p:nvSpPr>
          <p:cNvPr id="3" name="Content Placeholder 2"/>
          <p:cNvSpPr>
            <a:spLocks noGrp="1"/>
          </p:cNvSpPr>
          <p:nvPr>
            <p:ph sz="half" idx="1"/>
          </p:nvPr>
        </p:nvSpPr>
        <p:spPr>
          <a:xfrm>
            <a:off x="565973" y="1341437"/>
            <a:ext cx="5242690" cy="4158215"/>
          </a:xfrm>
        </p:spPr>
        <p:txBody>
          <a:bodyPr lIns="0" tIns="0" rIns="0" bIns="0"/>
          <a:lstStyle>
            <a:lvl1pPr>
              <a:buClr>
                <a:srgbClr val="8960C3"/>
              </a:buClr>
              <a:defRPr/>
            </a:lvl1pPr>
            <a:lvl2pPr>
              <a:buClr>
                <a:srgbClr val="8960C3"/>
              </a:buClr>
              <a:defRPr/>
            </a:lvl2pPr>
            <a:lvl3pPr>
              <a:buClr>
                <a:srgbClr val="8960C3"/>
              </a:buClr>
              <a:defRPr/>
            </a:lvl3pPr>
            <a:lvl4pPr>
              <a:buClr>
                <a:srgbClr val="8960C3"/>
              </a:buClr>
              <a:defRPr/>
            </a:lvl4pPr>
            <a:lvl5pPr>
              <a:buClr>
                <a:srgbClr val="8960C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8987" y="1341437"/>
            <a:ext cx="5247039" cy="4158215"/>
          </a:xfrm>
        </p:spPr>
        <p:txBody>
          <a:bodyPr lIns="0" tIns="0" rIns="0" bIns="0"/>
          <a:lstStyle>
            <a:lvl1pPr>
              <a:buClr>
                <a:srgbClr val="8960C3"/>
              </a:buClr>
              <a:defRPr/>
            </a:lvl1pPr>
            <a:lvl2pPr>
              <a:buClr>
                <a:srgbClr val="8960C3"/>
              </a:buClr>
              <a:defRPr/>
            </a:lvl2pPr>
            <a:lvl3pPr>
              <a:buClr>
                <a:srgbClr val="8960C3"/>
              </a:buClr>
              <a:defRPr/>
            </a:lvl3pPr>
            <a:lvl4pPr>
              <a:buClr>
                <a:srgbClr val="8960C3"/>
              </a:buClr>
              <a:defRPr/>
            </a:lvl4pPr>
            <a:lvl5pPr>
              <a:buClr>
                <a:srgbClr val="8960C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3BDAC8B5-D264-BF4D-A5AA-F4B07DA2F57B}"/>
              </a:ext>
            </a:extLst>
          </p:cNvPr>
          <p:cNvSpPr/>
          <p:nvPr/>
        </p:nvSpPr>
        <p:spPr>
          <a:xfrm>
            <a:off x="0" y="5835408"/>
            <a:ext cx="12192000" cy="10225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79DAFDA6-F826-EB4B-8015-67E8F3D68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5" name="Date Placeholder 4"/>
          <p:cNvSpPr>
            <a:spLocks noGrp="1"/>
          </p:cNvSpPr>
          <p:nvPr>
            <p:ph type="dt" sz="half" idx="10"/>
          </p:nvPr>
        </p:nvSpPr>
        <p:spPr/>
        <p:txBody>
          <a:bodyPr/>
          <a:lstStyle/>
          <a:p>
            <a:fld id="{11641479-FECA-EE45-993A-6CC136B7C0E4}"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FA5C1A-6AA0-244F-BCD2-246B087817E0}" type="slidenum">
              <a:rPr lang="en-GB" smtClean="0"/>
              <a:t>‹#›</a:t>
            </a:fld>
            <a:endParaRPr lang="en-GB"/>
          </a:p>
        </p:txBody>
      </p:sp>
      <p:sp>
        <p:nvSpPr>
          <p:cNvPr id="10" name="Rectangle 9">
            <a:extLst>
              <a:ext uri="{FF2B5EF4-FFF2-40B4-BE49-F238E27FC236}">
                <a16:creationId xmlns:a16="http://schemas.microsoft.com/office/drawing/2014/main" id="{3614AB00-59E5-2148-9978-53098F0014EB}"/>
              </a:ext>
            </a:extLst>
          </p:cNvPr>
          <p:cNvSpPr/>
          <p:nvPr/>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D556B82D-5616-AE41-8EE8-F681D2E084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4" name="Rectangle 13">
            <a:extLst>
              <a:ext uri="{FF2B5EF4-FFF2-40B4-BE49-F238E27FC236}">
                <a16:creationId xmlns:a16="http://schemas.microsoft.com/office/drawing/2014/main" id="{A26C99BB-D8F8-CE45-BA57-79160F581834}"/>
              </a:ext>
            </a:extLst>
          </p:cNvPr>
          <p:cNvSpPr/>
          <p:nvPr/>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913F5604-6C1B-4344-8EC9-800463EFC6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6" name="Rectangle 15">
            <a:extLst>
              <a:ext uri="{FF2B5EF4-FFF2-40B4-BE49-F238E27FC236}">
                <a16:creationId xmlns:a16="http://schemas.microsoft.com/office/drawing/2014/main" id="{5734210A-5E18-8943-8497-CF04AA314EBA}"/>
              </a:ext>
            </a:extLst>
          </p:cNvPr>
          <p:cNvSpPr/>
          <p:nvPr userDrawn="1"/>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FC848B19-4596-E941-8835-BA1658750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342410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urple">
    <p:spTree>
      <p:nvGrpSpPr>
        <p:cNvPr id="1" name=""/>
        <p:cNvGrpSpPr/>
        <p:nvPr/>
      </p:nvGrpSpPr>
      <p:grpSpPr>
        <a:xfrm>
          <a:off x="0" y="0"/>
          <a:ext cx="0" cy="0"/>
          <a:chOff x="0" y="0"/>
          <a:chExt cx="0" cy="0"/>
        </a:xfrm>
      </p:grpSpPr>
      <p:sp>
        <p:nvSpPr>
          <p:cNvPr id="2" name="Title 1"/>
          <p:cNvSpPr>
            <a:spLocks noGrp="1"/>
          </p:cNvSpPr>
          <p:nvPr>
            <p:ph type="title"/>
          </p:nvPr>
        </p:nvSpPr>
        <p:spPr>
          <a:xfrm>
            <a:off x="565974" y="524202"/>
            <a:ext cx="11060052" cy="360000"/>
          </a:xfrm>
        </p:spPr>
        <p:txBody>
          <a:bodyPr/>
          <a:lstStyle>
            <a:lvl1pPr>
              <a:defRPr>
                <a:solidFill>
                  <a:srgbClr val="8960C3"/>
                </a:solidFill>
              </a:defRPr>
            </a:lvl1pPr>
          </a:lstStyle>
          <a:p>
            <a:r>
              <a:rPr lang="en-US"/>
              <a:t>Click to edit Master title style</a:t>
            </a:r>
          </a:p>
        </p:txBody>
      </p:sp>
      <p:sp>
        <p:nvSpPr>
          <p:cNvPr id="3" name="Content Placeholder 2"/>
          <p:cNvSpPr>
            <a:spLocks noGrp="1"/>
          </p:cNvSpPr>
          <p:nvPr>
            <p:ph sz="half" idx="1"/>
          </p:nvPr>
        </p:nvSpPr>
        <p:spPr>
          <a:xfrm>
            <a:off x="565973" y="1341436"/>
            <a:ext cx="7200000" cy="4500000"/>
          </a:xfrm>
        </p:spPr>
        <p:txBody>
          <a:bodyPr lIns="0" tIns="0" rIns="0" bIns="0"/>
          <a:lstStyle>
            <a:lvl1pPr>
              <a:buClr>
                <a:srgbClr val="8960C3"/>
              </a:buClr>
              <a:defRPr/>
            </a:lvl1pPr>
            <a:lvl2pPr>
              <a:buClr>
                <a:srgbClr val="8960C3"/>
              </a:buClr>
              <a:defRPr/>
            </a:lvl2pPr>
            <a:lvl3pPr>
              <a:buClr>
                <a:srgbClr val="8960C3"/>
              </a:buClr>
              <a:defRPr/>
            </a:lvl3pPr>
            <a:lvl4pPr>
              <a:buClr>
                <a:srgbClr val="8960C3"/>
              </a:buClr>
              <a:defRPr/>
            </a:lvl4pPr>
            <a:lvl5pPr>
              <a:buClr>
                <a:srgbClr val="8960C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0026" y="1341436"/>
            <a:ext cx="3816000" cy="4500000"/>
          </a:xfrm>
        </p:spPr>
        <p:txBody>
          <a:bodyPr lIns="0" tIns="0" rIns="0" bIns="0"/>
          <a:lstStyle>
            <a:lvl1pPr>
              <a:buClr>
                <a:srgbClr val="8960C3"/>
              </a:buClr>
              <a:defRPr/>
            </a:lvl1pPr>
            <a:lvl2pPr>
              <a:buClr>
                <a:srgbClr val="8960C3"/>
              </a:buClr>
              <a:defRPr/>
            </a:lvl2pPr>
            <a:lvl3pPr>
              <a:buClr>
                <a:srgbClr val="8960C3"/>
              </a:buClr>
              <a:defRPr/>
            </a:lvl3pPr>
            <a:lvl4pPr>
              <a:buClr>
                <a:srgbClr val="8960C3"/>
              </a:buClr>
              <a:defRPr/>
            </a:lvl4pPr>
            <a:lvl5pPr>
              <a:buClr>
                <a:srgbClr val="8960C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3BDAC8B5-D264-BF4D-A5AA-F4B07DA2F57B}"/>
              </a:ext>
            </a:extLst>
          </p:cNvPr>
          <p:cNvSpPr/>
          <p:nvPr/>
        </p:nvSpPr>
        <p:spPr>
          <a:xfrm>
            <a:off x="0" y="5835408"/>
            <a:ext cx="12192000" cy="10225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79DAFDA6-F826-EB4B-8015-67E8F3D68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5" name="Date Placeholder 4"/>
          <p:cNvSpPr>
            <a:spLocks noGrp="1"/>
          </p:cNvSpPr>
          <p:nvPr>
            <p:ph type="dt" sz="half" idx="10"/>
          </p:nvPr>
        </p:nvSpPr>
        <p:spPr/>
        <p:txBody>
          <a:bodyPr/>
          <a:lstStyle/>
          <a:p>
            <a:fld id="{11641479-FECA-EE45-993A-6CC136B7C0E4}"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FA5C1A-6AA0-244F-BCD2-246B087817E0}" type="slidenum">
              <a:rPr lang="en-GB" smtClean="0"/>
              <a:t>‹#›</a:t>
            </a:fld>
            <a:endParaRPr lang="en-GB"/>
          </a:p>
        </p:txBody>
      </p:sp>
      <p:sp>
        <p:nvSpPr>
          <p:cNvPr id="10" name="Rectangle 9">
            <a:extLst>
              <a:ext uri="{FF2B5EF4-FFF2-40B4-BE49-F238E27FC236}">
                <a16:creationId xmlns:a16="http://schemas.microsoft.com/office/drawing/2014/main" id="{3614AB00-59E5-2148-9978-53098F0014EB}"/>
              </a:ext>
            </a:extLst>
          </p:cNvPr>
          <p:cNvSpPr/>
          <p:nvPr/>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D556B82D-5616-AE41-8EE8-F681D2E084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4" name="Rectangle 13">
            <a:extLst>
              <a:ext uri="{FF2B5EF4-FFF2-40B4-BE49-F238E27FC236}">
                <a16:creationId xmlns:a16="http://schemas.microsoft.com/office/drawing/2014/main" id="{A26C99BB-D8F8-CE45-BA57-79160F581834}"/>
              </a:ext>
            </a:extLst>
          </p:cNvPr>
          <p:cNvSpPr/>
          <p:nvPr/>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913F5604-6C1B-4344-8EC9-800463EFC6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6" name="Rectangle 15">
            <a:extLst>
              <a:ext uri="{FF2B5EF4-FFF2-40B4-BE49-F238E27FC236}">
                <a16:creationId xmlns:a16="http://schemas.microsoft.com/office/drawing/2014/main" id="{5734210A-5E18-8943-8497-CF04AA314EBA}"/>
              </a:ext>
            </a:extLst>
          </p:cNvPr>
          <p:cNvSpPr/>
          <p:nvPr userDrawn="1"/>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FC848B19-4596-E941-8835-BA1658750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1565022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ur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960C3"/>
                </a:solidFill>
              </a:defRPr>
            </a:lvl1pPr>
          </a:lstStyle>
          <a:p>
            <a:r>
              <a:rPr lang="en-US"/>
              <a:t>Click to edit Master title style</a:t>
            </a:r>
          </a:p>
        </p:txBody>
      </p:sp>
      <p:sp>
        <p:nvSpPr>
          <p:cNvPr id="6" name="Rectangle 5">
            <a:extLst>
              <a:ext uri="{FF2B5EF4-FFF2-40B4-BE49-F238E27FC236}">
                <a16:creationId xmlns:a16="http://schemas.microsoft.com/office/drawing/2014/main" id="{3BA22D91-B333-D542-AF40-EF7AA0B12E88}"/>
              </a:ext>
            </a:extLst>
          </p:cNvPr>
          <p:cNvSpPr/>
          <p:nvPr/>
        </p:nvSpPr>
        <p:spPr>
          <a:xfrm>
            <a:off x="0" y="5835408"/>
            <a:ext cx="12192000" cy="10225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638A0742-A1B2-A64F-AA41-01D5CCA2A1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3" name="Date Placeholder 2"/>
          <p:cNvSpPr>
            <a:spLocks noGrp="1"/>
          </p:cNvSpPr>
          <p:nvPr>
            <p:ph type="dt" sz="half" idx="10"/>
          </p:nvPr>
        </p:nvSpPr>
        <p:spPr/>
        <p:txBody>
          <a:bodyPr/>
          <a:lstStyle/>
          <a:p>
            <a:fld id="{11641479-FECA-EE45-993A-6CC136B7C0E4}" type="datetimeFigureOut">
              <a:rPr lang="en-GB" smtClean="0"/>
              <a:t>04/03/2025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FA5C1A-6AA0-244F-BCD2-246B087817E0}" type="slidenum">
              <a:rPr lang="en-GB" smtClean="0"/>
              <a:t>‹#›</a:t>
            </a:fld>
            <a:endParaRPr lang="en-GB"/>
          </a:p>
        </p:txBody>
      </p:sp>
      <p:sp>
        <p:nvSpPr>
          <p:cNvPr id="8" name="Rectangle 7">
            <a:extLst>
              <a:ext uri="{FF2B5EF4-FFF2-40B4-BE49-F238E27FC236}">
                <a16:creationId xmlns:a16="http://schemas.microsoft.com/office/drawing/2014/main" id="{4C1B6C34-3AE4-324E-8C37-FFE4ABB93A65}"/>
              </a:ext>
            </a:extLst>
          </p:cNvPr>
          <p:cNvSpPr/>
          <p:nvPr/>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FA34AA46-3DE9-C84F-8E44-B374460C65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0" name="Rectangle 9">
            <a:extLst>
              <a:ext uri="{FF2B5EF4-FFF2-40B4-BE49-F238E27FC236}">
                <a16:creationId xmlns:a16="http://schemas.microsoft.com/office/drawing/2014/main" id="{074D8E8C-E2B1-D54F-87FA-72F61B935CD4}"/>
              </a:ext>
            </a:extLst>
          </p:cNvPr>
          <p:cNvSpPr/>
          <p:nvPr/>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B778C8F6-2098-734F-8839-DCFC600280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2" name="Rectangle 11">
            <a:extLst>
              <a:ext uri="{FF2B5EF4-FFF2-40B4-BE49-F238E27FC236}">
                <a16:creationId xmlns:a16="http://schemas.microsoft.com/office/drawing/2014/main" id="{B52341D0-CD55-7144-8F1B-EBFB71C7E676}"/>
              </a:ext>
            </a:extLst>
          </p:cNvPr>
          <p:cNvSpPr/>
          <p:nvPr userDrawn="1"/>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F1BF9B60-BD5E-A148-B56D-33B7EB3B20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958115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A49954-9E10-1144-886C-43904C7FFA77}"/>
              </a:ext>
            </a:extLst>
          </p:cNvPr>
          <p:cNvSpPr/>
          <p:nvPr/>
        </p:nvSpPr>
        <p:spPr>
          <a:xfrm>
            <a:off x="0" y="5835408"/>
            <a:ext cx="12192000" cy="10225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6F52E4D3-5155-4C4D-9266-406B229DCE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2" name="Date Placeholder 1"/>
          <p:cNvSpPr>
            <a:spLocks noGrp="1"/>
          </p:cNvSpPr>
          <p:nvPr>
            <p:ph type="dt" sz="half" idx="10"/>
          </p:nvPr>
        </p:nvSpPr>
        <p:spPr/>
        <p:txBody>
          <a:bodyPr/>
          <a:lstStyle/>
          <a:p>
            <a:fld id="{11641479-FECA-EE45-993A-6CC136B7C0E4}" type="datetimeFigureOut">
              <a:rPr lang="en-GB" smtClean="0"/>
              <a:t>04/03/2025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FA5C1A-6AA0-244F-BCD2-246B087817E0}" type="slidenum">
              <a:rPr lang="en-GB" smtClean="0"/>
              <a:t>‹#›</a:t>
            </a:fld>
            <a:endParaRPr lang="en-GB"/>
          </a:p>
        </p:txBody>
      </p:sp>
      <p:sp>
        <p:nvSpPr>
          <p:cNvPr id="7" name="Rectangle 6">
            <a:extLst>
              <a:ext uri="{FF2B5EF4-FFF2-40B4-BE49-F238E27FC236}">
                <a16:creationId xmlns:a16="http://schemas.microsoft.com/office/drawing/2014/main" id="{8533D5F6-F76D-384A-BBC8-30865E312EED}"/>
              </a:ext>
            </a:extLst>
          </p:cNvPr>
          <p:cNvSpPr/>
          <p:nvPr/>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162D3116-0DA2-3E48-9434-3208CBFB66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9" name="Rectangle 8">
            <a:extLst>
              <a:ext uri="{FF2B5EF4-FFF2-40B4-BE49-F238E27FC236}">
                <a16:creationId xmlns:a16="http://schemas.microsoft.com/office/drawing/2014/main" id="{55BBA810-0E75-254E-81F2-A5B1A30E5199}"/>
              </a:ext>
            </a:extLst>
          </p:cNvPr>
          <p:cNvSpPr/>
          <p:nvPr/>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2AAD7095-F36C-744D-A241-72869DB6E9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1" name="Rectangle 10">
            <a:extLst>
              <a:ext uri="{FF2B5EF4-FFF2-40B4-BE49-F238E27FC236}">
                <a16:creationId xmlns:a16="http://schemas.microsoft.com/office/drawing/2014/main" id="{25515480-018B-914E-BD57-A66A1CE11FD3}"/>
              </a:ext>
            </a:extLst>
          </p:cNvPr>
          <p:cNvSpPr/>
          <p:nvPr userDrawn="1"/>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F530585D-1A6D-0D48-B2A1-622C136569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3381865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Teal">
    <p:bg>
      <p:bgPr>
        <a:solidFill>
          <a:srgbClr val="0082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9450" y="2510632"/>
            <a:ext cx="10515600" cy="1615005"/>
          </a:xfrm>
        </p:spPr>
        <p:txBody>
          <a:bodyPr anchor="t" anchorCtr="0"/>
          <a:lstStyle>
            <a:lvl1pPr>
              <a:defRPr sz="5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79450" y="4185271"/>
            <a:ext cx="10515600" cy="1500187"/>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41479-FECA-EE45-993A-6CC136B7C0E4}"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FA5C1A-6AA0-244F-BCD2-246B087817E0}" type="slidenum">
              <a:rPr lang="en-GB" smtClean="0"/>
              <a:t>‹#›</a:t>
            </a:fld>
            <a:endParaRPr lang="en-GB"/>
          </a:p>
        </p:txBody>
      </p:sp>
      <p:pic>
        <p:nvPicPr>
          <p:cNvPr id="9" name="Graphic 8">
            <a:extLst>
              <a:ext uri="{FF2B5EF4-FFF2-40B4-BE49-F238E27FC236}">
                <a16:creationId xmlns:a16="http://schemas.microsoft.com/office/drawing/2014/main" id="{EF81B170-6AC0-AF4A-911D-17A60845E5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2103349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Te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8299"/>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008299"/>
              </a:buClr>
              <a:defRPr/>
            </a:lvl1pPr>
            <a:lvl2pPr>
              <a:spcBef>
                <a:spcPts val="800"/>
              </a:spcBef>
              <a:buClr>
                <a:srgbClr val="008299"/>
              </a:buClr>
              <a:defRPr/>
            </a:lvl2pPr>
            <a:lvl3pPr>
              <a:spcBef>
                <a:spcPts val="800"/>
              </a:spcBef>
              <a:buClr>
                <a:srgbClr val="008299"/>
              </a:buClr>
              <a:defRPr/>
            </a:lvl3pPr>
            <a:lvl4pPr>
              <a:spcBef>
                <a:spcPts val="800"/>
              </a:spcBef>
              <a:buClr>
                <a:srgbClr val="008299"/>
              </a:buClr>
              <a:defRPr/>
            </a:lvl4pPr>
            <a:lvl5pPr>
              <a:spcBef>
                <a:spcPts val="800"/>
              </a:spcBef>
              <a:buClr>
                <a:srgbClr val="00829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41479-FECA-EE45-993A-6CC136B7C0E4}"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FA5C1A-6AA0-244F-BCD2-246B087817E0}" type="slidenum">
              <a:rPr lang="en-GB" smtClean="0"/>
              <a:t>‹#›</a:t>
            </a:fld>
            <a:endParaRPr lang="en-GB"/>
          </a:p>
        </p:txBody>
      </p:sp>
      <p:sp>
        <p:nvSpPr>
          <p:cNvPr id="7" name="Rectangle 6">
            <a:extLst>
              <a:ext uri="{FF2B5EF4-FFF2-40B4-BE49-F238E27FC236}">
                <a16:creationId xmlns:a16="http://schemas.microsoft.com/office/drawing/2014/main" id="{56498A60-84B6-B247-B15F-7FBF0527CFED}"/>
              </a:ext>
            </a:extLst>
          </p:cNvPr>
          <p:cNvSpPr/>
          <p:nvPr/>
        </p:nvSpPr>
        <p:spPr>
          <a:xfrm>
            <a:off x="0" y="5835408"/>
            <a:ext cx="12192000" cy="1022592"/>
          </a:xfrm>
          <a:prstGeom prst="rect">
            <a:avLst/>
          </a:prstGeom>
          <a:solidFill>
            <a:srgbClr val="00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7D0CF094-80D9-A14F-B728-535C6EC6B1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9" name="Rectangle 8">
            <a:extLst>
              <a:ext uri="{FF2B5EF4-FFF2-40B4-BE49-F238E27FC236}">
                <a16:creationId xmlns:a16="http://schemas.microsoft.com/office/drawing/2014/main" id="{F2D2839D-9DC1-5A4E-A187-BCA020D75255}"/>
              </a:ext>
            </a:extLst>
          </p:cNvPr>
          <p:cNvSpPr/>
          <p:nvPr/>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92318AC2-C029-4444-9800-DA5A2A074C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1" name="Rectangle 10">
            <a:extLst>
              <a:ext uri="{FF2B5EF4-FFF2-40B4-BE49-F238E27FC236}">
                <a16:creationId xmlns:a16="http://schemas.microsoft.com/office/drawing/2014/main" id="{0AFC83F7-9470-6D41-ACE9-D404702A75D5}"/>
              </a:ext>
            </a:extLst>
          </p:cNvPr>
          <p:cNvSpPr/>
          <p:nvPr/>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5A01EE90-2EDF-344F-A61A-B4053F1A08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3" name="Rectangle 12">
            <a:extLst>
              <a:ext uri="{FF2B5EF4-FFF2-40B4-BE49-F238E27FC236}">
                <a16:creationId xmlns:a16="http://schemas.microsoft.com/office/drawing/2014/main" id="{095BAF06-AED9-314C-9083-D57BA6583CBD}"/>
              </a:ext>
            </a:extLst>
          </p:cNvPr>
          <p:cNvSpPr/>
          <p:nvPr userDrawn="1"/>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EA52B8D3-58AE-FD4D-9149-B03EB4D50A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444701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Teal">
    <p:spTree>
      <p:nvGrpSpPr>
        <p:cNvPr id="1" name=""/>
        <p:cNvGrpSpPr/>
        <p:nvPr/>
      </p:nvGrpSpPr>
      <p:grpSpPr>
        <a:xfrm>
          <a:off x="0" y="0"/>
          <a:ext cx="0" cy="0"/>
          <a:chOff x="0" y="0"/>
          <a:chExt cx="0" cy="0"/>
        </a:xfrm>
      </p:grpSpPr>
      <p:sp>
        <p:nvSpPr>
          <p:cNvPr id="2" name="Title 1"/>
          <p:cNvSpPr>
            <a:spLocks noGrp="1"/>
          </p:cNvSpPr>
          <p:nvPr>
            <p:ph type="title"/>
          </p:nvPr>
        </p:nvSpPr>
        <p:spPr>
          <a:xfrm>
            <a:off x="565974" y="524201"/>
            <a:ext cx="11060052" cy="712541"/>
          </a:xfrm>
        </p:spPr>
        <p:txBody>
          <a:bodyPr/>
          <a:lstStyle>
            <a:lvl1pPr>
              <a:defRPr>
                <a:solidFill>
                  <a:srgbClr val="008299"/>
                </a:solidFill>
              </a:defRPr>
            </a:lvl1pPr>
          </a:lstStyle>
          <a:p>
            <a:r>
              <a:rPr lang="en-US"/>
              <a:t>Click to edit Master title style</a:t>
            </a:r>
          </a:p>
        </p:txBody>
      </p:sp>
      <p:sp>
        <p:nvSpPr>
          <p:cNvPr id="3" name="Content Placeholder 2"/>
          <p:cNvSpPr>
            <a:spLocks noGrp="1"/>
          </p:cNvSpPr>
          <p:nvPr>
            <p:ph sz="half" idx="1"/>
          </p:nvPr>
        </p:nvSpPr>
        <p:spPr>
          <a:xfrm>
            <a:off x="565973" y="1342800"/>
            <a:ext cx="5247039" cy="4194727"/>
          </a:xfrm>
        </p:spPr>
        <p:txBody>
          <a:bodyPr lIns="0" tIns="0" rIns="0" bIns="0"/>
          <a:lstStyle>
            <a:lvl1pPr>
              <a:buClr>
                <a:schemeClr val="accent5"/>
              </a:buClr>
              <a:defRPr/>
            </a:lvl1pPr>
            <a:lvl2pPr>
              <a:spcBef>
                <a:spcPts val="800"/>
              </a:spcBef>
              <a:buClr>
                <a:schemeClr val="accent5"/>
              </a:buClr>
              <a:defRPr/>
            </a:lvl2pPr>
            <a:lvl3pPr>
              <a:spcBef>
                <a:spcPts val="800"/>
              </a:spcBef>
              <a:buClr>
                <a:schemeClr val="accent5"/>
              </a:buClr>
              <a:defRPr/>
            </a:lvl3pPr>
            <a:lvl4pPr>
              <a:spcBef>
                <a:spcPts val="800"/>
              </a:spcBef>
              <a:buClr>
                <a:schemeClr val="accent5"/>
              </a:buClr>
              <a:defRPr/>
            </a:lvl4pPr>
            <a:lvl5pPr>
              <a:spcBef>
                <a:spcPts val="800"/>
              </a:spcBef>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8987" y="1342800"/>
            <a:ext cx="5247039" cy="4194727"/>
          </a:xfrm>
        </p:spPr>
        <p:txBody>
          <a:bodyPr lIns="0" tIns="0" rIns="0" bIns="0"/>
          <a:lstStyle>
            <a:lvl1pPr>
              <a:buClr>
                <a:schemeClr val="accent5"/>
              </a:buClr>
              <a:defRPr/>
            </a:lvl1pPr>
            <a:lvl2pPr>
              <a:spcBef>
                <a:spcPts val="800"/>
              </a:spcBef>
              <a:buClr>
                <a:schemeClr val="accent5"/>
              </a:buClr>
              <a:defRPr/>
            </a:lvl2pPr>
            <a:lvl3pPr>
              <a:spcBef>
                <a:spcPts val="800"/>
              </a:spcBef>
              <a:buClr>
                <a:schemeClr val="accent5"/>
              </a:buClr>
              <a:defRPr/>
            </a:lvl3pPr>
            <a:lvl4pPr>
              <a:spcBef>
                <a:spcPts val="800"/>
              </a:spcBef>
              <a:buClr>
                <a:schemeClr val="accent5"/>
              </a:buClr>
              <a:defRPr/>
            </a:lvl4pPr>
            <a:lvl5pPr>
              <a:spcBef>
                <a:spcPts val="800"/>
              </a:spcBef>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3BDAC8B5-D264-BF4D-A5AA-F4B07DA2F57B}"/>
              </a:ext>
            </a:extLst>
          </p:cNvPr>
          <p:cNvSpPr/>
          <p:nvPr/>
        </p:nvSpPr>
        <p:spPr>
          <a:xfrm>
            <a:off x="0" y="5835408"/>
            <a:ext cx="12192000" cy="1022592"/>
          </a:xfrm>
          <a:prstGeom prst="rect">
            <a:avLst/>
          </a:prstGeom>
          <a:solidFill>
            <a:srgbClr val="00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79DAFDA6-F826-EB4B-8015-67E8F3D68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5" name="Date Placeholder 4"/>
          <p:cNvSpPr>
            <a:spLocks noGrp="1"/>
          </p:cNvSpPr>
          <p:nvPr>
            <p:ph type="dt" sz="half" idx="10"/>
          </p:nvPr>
        </p:nvSpPr>
        <p:spPr/>
        <p:txBody>
          <a:bodyPr/>
          <a:lstStyle/>
          <a:p>
            <a:fld id="{11641479-FECA-EE45-993A-6CC136B7C0E4}"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FA5C1A-6AA0-244F-BCD2-246B087817E0}" type="slidenum">
              <a:rPr lang="en-GB" smtClean="0"/>
              <a:t>‹#›</a:t>
            </a:fld>
            <a:endParaRPr lang="en-GB"/>
          </a:p>
        </p:txBody>
      </p:sp>
      <p:sp>
        <p:nvSpPr>
          <p:cNvPr id="10" name="Rectangle 9">
            <a:extLst>
              <a:ext uri="{FF2B5EF4-FFF2-40B4-BE49-F238E27FC236}">
                <a16:creationId xmlns:a16="http://schemas.microsoft.com/office/drawing/2014/main" id="{FCFD4F56-0FC9-B64E-968F-1970F0862BBB}"/>
              </a:ext>
            </a:extLst>
          </p:cNvPr>
          <p:cNvSpPr/>
          <p:nvPr/>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1B1CA925-A321-364F-A87C-008F07F4B3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4" name="Rectangle 13">
            <a:extLst>
              <a:ext uri="{FF2B5EF4-FFF2-40B4-BE49-F238E27FC236}">
                <a16:creationId xmlns:a16="http://schemas.microsoft.com/office/drawing/2014/main" id="{2DBBBF87-70A8-A04D-BA64-C8358E8DE245}"/>
              </a:ext>
            </a:extLst>
          </p:cNvPr>
          <p:cNvSpPr/>
          <p:nvPr/>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B13A5427-7602-9D4D-9F09-539DA089D4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6" name="Rectangle 15">
            <a:extLst>
              <a:ext uri="{FF2B5EF4-FFF2-40B4-BE49-F238E27FC236}">
                <a16:creationId xmlns:a16="http://schemas.microsoft.com/office/drawing/2014/main" id="{2C98CBA5-9A4C-204E-A95A-37A8041CCC39}"/>
              </a:ext>
            </a:extLst>
          </p:cNvPr>
          <p:cNvSpPr/>
          <p:nvPr userDrawn="1"/>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EB8C3E1D-0EEA-3A4F-A80D-29CDC03321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4131246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wo Content Teal">
    <p:spTree>
      <p:nvGrpSpPr>
        <p:cNvPr id="1" name=""/>
        <p:cNvGrpSpPr/>
        <p:nvPr/>
      </p:nvGrpSpPr>
      <p:grpSpPr>
        <a:xfrm>
          <a:off x="0" y="0"/>
          <a:ext cx="0" cy="0"/>
          <a:chOff x="0" y="0"/>
          <a:chExt cx="0" cy="0"/>
        </a:xfrm>
      </p:grpSpPr>
      <p:sp>
        <p:nvSpPr>
          <p:cNvPr id="2" name="Title 1"/>
          <p:cNvSpPr>
            <a:spLocks noGrp="1"/>
          </p:cNvSpPr>
          <p:nvPr>
            <p:ph type="title"/>
          </p:nvPr>
        </p:nvSpPr>
        <p:spPr>
          <a:xfrm>
            <a:off x="565974" y="524201"/>
            <a:ext cx="11060052" cy="360000"/>
          </a:xfrm>
        </p:spPr>
        <p:txBody>
          <a:bodyPr/>
          <a:lstStyle>
            <a:lvl1pPr>
              <a:defRPr>
                <a:solidFill>
                  <a:srgbClr val="008299"/>
                </a:solidFill>
              </a:defRPr>
            </a:lvl1pPr>
          </a:lstStyle>
          <a:p>
            <a:r>
              <a:rPr lang="en-US"/>
              <a:t>Click to edit Master title style</a:t>
            </a:r>
          </a:p>
        </p:txBody>
      </p:sp>
      <p:sp>
        <p:nvSpPr>
          <p:cNvPr id="3" name="Content Placeholder 2"/>
          <p:cNvSpPr>
            <a:spLocks noGrp="1"/>
          </p:cNvSpPr>
          <p:nvPr>
            <p:ph sz="half" idx="1"/>
          </p:nvPr>
        </p:nvSpPr>
        <p:spPr>
          <a:xfrm>
            <a:off x="565972" y="1342799"/>
            <a:ext cx="7200000" cy="4500000"/>
          </a:xfrm>
        </p:spPr>
        <p:txBody>
          <a:bodyPr lIns="0" tIns="0" rIns="0" bIns="0"/>
          <a:lstStyle>
            <a:lvl1pPr>
              <a:buClr>
                <a:schemeClr val="accent5"/>
              </a:buClr>
              <a:defRPr/>
            </a:lvl1pPr>
            <a:lvl2pPr>
              <a:spcBef>
                <a:spcPts val="800"/>
              </a:spcBef>
              <a:buClr>
                <a:schemeClr val="accent5"/>
              </a:buClr>
              <a:defRPr/>
            </a:lvl2pPr>
            <a:lvl3pPr>
              <a:spcBef>
                <a:spcPts val="800"/>
              </a:spcBef>
              <a:buClr>
                <a:schemeClr val="accent5"/>
              </a:buClr>
              <a:defRPr/>
            </a:lvl3pPr>
            <a:lvl4pPr>
              <a:spcBef>
                <a:spcPts val="800"/>
              </a:spcBef>
              <a:buClr>
                <a:schemeClr val="accent5"/>
              </a:buClr>
              <a:defRPr/>
            </a:lvl4pPr>
            <a:lvl5pPr>
              <a:spcBef>
                <a:spcPts val="800"/>
              </a:spcBef>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0026" y="1342799"/>
            <a:ext cx="3816000" cy="4500000"/>
          </a:xfrm>
        </p:spPr>
        <p:txBody>
          <a:bodyPr lIns="0" tIns="0" rIns="0" bIns="0"/>
          <a:lstStyle>
            <a:lvl1pPr>
              <a:buClr>
                <a:schemeClr val="accent5"/>
              </a:buClr>
              <a:defRPr/>
            </a:lvl1pPr>
            <a:lvl2pPr>
              <a:spcBef>
                <a:spcPts val="800"/>
              </a:spcBef>
              <a:buClr>
                <a:schemeClr val="accent5"/>
              </a:buClr>
              <a:defRPr/>
            </a:lvl2pPr>
            <a:lvl3pPr>
              <a:spcBef>
                <a:spcPts val="800"/>
              </a:spcBef>
              <a:buClr>
                <a:schemeClr val="accent5"/>
              </a:buClr>
              <a:defRPr/>
            </a:lvl3pPr>
            <a:lvl4pPr>
              <a:spcBef>
                <a:spcPts val="800"/>
              </a:spcBef>
              <a:buClr>
                <a:schemeClr val="accent5"/>
              </a:buClr>
              <a:defRPr/>
            </a:lvl4pPr>
            <a:lvl5pPr>
              <a:spcBef>
                <a:spcPts val="800"/>
              </a:spcBef>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3BDAC8B5-D264-BF4D-A5AA-F4B07DA2F57B}"/>
              </a:ext>
            </a:extLst>
          </p:cNvPr>
          <p:cNvSpPr/>
          <p:nvPr/>
        </p:nvSpPr>
        <p:spPr>
          <a:xfrm>
            <a:off x="0" y="5835408"/>
            <a:ext cx="12192000" cy="1022592"/>
          </a:xfrm>
          <a:prstGeom prst="rect">
            <a:avLst/>
          </a:prstGeom>
          <a:solidFill>
            <a:srgbClr val="00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79DAFDA6-F826-EB4B-8015-67E8F3D68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5" name="Date Placeholder 4"/>
          <p:cNvSpPr>
            <a:spLocks noGrp="1"/>
          </p:cNvSpPr>
          <p:nvPr>
            <p:ph type="dt" sz="half" idx="10"/>
          </p:nvPr>
        </p:nvSpPr>
        <p:spPr/>
        <p:txBody>
          <a:bodyPr/>
          <a:lstStyle/>
          <a:p>
            <a:fld id="{11641479-FECA-EE45-993A-6CC136B7C0E4}"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FA5C1A-6AA0-244F-BCD2-246B087817E0}" type="slidenum">
              <a:rPr lang="en-GB" smtClean="0"/>
              <a:t>‹#›</a:t>
            </a:fld>
            <a:endParaRPr lang="en-GB"/>
          </a:p>
        </p:txBody>
      </p:sp>
      <p:sp>
        <p:nvSpPr>
          <p:cNvPr id="10" name="Rectangle 9">
            <a:extLst>
              <a:ext uri="{FF2B5EF4-FFF2-40B4-BE49-F238E27FC236}">
                <a16:creationId xmlns:a16="http://schemas.microsoft.com/office/drawing/2014/main" id="{FCFD4F56-0FC9-B64E-968F-1970F0862BBB}"/>
              </a:ext>
            </a:extLst>
          </p:cNvPr>
          <p:cNvSpPr/>
          <p:nvPr/>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1B1CA925-A321-364F-A87C-008F07F4B3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4" name="Rectangle 13">
            <a:extLst>
              <a:ext uri="{FF2B5EF4-FFF2-40B4-BE49-F238E27FC236}">
                <a16:creationId xmlns:a16="http://schemas.microsoft.com/office/drawing/2014/main" id="{2DBBBF87-70A8-A04D-BA64-C8358E8DE245}"/>
              </a:ext>
            </a:extLst>
          </p:cNvPr>
          <p:cNvSpPr/>
          <p:nvPr/>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B13A5427-7602-9D4D-9F09-539DA089D4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6" name="Rectangle 15">
            <a:extLst>
              <a:ext uri="{FF2B5EF4-FFF2-40B4-BE49-F238E27FC236}">
                <a16:creationId xmlns:a16="http://schemas.microsoft.com/office/drawing/2014/main" id="{2C98CBA5-9A4C-204E-A95A-37A8041CCC39}"/>
              </a:ext>
            </a:extLst>
          </p:cNvPr>
          <p:cNvSpPr/>
          <p:nvPr userDrawn="1"/>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EB8C3E1D-0EEA-3A4F-A80D-29CDC03321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2114624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Te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A22D91-B333-D542-AF40-EF7AA0B12E88}"/>
              </a:ext>
            </a:extLst>
          </p:cNvPr>
          <p:cNvSpPr/>
          <p:nvPr/>
        </p:nvSpPr>
        <p:spPr>
          <a:xfrm>
            <a:off x="0" y="5835408"/>
            <a:ext cx="12192000" cy="1022592"/>
          </a:xfrm>
          <a:prstGeom prst="rect">
            <a:avLst/>
          </a:prstGeom>
          <a:solidFill>
            <a:srgbClr val="00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638A0742-A1B2-A64F-AA41-01D5CCA2A1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2" name="Title 1"/>
          <p:cNvSpPr>
            <a:spLocks noGrp="1"/>
          </p:cNvSpPr>
          <p:nvPr>
            <p:ph type="title"/>
          </p:nvPr>
        </p:nvSpPr>
        <p:spPr/>
        <p:txBody>
          <a:bodyPr/>
          <a:lstStyle>
            <a:lvl1pPr>
              <a:defRPr>
                <a:solidFill>
                  <a:srgbClr val="008299"/>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11641479-FECA-EE45-993A-6CC136B7C0E4}" type="datetimeFigureOut">
              <a:rPr lang="en-GB" smtClean="0"/>
              <a:t>04/03/2025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FA5C1A-6AA0-244F-BCD2-246B087817E0}" type="slidenum">
              <a:rPr lang="en-GB" smtClean="0"/>
              <a:t>‹#›</a:t>
            </a:fld>
            <a:endParaRPr lang="en-GB"/>
          </a:p>
        </p:txBody>
      </p:sp>
      <p:sp>
        <p:nvSpPr>
          <p:cNvPr id="8" name="Rectangle 7">
            <a:extLst>
              <a:ext uri="{FF2B5EF4-FFF2-40B4-BE49-F238E27FC236}">
                <a16:creationId xmlns:a16="http://schemas.microsoft.com/office/drawing/2014/main" id="{DFA847C9-062A-DC41-9249-9150BBCB4E09}"/>
              </a:ext>
            </a:extLst>
          </p:cNvPr>
          <p:cNvSpPr/>
          <p:nvPr/>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54A43121-0A2C-6345-9642-757736E236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0" name="Rectangle 9">
            <a:extLst>
              <a:ext uri="{FF2B5EF4-FFF2-40B4-BE49-F238E27FC236}">
                <a16:creationId xmlns:a16="http://schemas.microsoft.com/office/drawing/2014/main" id="{44DA18A5-AF5D-E54D-AFCF-4CDEC85A59F8}"/>
              </a:ext>
            </a:extLst>
          </p:cNvPr>
          <p:cNvSpPr/>
          <p:nvPr/>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54FDD09D-BAEA-EA4D-BE8A-EC648066BA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2" name="Rectangle 11">
            <a:extLst>
              <a:ext uri="{FF2B5EF4-FFF2-40B4-BE49-F238E27FC236}">
                <a16:creationId xmlns:a16="http://schemas.microsoft.com/office/drawing/2014/main" id="{DB16DFE2-382F-3B42-9B83-325698163BBB}"/>
              </a:ext>
            </a:extLst>
          </p:cNvPr>
          <p:cNvSpPr/>
          <p:nvPr userDrawn="1"/>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280C63E2-2920-084F-BE8B-8DD2ABED1E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1700339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Te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A49954-9E10-1144-886C-43904C7FFA77}"/>
              </a:ext>
            </a:extLst>
          </p:cNvPr>
          <p:cNvSpPr/>
          <p:nvPr/>
        </p:nvSpPr>
        <p:spPr>
          <a:xfrm>
            <a:off x="0" y="5835408"/>
            <a:ext cx="12192000" cy="1022592"/>
          </a:xfrm>
          <a:prstGeom prst="rect">
            <a:avLst/>
          </a:prstGeom>
          <a:solidFill>
            <a:srgbClr val="00A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6F52E4D3-5155-4C4D-9266-406B229DCE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2" name="Date Placeholder 1"/>
          <p:cNvSpPr>
            <a:spLocks noGrp="1"/>
          </p:cNvSpPr>
          <p:nvPr>
            <p:ph type="dt" sz="half" idx="10"/>
          </p:nvPr>
        </p:nvSpPr>
        <p:spPr/>
        <p:txBody>
          <a:bodyPr/>
          <a:lstStyle/>
          <a:p>
            <a:fld id="{11641479-FECA-EE45-993A-6CC136B7C0E4}" type="datetimeFigureOut">
              <a:rPr lang="en-GB" smtClean="0"/>
              <a:t>04/03/2025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FA5C1A-6AA0-244F-BCD2-246B087817E0}" type="slidenum">
              <a:rPr lang="en-GB" smtClean="0"/>
              <a:t>‹#›</a:t>
            </a:fld>
            <a:endParaRPr lang="en-GB"/>
          </a:p>
        </p:txBody>
      </p:sp>
      <p:sp>
        <p:nvSpPr>
          <p:cNvPr id="7" name="Rectangle 6">
            <a:extLst>
              <a:ext uri="{FF2B5EF4-FFF2-40B4-BE49-F238E27FC236}">
                <a16:creationId xmlns:a16="http://schemas.microsoft.com/office/drawing/2014/main" id="{3BDE3DF4-54A8-554B-B711-5C9558539BB2}"/>
              </a:ext>
            </a:extLst>
          </p:cNvPr>
          <p:cNvSpPr/>
          <p:nvPr/>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EF40ADE9-55C7-4B42-ADE1-7B41315168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9" name="Rectangle 8">
            <a:extLst>
              <a:ext uri="{FF2B5EF4-FFF2-40B4-BE49-F238E27FC236}">
                <a16:creationId xmlns:a16="http://schemas.microsoft.com/office/drawing/2014/main" id="{1A4EE546-9D41-224C-B5E5-344633A0C966}"/>
              </a:ext>
            </a:extLst>
          </p:cNvPr>
          <p:cNvSpPr/>
          <p:nvPr/>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7A82AB8B-6F9D-894A-979F-49F9030B58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1" name="Rectangle 10">
            <a:extLst>
              <a:ext uri="{FF2B5EF4-FFF2-40B4-BE49-F238E27FC236}">
                <a16:creationId xmlns:a16="http://schemas.microsoft.com/office/drawing/2014/main" id="{3C20438B-8107-AB46-8982-61CBE0C2C582}"/>
              </a:ext>
            </a:extLst>
          </p:cNvPr>
          <p:cNvSpPr/>
          <p:nvPr userDrawn="1"/>
        </p:nvSpPr>
        <p:spPr>
          <a:xfrm>
            <a:off x="0" y="5835408"/>
            <a:ext cx="12192000" cy="1022592"/>
          </a:xfrm>
          <a:prstGeom prst="rect">
            <a:avLst/>
          </a:prstGeom>
          <a:solidFill>
            <a:srgbClr val="008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72E60878-E526-6648-AF5D-F8F956CBE7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1424677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Gree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9450" y="2510632"/>
            <a:ext cx="10515600" cy="1615005"/>
          </a:xfrm>
        </p:spPr>
        <p:txBody>
          <a:bodyPr anchor="t" anchorCtr="0"/>
          <a:lstStyle>
            <a:lvl1pPr>
              <a:defRPr sz="5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79450" y="4185271"/>
            <a:ext cx="10515600" cy="1500187"/>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41479-FECA-EE45-993A-6CC136B7C0E4}"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FA5C1A-6AA0-244F-BCD2-246B087817E0}" type="slidenum">
              <a:rPr lang="en-GB" smtClean="0"/>
              <a:t>‹#›</a:t>
            </a:fld>
            <a:endParaRPr lang="en-GB"/>
          </a:p>
        </p:txBody>
      </p:sp>
      <p:pic>
        <p:nvPicPr>
          <p:cNvPr id="9" name="Graphic 8">
            <a:extLst>
              <a:ext uri="{FF2B5EF4-FFF2-40B4-BE49-F238E27FC236}">
                <a16:creationId xmlns:a16="http://schemas.microsoft.com/office/drawing/2014/main" id="{EF81B170-6AC0-AF4A-911D-17A60845E5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1375488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ink">
    <p:bg>
      <p:bgPr>
        <a:solidFill>
          <a:srgbClr val="E01F5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9450" y="2510632"/>
            <a:ext cx="10515600" cy="1615005"/>
          </a:xfrm>
        </p:spPr>
        <p:txBody>
          <a:bodyPr anchor="t" anchorCtr="0"/>
          <a:lstStyle>
            <a:lvl1pPr>
              <a:defRPr sz="5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79450" y="4185271"/>
            <a:ext cx="10515600" cy="1500187"/>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41479-FECA-EE45-993A-6CC136B7C0E4}"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FA5C1A-6AA0-244F-BCD2-246B087817E0}" type="slidenum">
              <a:rPr lang="en-GB" smtClean="0"/>
              <a:t>‹#›</a:t>
            </a:fld>
            <a:endParaRPr lang="en-GB"/>
          </a:p>
        </p:txBody>
      </p:sp>
      <p:pic>
        <p:nvPicPr>
          <p:cNvPr id="9" name="Graphic 8">
            <a:extLst>
              <a:ext uri="{FF2B5EF4-FFF2-40B4-BE49-F238E27FC236}">
                <a16:creationId xmlns:a16="http://schemas.microsoft.com/office/drawing/2014/main" id="{EF81B170-6AC0-AF4A-911D-17A60845E5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885702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i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01F59"/>
                </a:solidFill>
              </a:defRPr>
            </a:lvl1pPr>
          </a:lstStyle>
          <a:p>
            <a:r>
              <a:rPr lang="en-US"/>
              <a:t>Click to edit Master title style</a:t>
            </a:r>
          </a:p>
        </p:txBody>
      </p:sp>
      <p:sp>
        <p:nvSpPr>
          <p:cNvPr id="7" name="Rectangle 6">
            <a:extLst>
              <a:ext uri="{FF2B5EF4-FFF2-40B4-BE49-F238E27FC236}">
                <a16:creationId xmlns:a16="http://schemas.microsoft.com/office/drawing/2014/main" id="{56498A60-84B6-B247-B15F-7FBF0527CFED}"/>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7D0CF094-80D9-A14F-B728-535C6EC6B1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3" name="Content Placeholder 2"/>
          <p:cNvSpPr>
            <a:spLocks noGrp="1"/>
          </p:cNvSpPr>
          <p:nvPr>
            <p:ph idx="1"/>
          </p:nvPr>
        </p:nvSpPr>
        <p:spPr/>
        <p:txBody>
          <a:bodyPr/>
          <a:lstStyle>
            <a:lvl1pPr>
              <a:buClr>
                <a:srgbClr val="E01F59"/>
              </a:buClr>
              <a:defRPr/>
            </a:lvl1pPr>
            <a:lvl2pPr>
              <a:spcBef>
                <a:spcPts val="800"/>
              </a:spcBef>
              <a:buClr>
                <a:srgbClr val="E01F59"/>
              </a:buClr>
              <a:defRPr/>
            </a:lvl2pPr>
            <a:lvl3pPr>
              <a:spcBef>
                <a:spcPts val="800"/>
              </a:spcBef>
              <a:buClr>
                <a:srgbClr val="E01F59"/>
              </a:buClr>
              <a:defRPr/>
            </a:lvl3pPr>
            <a:lvl4pPr>
              <a:spcBef>
                <a:spcPts val="800"/>
              </a:spcBef>
              <a:buClr>
                <a:srgbClr val="E01F59"/>
              </a:buClr>
              <a:defRPr/>
            </a:lvl4pPr>
            <a:lvl5pPr>
              <a:spcBef>
                <a:spcPts val="800"/>
              </a:spcBef>
              <a:buClr>
                <a:srgbClr val="E01F5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41479-FECA-EE45-993A-6CC136B7C0E4}"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FA5C1A-6AA0-244F-BCD2-246B087817E0}" type="slidenum">
              <a:rPr lang="en-GB" smtClean="0"/>
              <a:t>‹#›</a:t>
            </a:fld>
            <a:endParaRPr lang="en-GB"/>
          </a:p>
        </p:txBody>
      </p:sp>
      <p:sp>
        <p:nvSpPr>
          <p:cNvPr id="9" name="Rectangle 8">
            <a:extLst>
              <a:ext uri="{FF2B5EF4-FFF2-40B4-BE49-F238E27FC236}">
                <a16:creationId xmlns:a16="http://schemas.microsoft.com/office/drawing/2014/main" id="{609FC1A6-B91C-694E-B3E6-A67D4C85857F}"/>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FB0B477C-C6FF-D045-B07C-0242637354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1" name="Rectangle 10">
            <a:extLst>
              <a:ext uri="{FF2B5EF4-FFF2-40B4-BE49-F238E27FC236}">
                <a16:creationId xmlns:a16="http://schemas.microsoft.com/office/drawing/2014/main" id="{8E4210A5-99BA-A845-9419-3DB26311F967}"/>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8557E41F-A932-C740-A873-9282DB5A87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3" name="Rectangle 12">
            <a:extLst>
              <a:ext uri="{FF2B5EF4-FFF2-40B4-BE49-F238E27FC236}">
                <a16:creationId xmlns:a16="http://schemas.microsoft.com/office/drawing/2014/main" id="{D92B21B4-9DFA-C94D-AD03-FA2DBC285CE6}"/>
              </a:ext>
            </a:extLst>
          </p:cNvPr>
          <p:cNvSpPr/>
          <p:nvPr userDrawn="1"/>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425B1ABE-A070-F14C-ACE6-6A2E94E45B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2441141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5974" y="524201"/>
            <a:ext cx="11060052" cy="699385"/>
          </a:xfrm>
        </p:spPr>
        <p:txBody>
          <a:bodyPr/>
          <a:lstStyle>
            <a:lvl1pPr>
              <a:defRPr>
                <a:solidFill>
                  <a:srgbClr val="E01F59"/>
                </a:solidFill>
              </a:defRPr>
            </a:lvl1pPr>
          </a:lstStyle>
          <a:p>
            <a:r>
              <a:rPr lang="en-US"/>
              <a:t>Click to edit Master title style</a:t>
            </a:r>
          </a:p>
        </p:txBody>
      </p:sp>
      <p:sp>
        <p:nvSpPr>
          <p:cNvPr id="3" name="Content Placeholder 2"/>
          <p:cNvSpPr>
            <a:spLocks noGrp="1"/>
          </p:cNvSpPr>
          <p:nvPr>
            <p:ph sz="half" idx="1"/>
          </p:nvPr>
        </p:nvSpPr>
        <p:spPr>
          <a:xfrm>
            <a:off x="565973" y="1342800"/>
            <a:ext cx="5247039" cy="4194727"/>
          </a:xfrm>
        </p:spPr>
        <p:txBody>
          <a:bodyPr lIns="0" tIns="0" rIns="0" bIns="0"/>
          <a:lstStyle>
            <a:lvl1pPr>
              <a:buClr>
                <a:srgbClr val="E01F59"/>
              </a:buClr>
              <a:defRPr/>
            </a:lvl1pPr>
            <a:lvl2pPr>
              <a:spcBef>
                <a:spcPts val="800"/>
              </a:spcBef>
              <a:buClr>
                <a:srgbClr val="E01F59"/>
              </a:buClr>
              <a:defRPr/>
            </a:lvl2pPr>
            <a:lvl3pPr>
              <a:spcBef>
                <a:spcPts val="800"/>
              </a:spcBef>
              <a:buClr>
                <a:srgbClr val="E01F59"/>
              </a:buClr>
              <a:defRPr/>
            </a:lvl3pPr>
            <a:lvl4pPr>
              <a:spcBef>
                <a:spcPts val="800"/>
              </a:spcBef>
              <a:buClr>
                <a:srgbClr val="E01F59"/>
              </a:buClr>
              <a:defRPr/>
            </a:lvl4pPr>
            <a:lvl5pPr>
              <a:spcBef>
                <a:spcPts val="800"/>
              </a:spcBef>
              <a:buClr>
                <a:srgbClr val="E01F5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8987" y="1342800"/>
            <a:ext cx="5247039" cy="4194727"/>
          </a:xfrm>
        </p:spPr>
        <p:txBody>
          <a:bodyPr lIns="0" tIns="0" rIns="0" bIns="0"/>
          <a:lstStyle>
            <a:lvl1pPr>
              <a:buClr>
                <a:srgbClr val="E01F59"/>
              </a:buClr>
              <a:defRPr/>
            </a:lvl1pPr>
            <a:lvl2pPr>
              <a:spcBef>
                <a:spcPts val="800"/>
              </a:spcBef>
              <a:buClr>
                <a:srgbClr val="E01F59"/>
              </a:buClr>
              <a:defRPr/>
            </a:lvl2pPr>
            <a:lvl3pPr>
              <a:spcBef>
                <a:spcPts val="800"/>
              </a:spcBef>
              <a:buClr>
                <a:srgbClr val="E01F59"/>
              </a:buClr>
              <a:defRPr/>
            </a:lvl3pPr>
            <a:lvl4pPr>
              <a:spcBef>
                <a:spcPts val="800"/>
              </a:spcBef>
              <a:buClr>
                <a:srgbClr val="E01F59"/>
              </a:buClr>
              <a:defRPr/>
            </a:lvl4pPr>
            <a:lvl5pPr>
              <a:spcBef>
                <a:spcPts val="800"/>
              </a:spcBef>
              <a:buClr>
                <a:srgbClr val="E01F5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3BDAC8B5-D264-BF4D-A5AA-F4B07DA2F57B}"/>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79DAFDA6-F826-EB4B-8015-67E8F3D68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5" name="Date Placeholder 4"/>
          <p:cNvSpPr>
            <a:spLocks noGrp="1"/>
          </p:cNvSpPr>
          <p:nvPr>
            <p:ph type="dt" sz="half" idx="10"/>
          </p:nvPr>
        </p:nvSpPr>
        <p:spPr/>
        <p:txBody>
          <a:bodyPr/>
          <a:lstStyle/>
          <a:p>
            <a:fld id="{11641479-FECA-EE45-993A-6CC136B7C0E4}"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FA5C1A-6AA0-244F-BCD2-246B087817E0}" type="slidenum">
              <a:rPr lang="en-GB" smtClean="0"/>
              <a:t>‹#›</a:t>
            </a:fld>
            <a:endParaRPr lang="en-GB"/>
          </a:p>
        </p:txBody>
      </p:sp>
      <p:sp>
        <p:nvSpPr>
          <p:cNvPr id="10" name="Rectangle 9">
            <a:extLst>
              <a:ext uri="{FF2B5EF4-FFF2-40B4-BE49-F238E27FC236}">
                <a16:creationId xmlns:a16="http://schemas.microsoft.com/office/drawing/2014/main" id="{BE6E5450-47A9-C242-9484-92B49E6B8A15}"/>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B2F66712-03FC-D142-8CCC-E4C558C2BF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4" name="Rectangle 13">
            <a:extLst>
              <a:ext uri="{FF2B5EF4-FFF2-40B4-BE49-F238E27FC236}">
                <a16:creationId xmlns:a16="http://schemas.microsoft.com/office/drawing/2014/main" id="{809AD43B-E618-A34C-AE67-D1D380ADDFB2}"/>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398A756B-7EAC-324F-9105-D69B2E0A52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6" name="Rectangle 15">
            <a:extLst>
              <a:ext uri="{FF2B5EF4-FFF2-40B4-BE49-F238E27FC236}">
                <a16:creationId xmlns:a16="http://schemas.microsoft.com/office/drawing/2014/main" id="{9201E7EA-CC06-BA46-AF25-F7692AB04404}"/>
              </a:ext>
            </a:extLst>
          </p:cNvPr>
          <p:cNvSpPr/>
          <p:nvPr userDrawn="1"/>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E7FCB782-8D36-6047-A972-196F93EFA6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269559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5974" y="524201"/>
            <a:ext cx="11060052" cy="360000"/>
          </a:xfrm>
        </p:spPr>
        <p:txBody>
          <a:bodyPr/>
          <a:lstStyle>
            <a:lvl1pPr>
              <a:defRPr>
                <a:solidFill>
                  <a:srgbClr val="E01F59"/>
                </a:solidFill>
              </a:defRPr>
            </a:lvl1pPr>
          </a:lstStyle>
          <a:p>
            <a:r>
              <a:rPr lang="en-US"/>
              <a:t>Click to edit Master title style</a:t>
            </a:r>
          </a:p>
        </p:txBody>
      </p:sp>
      <p:sp>
        <p:nvSpPr>
          <p:cNvPr id="3" name="Content Placeholder 2"/>
          <p:cNvSpPr>
            <a:spLocks noGrp="1"/>
          </p:cNvSpPr>
          <p:nvPr>
            <p:ph sz="half" idx="1"/>
          </p:nvPr>
        </p:nvSpPr>
        <p:spPr>
          <a:xfrm>
            <a:off x="565972" y="1342799"/>
            <a:ext cx="7200000" cy="4500000"/>
          </a:xfrm>
        </p:spPr>
        <p:txBody>
          <a:bodyPr lIns="0" tIns="0" rIns="0" bIns="0"/>
          <a:lstStyle>
            <a:lvl1pPr>
              <a:buClr>
                <a:srgbClr val="E01F59"/>
              </a:buClr>
              <a:defRPr/>
            </a:lvl1pPr>
            <a:lvl2pPr>
              <a:spcBef>
                <a:spcPts val="800"/>
              </a:spcBef>
              <a:buClr>
                <a:srgbClr val="E01F59"/>
              </a:buClr>
              <a:defRPr/>
            </a:lvl2pPr>
            <a:lvl3pPr>
              <a:spcBef>
                <a:spcPts val="800"/>
              </a:spcBef>
              <a:buClr>
                <a:srgbClr val="E01F59"/>
              </a:buClr>
              <a:defRPr/>
            </a:lvl3pPr>
            <a:lvl4pPr>
              <a:spcBef>
                <a:spcPts val="800"/>
              </a:spcBef>
              <a:buClr>
                <a:srgbClr val="E01F59"/>
              </a:buClr>
              <a:defRPr/>
            </a:lvl4pPr>
            <a:lvl5pPr>
              <a:spcBef>
                <a:spcPts val="800"/>
              </a:spcBef>
              <a:buClr>
                <a:srgbClr val="E01F5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5984" y="1342799"/>
            <a:ext cx="3816000" cy="4500000"/>
          </a:xfrm>
        </p:spPr>
        <p:txBody>
          <a:bodyPr lIns="0" tIns="0" rIns="0" bIns="0"/>
          <a:lstStyle>
            <a:lvl1pPr>
              <a:buClr>
                <a:srgbClr val="E01F59"/>
              </a:buClr>
              <a:defRPr/>
            </a:lvl1pPr>
            <a:lvl2pPr>
              <a:spcBef>
                <a:spcPts val="800"/>
              </a:spcBef>
              <a:buClr>
                <a:srgbClr val="E01F59"/>
              </a:buClr>
              <a:defRPr/>
            </a:lvl2pPr>
            <a:lvl3pPr>
              <a:spcBef>
                <a:spcPts val="800"/>
              </a:spcBef>
              <a:buClr>
                <a:srgbClr val="E01F59"/>
              </a:buClr>
              <a:defRPr/>
            </a:lvl3pPr>
            <a:lvl4pPr>
              <a:spcBef>
                <a:spcPts val="800"/>
              </a:spcBef>
              <a:buClr>
                <a:srgbClr val="E01F59"/>
              </a:buClr>
              <a:defRPr/>
            </a:lvl4pPr>
            <a:lvl5pPr>
              <a:spcBef>
                <a:spcPts val="800"/>
              </a:spcBef>
              <a:buClr>
                <a:srgbClr val="E01F5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3BDAC8B5-D264-BF4D-A5AA-F4B07DA2F57B}"/>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79DAFDA6-F826-EB4B-8015-67E8F3D68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5" name="Date Placeholder 4"/>
          <p:cNvSpPr>
            <a:spLocks noGrp="1"/>
          </p:cNvSpPr>
          <p:nvPr>
            <p:ph type="dt" sz="half" idx="10"/>
          </p:nvPr>
        </p:nvSpPr>
        <p:spPr/>
        <p:txBody>
          <a:bodyPr/>
          <a:lstStyle/>
          <a:p>
            <a:fld id="{11641479-FECA-EE45-993A-6CC136B7C0E4}"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FA5C1A-6AA0-244F-BCD2-246B087817E0}" type="slidenum">
              <a:rPr lang="en-GB" smtClean="0"/>
              <a:t>‹#›</a:t>
            </a:fld>
            <a:endParaRPr lang="en-GB"/>
          </a:p>
        </p:txBody>
      </p:sp>
      <p:sp>
        <p:nvSpPr>
          <p:cNvPr id="10" name="Rectangle 9">
            <a:extLst>
              <a:ext uri="{FF2B5EF4-FFF2-40B4-BE49-F238E27FC236}">
                <a16:creationId xmlns:a16="http://schemas.microsoft.com/office/drawing/2014/main" id="{BE6E5450-47A9-C242-9484-92B49E6B8A15}"/>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B2F66712-03FC-D142-8CCC-E4C558C2BF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4" name="Rectangle 13">
            <a:extLst>
              <a:ext uri="{FF2B5EF4-FFF2-40B4-BE49-F238E27FC236}">
                <a16:creationId xmlns:a16="http://schemas.microsoft.com/office/drawing/2014/main" id="{809AD43B-E618-A34C-AE67-D1D380ADDFB2}"/>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398A756B-7EAC-324F-9105-D69B2E0A52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6" name="Rectangle 15">
            <a:extLst>
              <a:ext uri="{FF2B5EF4-FFF2-40B4-BE49-F238E27FC236}">
                <a16:creationId xmlns:a16="http://schemas.microsoft.com/office/drawing/2014/main" id="{9201E7EA-CC06-BA46-AF25-F7692AB04404}"/>
              </a:ext>
            </a:extLst>
          </p:cNvPr>
          <p:cNvSpPr/>
          <p:nvPr userDrawn="1"/>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E7FCB782-8D36-6047-A972-196F93EFA6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4174986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i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01F59"/>
                </a:solidFill>
              </a:defRPr>
            </a:lvl1pPr>
          </a:lstStyle>
          <a:p>
            <a:r>
              <a:rPr lang="en-US"/>
              <a:t>Click to edit Master title style</a:t>
            </a:r>
          </a:p>
        </p:txBody>
      </p:sp>
      <p:sp>
        <p:nvSpPr>
          <p:cNvPr id="6" name="Rectangle 5">
            <a:extLst>
              <a:ext uri="{FF2B5EF4-FFF2-40B4-BE49-F238E27FC236}">
                <a16:creationId xmlns:a16="http://schemas.microsoft.com/office/drawing/2014/main" id="{3BA22D91-B333-D542-AF40-EF7AA0B12E88}"/>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638A0742-A1B2-A64F-AA41-01D5CCA2A1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3" name="Date Placeholder 2"/>
          <p:cNvSpPr>
            <a:spLocks noGrp="1"/>
          </p:cNvSpPr>
          <p:nvPr>
            <p:ph type="dt" sz="half" idx="10"/>
          </p:nvPr>
        </p:nvSpPr>
        <p:spPr/>
        <p:txBody>
          <a:bodyPr/>
          <a:lstStyle/>
          <a:p>
            <a:fld id="{11641479-FECA-EE45-993A-6CC136B7C0E4}" type="datetimeFigureOut">
              <a:rPr lang="en-GB" smtClean="0"/>
              <a:t>04/03/2025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FA5C1A-6AA0-244F-BCD2-246B087817E0}" type="slidenum">
              <a:rPr lang="en-GB" smtClean="0"/>
              <a:t>‹#›</a:t>
            </a:fld>
            <a:endParaRPr lang="en-GB"/>
          </a:p>
        </p:txBody>
      </p:sp>
      <p:sp>
        <p:nvSpPr>
          <p:cNvPr id="8" name="Rectangle 7">
            <a:extLst>
              <a:ext uri="{FF2B5EF4-FFF2-40B4-BE49-F238E27FC236}">
                <a16:creationId xmlns:a16="http://schemas.microsoft.com/office/drawing/2014/main" id="{1BBC9761-7046-FD4F-8AA3-E6E1C4BE2214}"/>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F34E781E-F07A-834D-96E0-11DFF354B7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0" name="Rectangle 9">
            <a:extLst>
              <a:ext uri="{FF2B5EF4-FFF2-40B4-BE49-F238E27FC236}">
                <a16:creationId xmlns:a16="http://schemas.microsoft.com/office/drawing/2014/main" id="{B76BFCFB-27EB-614C-A875-4FCC5BFC3F03}"/>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E362727F-4E2F-7740-B26E-C6947AA8CD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2" name="Rectangle 11">
            <a:extLst>
              <a:ext uri="{FF2B5EF4-FFF2-40B4-BE49-F238E27FC236}">
                <a16:creationId xmlns:a16="http://schemas.microsoft.com/office/drawing/2014/main" id="{4F67AFFD-07FD-B249-9347-C859697008E6}"/>
              </a:ext>
            </a:extLst>
          </p:cNvPr>
          <p:cNvSpPr/>
          <p:nvPr userDrawn="1"/>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DE9771C4-429D-D349-B41E-D82DA59059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1163213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A49954-9E10-1144-886C-43904C7FFA77}"/>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6F52E4D3-5155-4C4D-9266-406B229DCE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2" name="Date Placeholder 1"/>
          <p:cNvSpPr>
            <a:spLocks noGrp="1"/>
          </p:cNvSpPr>
          <p:nvPr>
            <p:ph type="dt" sz="half" idx="10"/>
          </p:nvPr>
        </p:nvSpPr>
        <p:spPr/>
        <p:txBody>
          <a:bodyPr/>
          <a:lstStyle/>
          <a:p>
            <a:fld id="{11641479-FECA-EE45-993A-6CC136B7C0E4}" type="datetimeFigureOut">
              <a:rPr lang="en-GB" smtClean="0"/>
              <a:t>04/03/2025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FA5C1A-6AA0-244F-BCD2-246B087817E0}" type="slidenum">
              <a:rPr lang="en-GB" smtClean="0"/>
              <a:t>‹#›</a:t>
            </a:fld>
            <a:endParaRPr lang="en-GB"/>
          </a:p>
        </p:txBody>
      </p:sp>
      <p:sp>
        <p:nvSpPr>
          <p:cNvPr id="7" name="Rectangle 6">
            <a:extLst>
              <a:ext uri="{FF2B5EF4-FFF2-40B4-BE49-F238E27FC236}">
                <a16:creationId xmlns:a16="http://schemas.microsoft.com/office/drawing/2014/main" id="{DC9A9325-44A7-D744-BF3C-A614E71F6A3E}"/>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DC2AB8D0-5708-E14B-ACFE-EA85683FEA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9" name="Rectangle 8">
            <a:extLst>
              <a:ext uri="{FF2B5EF4-FFF2-40B4-BE49-F238E27FC236}">
                <a16:creationId xmlns:a16="http://schemas.microsoft.com/office/drawing/2014/main" id="{EEC1A859-12DE-F44A-9A30-8FAA2786927F}"/>
              </a:ext>
            </a:extLst>
          </p:cNvPr>
          <p:cNvSpPr/>
          <p:nvPr/>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EAFF9501-7845-7C46-B679-7CCD148222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1" name="Rectangle 10">
            <a:extLst>
              <a:ext uri="{FF2B5EF4-FFF2-40B4-BE49-F238E27FC236}">
                <a16:creationId xmlns:a16="http://schemas.microsoft.com/office/drawing/2014/main" id="{AFD88D90-B5C7-2A40-86F7-E6DF2EAE0F64}"/>
              </a:ext>
            </a:extLst>
          </p:cNvPr>
          <p:cNvSpPr/>
          <p:nvPr userDrawn="1"/>
        </p:nvSpPr>
        <p:spPr>
          <a:xfrm>
            <a:off x="0" y="5835408"/>
            <a:ext cx="12192000" cy="1022592"/>
          </a:xfrm>
          <a:prstGeom prst="rect">
            <a:avLst/>
          </a:prstGeom>
          <a:solidFill>
            <a:srgbClr val="E01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2323E763-7D9B-114D-81C4-1AABED1026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1595276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Orange">
    <p:bg>
      <p:bgPr>
        <a:solidFill>
          <a:srgbClr val="CC4B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9450" y="2510632"/>
            <a:ext cx="10515600" cy="1615005"/>
          </a:xfrm>
        </p:spPr>
        <p:txBody>
          <a:bodyPr anchor="t" anchorCtr="0"/>
          <a:lstStyle>
            <a:lvl1pPr>
              <a:defRPr sz="5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79450" y="4185271"/>
            <a:ext cx="10515600" cy="1500187"/>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41479-FECA-EE45-993A-6CC136B7C0E4}"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FA5C1A-6AA0-244F-BCD2-246B087817E0}" type="slidenum">
              <a:rPr lang="en-GB" smtClean="0"/>
              <a:t>‹#›</a:t>
            </a:fld>
            <a:endParaRPr lang="en-GB"/>
          </a:p>
        </p:txBody>
      </p:sp>
      <p:pic>
        <p:nvPicPr>
          <p:cNvPr id="12" name="Graphic 11">
            <a:extLst>
              <a:ext uri="{FF2B5EF4-FFF2-40B4-BE49-F238E27FC236}">
                <a16:creationId xmlns:a16="http://schemas.microsoft.com/office/drawing/2014/main" id="{6B77293C-6DEF-7742-A530-510C34E266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1380478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Oran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4B00"/>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CC4B00"/>
              </a:buClr>
              <a:defRPr/>
            </a:lvl1pPr>
            <a:lvl2pPr>
              <a:spcBef>
                <a:spcPts val="800"/>
              </a:spcBef>
              <a:buClr>
                <a:srgbClr val="CC4B00"/>
              </a:buClr>
              <a:defRPr/>
            </a:lvl2pPr>
            <a:lvl3pPr>
              <a:spcBef>
                <a:spcPts val="800"/>
              </a:spcBef>
              <a:buClr>
                <a:srgbClr val="CC4B00"/>
              </a:buClr>
              <a:defRPr/>
            </a:lvl3pPr>
            <a:lvl4pPr>
              <a:spcBef>
                <a:spcPts val="800"/>
              </a:spcBef>
              <a:buClr>
                <a:srgbClr val="CC4B00"/>
              </a:buClr>
              <a:defRPr/>
            </a:lvl4pPr>
            <a:lvl5pPr>
              <a:spcBef>
                <a:spcPts val="800"/>
              </a:spcBef>
              <a:buClr>
                <a:srgbClr val="CC4B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6498A60-84B6-B247-B15F-7FBF0527CFED}"/>
              </a:ext>
            </a:extLst>
          </p:cNvPr>
          <p:cNvSpPr/>
          <p:nvPr/>
        </p:nvSpPr>
        <p:spPr>
          <a:xfrm>
            <a:off x="0" y="5835408"/>
            <a:ext cx="12192000" cy="10225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7D0CF094-80D9-A14F-B728-535C6EC6B1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4" name="Date Placeholder 3"/>
          <p:cNvSpPr>
            <a:spLocks noGrp="1"/>
          </p:cNvSpPr>
          <p:nvPr>
            <p:ph type="dt" sz="half" idx="10"/>
          </p:nvPr>
        </p:nvSpPr>
        <p:spPr/>
        <p:txBody>
          <a:bodyPr/>
          <a:lstStyle/>
          <a:p>
            <a:fld id="{11641479-FECA-EE45-993A-6CC136B7C0E4}"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FA5C1A-6AA0-244F-BCD2-246B087817E0}" type="slidenum">
              <a:rPr lang="en-GB" smtClean="0"/>
              <a:t>‹#›</a:t>
            </a:fld>
            <a:endParaRPr lang="en-GB"/>
          </a:p>
        </p:txBody>
      </p:sp>
      <p:sp>
        <p:nvSpPr>
          <p:cNvPr id="9" name="Rectangle 8">
            <a:extLst>
              <a:ext uri="{FF2B5EF4-FFF2-40B4-BE49-F238E27FC236}">
                <a16:creationId xmlns:a16="http://schemas.microsoft.com/office/drawing/2014/main" id="{97626845-E94D-6B4B-AB3A-DC3784F422B1}"/>
              </a:ext>
            </a:extLst>
          </p:cNvPr>
          <p:cNvSpPr/>
          <p:nvPr/>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45239110-EE21-ED45-BAF3-FA56592CC8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1" name="Rectangle 10">
            <a:extLst>
              <a:ext uri="{FF2B5EF4-FFF2-40B4-BE49-F238E27FC236}">
                <a16:creationId xmlns:a16="http://schemas.microsoft.com/office/drawing/2014/main" id="{AEE36C4E-627F-114B-BA44-60C1FEC097EC}"/>
              </a:ext>
            </a:extLst>
          </p:cNvPr>
          <p:cNvSpPr/>
          <p:nvPr/>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1672050D-AEF0-7C4F-905E-29218DE11F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3" name="Rectangle 12">
            <a:extLst>
              <a:ext uri="{FF2B5EF4-FFF2-40B4-BE49-F238E27FC236}">
                <a16:creationId xmlns:a16="http://schemas.microsoft.com/office/drawing/2014/main" id="{C08CA433-8EC7-C84A-A3F8-70A89797DB2E}"/>
              </a:ext>
            </a:extLst>
          </p:cNvPr>
          <p:cNvSpPr/>
          <p:nvPr userDrawn="1"/>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028DFFEC-D397-9A47-A884-1EAB419FAD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1892196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Orange">
    <p:spTree>
      <p:nvGrpSpPr>
        <p:cNvPr id="1" name=""/>
        <p:cNvGrpSpPr/>
        <p:nvPr/>
      </p:nvGrpSpPr>
      <p:grpSpPr>
        <a:xfrm>
          <a:off x="0" y="0"/>
          <a:ext cx="0" cy="0"/>
          <a:chOff x="0" y="0"/>
          <a:chExt cx="0" cy="0"/>
        </a:xfrm>
      </p:grpSpPr>
      <p:sp>
        <p:nvSpPr>
          <p:cNvPr id="2" name="Title 1"/>
          <p:cNvSpPr>
            <a:spLocks noGrp="1"/>
          </p:cNvSpPr>
          <p:nvPr>
            <p:ph type="title"/>
          </p:nvPr>
        </p:nvSpPr>
        <p:spPr>
          <a:xfrm>
            <a:off x="565974" y="524201"/>
            <a:ext cx="11060052" cy="699385"/>
          </a:xfrm>
        </p:spPr>
        <p:txBody>
          <a:bodyPr/>
          <a:lstStyle>
            <a:lvl1pPr>
              <a:defRPr>
                <a:solidFill>
                  <a:srgbClr val="CC4B00"/>
                </a:solidFill>
              </a:defRPr>
            </a:lvl1pPr>
          </a:lstStyle>
          <a:p>
            <a:r>
              <a:rPr lang="en-US"/>
              <a:t>Click to edit Master title style</a:t>
            </a:r>
          </a:p>
        </p:txBody>
      </p:sp>
      <p:sp>
        <p:nvSpPr>
          <p:cNvPr id="3" name="Content Placeholder 2"/>
          <p:cNvSpPr>
            <a:spLocks noGrp="1"/>
          </p:cNvSpPr>
          <p:nvPr>
            <p:ph sz="half" idx="1"/>
          </p:nvPr>
        </p:nvSpPr>
        <p:spPr>
          <a:xfrm>
            <a:off x="565973" y="1342800"/>
            <a:ext cx="5247039" cy="4194727"/>
          </a:xfrm>
        </p:spPr>
        <p:txBody>
          <a:bodyPr lIns="0" tIns="0" rIns="0" bIns="0"/>
          <a:lstStyle>
            <a:lvl1pPr>
              <a:buClr>
                <a:srgbClr val="CC4B00"/>
              </a:buClr>
              <a:defRPr/>
            </a:lvl1pPr>
            <a:lvl2pPr>
              <a:spcBef>
                <a:spcPts val="800"/>
              </a:spcBef>
              <a:buClr>
                <a:srgbClr val="CC4B00"/>
              </a:buClr>
              <a:defRPr/>
            </a:lvl2pPr>
            <a:lvl3pPr>
              <a:spcBef>
                <a:spcPts val="800"/>
              </a:spcBef>
              <a:buClr>
                <a:srgbClr val="CC4B00"/>
              </a:buClr>
              <a:defRPr/>
            </a:lvl3pPr>
            <a:lvl4pPr>
              <a:spcBef>
                <a:spcPts val="800"/>
              </a:spcBef>
              <a:buClr>
                <a:srgbClr val="CC4B00"/>
              </a:buClr>
              <a:defRPr/>
            </a:lvl4pPr>
            <a:lvl5pPr>
              <a:spcBef>
                <a:spcPts val="800"/>
              </a:spcBef>
              <a:buClr>
                <a:srgbClr val="CC4B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8987" y="1342800"/>
            <a:ext cx="5247039" cy="4194727"/>
          </a:xfrm>
        </p:spPr>
        <p:txBody>
          <a:bodyPr lIns="0" tIns="0" rIns="0" bIns="0"/>
          <a:lstStyle>
            <a:lvl1pPr>
              <a:buClr>
                <a:srgbClr val="CC4B00"/>
              </a:buClr>
              <a:defRPr/>
            </a:lvl1pPr>
            <a:lvl2pPr>
              <a:spcBef>
                <a:spcPts val="800"/>
              </a:spcBef>
              <a:buClr>
                <a:srgbClr val="CC4B00"/>
              </a:buClr>
              <a:defRPr/>
            </a:lvl2pPr>
            <a:lvl3pPr>
              <a:spcBef>
                <a:spcPts val="800"/>
              </a:spcBef>
              <a:buClr>
                <a:srgbClr val="CC4B00"/>
              </a:buClr>
              <a:defRPr/>
            </a:lvl3pPr>
            <a:lvl4pPr>
              <a:spcBef>
                <a:spcPts val="800"/>
              </a:spcBef>
              <a:buClr>
                <a:srgbClr val="CC4B00"/>
              </a:buClr>
              <a:defRPr/>
            </a:lvl4pPr>
            <a:lvl5pPr>
              <a:spcBef>
                <a:spcPts val="800"/>
              </a:spcBef>
              <a:buClr>
                <a:srgbClr val="CC4B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3BDAC8B5-D264-BF4D-A5AA-F4B07DA2F57B}"/>
              </a:ext>
            </a:extLst>
          </p:cNvPr>
          <p:cNvSpPr/>
          <p:nvPr/>
        </p:nvSpPr>
        <p:spPr>
          <a:xfrm>
            <a:off x="0" y="5835408"/>
            <a:ext cx="12192000" cy="10225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79DAFDA6-F826-EB4B-8015-67E8F3D68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5" name="Date Placeholder 4"/>
          <p:cNvSpPr>
            <a:spLocks noGrp="1"/>
          </p:cNvSpPr>
          <p:nvPr>
            <p:ph type="dt" sz="half" idx="10"/>
          </p:nvPr>
        </p:nvSpPr>
        <p:spPr/>
        <p:txBody>
          <a:bodyPr/>
          <a:lstStyle/>
          <a:p>
            <a:fld id="{11641479-FECA-EE45-993A-6CC136B7C0E4}"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FA5C1A-6AA0-244F-BCD2-246B087817E0}" type="slidenum">
              <a:rPr lang="en-GB" smtClean="0"/>
              <a:t>‹#›</a:t>
            </a:fld>
            <a:endParaRPr lang="en-GB"/>
          </a:p>
        </p:txBody>
      </p:sp>
      <p:sp>
        <p:nvSpPr>
          <p:cNvPr id="10" name="Rectangle 9">
            <a:extLst>
              <a:ext uri="{FF2B5EF4-FFF2-40B4-BE49-F238E27FC236}">
                <a16:creationId xmlns:a16="http://schemas.microsoft.com/office/drawing/2014/main" id="{AB6C21C2-6707-E540-995D-A7E2E0F7DC35}"/>
              </a:ext>
            </a:extLst>
          </p:cNvPr>
          <p:cNvSpPr/>
          <p:nvPr/>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98873F39-1C54-814F-93C3-BCCE195A50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4" name="Rectangle 13">
            <a:extLst>
              <a:ext uri="{FF2B5EF4-FFF2-40B4-BE49-F238E27FC236}">
                <a16:creationId xmlns:a16="http://schemas.microsoft.com/office/drawing/2014/main" id="{F7AFD37B-C929-DD4C-B45D-C49B1AF8B62A}"/>
              </a:ext>
            </a:extLst>
          </p:cNvPr>
          <p:cNvSpPr/>
          <p:nvPr/>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8E93F957-D88E-E74B-91F1-892FE0BCDA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6" name="Rectangle 15">
            <a:extLst>
              <a:ext uri="{FF2B5EF4-FFF2-40B4-BE49-F238E27FC236}">
                <a16:creationId xmlns:a16="http://schemas.microsoft.com/office/drawing/2014/main" id="{F5A58698-4913-F04A-BE57-10477B192347}"/>
              </a:ext>
            </a:extLst>
          </p:cNvPr>
          <p:cNvSpPr/>
          <p:nvPr userDrawn="1"/>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2D34DC4A-3D54-CD4B-8881-E03B7D2439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2411464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Two Content Orange">
    <p:spTree>
      <p:nvGrpSpPr>
        <p:cNvPr id="1" name=""/>
        <p:cNvGrpSpPr/>
        <p:nvPr/>
      </p:nvGrpSpPr>
      <p:grpSpPr>
        <a:xfrm>
          <a:off x="0" y="0"/>
          <a:ext cx="0" cy="0"/>
          <a:chOff x="0" y="0"/>
          <a:chExt cx="0" cy="0"/>
        </a:xfrm>
      </p:grpSpPr>
      <p:sp>
        <p:nvSpPr>
          <p:cNvPr id="2" name="Title 1"/>
          <p:cNvSpPr>
            <a:spLocks noGrp="1"/>
          </p:cNvSpPr>
          <p:nvPr>
            <p:ph type="title"/>
          </p:nvPr>
        </p:nvSpPr>
        <p:spPr>
          <a:xfrm>
            <a:off x="565974" y="524201"/>
            <a:ext cx="11060052" cy="360000"/>
          </a:xfrm>
        </p:spPr>
        <p:txBody>
          <a:bodyPr/>
          <a:lstStyle>
            <a:lvl1pPr>
              <a:defRPr>
                <a:solidFill>
                  <a:srgbClr val="CC4B00"/>
                </a:solidFill>
              </a:defRPr>
            </a:lvl1pPr>
          </a:lstStyle>
          <a:p>
            <a:r>
              <a:rPr lang="en-US"/>
              <a:t>Click to edit Master title style</a:t>
            </a:r>
          </a:p>
        </p:txBody>
      </p:sp>
      <p:sp>
        <p:nvSpPr>
          <p:cNvPr id="3" name="Content Placeholder 2"/>
          <p:cNvSpPr>
            <a:spLocks noGrp="1"/>
          </p:cNvSpPr>
          <p:nvPr>
            <p:ph sz="half" idx="1"/>
          </p:nvPr>
        </p:nvSpPr>
        <p:spPr>
          <a:xfrm>
            <a:off x="565972" y="1342799"/>
            <a:ext cx="7200000" cy="4500000"/>
          </a:xfrm>
        </p:spPr>
        <p:txBody>
          <a:bodyPr lIns="0" tIns="0" rIns="0" bIns="0"/>
          <a:lstStyle>
            <a:lvl1pPr>
              <a:buClr>
                <a:srgbClr val="CC4B00"/>
              </a:buClr>
              <a:defRPr/>
            </a:lvl1pPr>
            <a:lvl2pPr>
              <a:spcBef>
                <a:spcPts val="800"/>
              </a:spcBef>
              <a:buClr>
                <a:srgbClr val="CC4B00"/>
              </a:buClr>
              <a:defRPr/>
            </a:lvl2pPr>
            <a:lvl3pPr>
              <a:spcBef>
                <a:spcPts val="800"/>
              </a:spcBef>
              <a:buClr>
                <a:srgbClr val="CC4B00"/>
              </a:buClr>
              <a:defRPr/>
            </a:lvl3pPr>
            <a:lvl4pPr>
              <a:spcBef>
                <a:spcPts val="800"/>
              </a:spcBef>
              <a:buClr>
                <a:srgbClr val="CC4B00"/>
              </a:buClr>
              <a:defRPr/>
            </a:lvl4pPr>
            <a:lvl5pPr>
              <a:spcBef>
                <a:spcPts val="800"/>
              </a:spcBef>
              <a:buClr>
                <a:srgbClr val="CC4B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0026" y="1342799"/>
            <a:ext cx="3816000" cy="4500000"/>
          </a:xfrm>
        </p:spPr>
        <p:txBody>
          <a:bodyPr lIns="0" tIns="0" rIns="0" bIns="0"/>
          <a:lstStyle>
            <a:lvl1pPr>
              <a:buClr>
                <a:srgbClr val="CC4B00"/>
              </a:buClr>
              <a:defRPr/>
            </a:lvl1pPr>
            <a:lvl2pPr>
              <a:spcBef>
                <a:spcPts val="800"/>
              </a:spcBef>
              <a:buClr>
                <a:srgbClr val="CC4B00"/>
              </a:buClr>
              <a:defRPr/>
            </a:lvl2pPr>
            <a:lvl3pPr>
              <a:spcBef>
                <a:spcPts val="800"/>
              </a:spcBef>
              <a:buClr>
                <a:srgbClr val="CC4B00"/>
              </a:buClr>
              <a:defRPr/>
            </a:lvl3pPr>
            <a:lvl4pPr>
              <a:spcBef>
                <a:spcPts val="800"/>
              </a:spcBef>
              <a:buClr>
                <a:srgbClr val="CC4B00"/>
              </a:buClr>
              <a:defRPr/>
            </a:lvl4pPr>
            <a:lvl5pPr>
              <a:spcBef>
                <a:spcPts val="800"/>
              </a:spcBef>
              <a:buClr>
                <a:srgbClr val="CC4B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3BDAC8B5-D264-BF4D-A5AA-F4B07DA2F57B}"/>
              </a:ext>
            </a:extLst>
          </p:cNvPr>
          <p:cNvSpPr/>
          <p:nvPr/>
        </p:nvSpPr>
        <p:spPr>
          <a:xfrm>
            <a:off x="0" y="5835408"/>
            <a:ext cx="12192000" cy="10225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79DAFDA6-F826-EB4B-8015-67E8F3D68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5" name="Date Placeholder 4"/>
          <p:cNvSpPr>
            <a:spLocks noGrp="1"/>
          </p:cNvSpPr>
          <p:nvPr>
            <p:ph type="dt" sz="half" idx="10"/>
          </p:nvPr>
        </p:nvSpPr>
        <p:spPr/>
        <p:txBody>
          <a:bodyPr/>
          <a:lstStyle/>
          <a:p>
            <a:fld id="{11641479-FECA-EE45-993A-6CC136B7C0E4}"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FA5C1A-6AA0-244F-BCD2-246B087817E0}" type="slidenum">
              <a:rPr lang="en-GB" smtClean="0"/>
              <a:t>‹#›</a:t>
            </a:fld>
            <a:endParaRPr lang="en-GB"/>
          </a:p>
        </p:txBody>
      </p:sp>
      <p:sp>
        <p:nvSpPr>
          <p:cNvPr id="10" name="Rectangle 9">
            <a:extLst>
              <a:ext uri="{FF2B5EF4-FFF2-40B4-BE49-F238E27FC236}">
                <a16:creationId xmlns:a16="http://schemas.microsoft.com/office/drawing/2014/main" id="{AB6C21C2-6707-E540-995D-A7E2E0F7DC35}"/>
              </a:ext>
            </a:extLst>
          </p:cNvPr>
          <p:cNvSpPr/>
          <p:nvPr/>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98873F39-1C54-814F-93C3-BCCE195A50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4" name="Rectangle 13">
            <a:extLst>
              <a:ext uri="{FF2B5EF4-FFF2-40B4-BE49-F238E27FC236}">
                <a16:creationId xmlns:a16="http://schemas.microsoft.com/office/drawing/2014/main" id="{F7AFD37B-C929-DD4C-B45D-C49B1AF8B62A}"/>
              </a:ext>
            </a:extLst>
          </p:cNvPr>
          <p:cNvSpPr/>
          <p:nvPr/>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8E93F957-D88E-E74B-91F1-892FE0BCDA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6" name="Rectangle 15">
            <a:extLst>
              <a:ext uri="{FF2B5EF4-FFF2-40B4-BE49-F238E27FC236}">
                <a16:creationId xmlns:a16="http://schemas.microsoft.com/office/drawing/2014/main" id="{F5A58698-4913-F04A-BE57-10477B192347}"/>
              </a:ext>
            </a:extLst>
          </p:cNvPr>
          <p:cNvSpPr/>
          <p:nvPr userDrawn="1"/>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2D34DC4A-3D54-CD4B-8881-E03B7D2439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3241197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lstStyle>
            <a:lvl1pPr>
              <a:buClr>
                <a:schemeClr val="accent1"/>
              </a:buClr>
              <a:defRPr/>
            </a:lvl1pPr>
            <a:lvl2pPr>
              <a:spcBef>
                <a:spcPts val="800"/>
              </a:spcBef>
              <a:buClr>
                <a:schemeClr val="accent1"/>
              </a:buClr>
              <a:defRPr/>
            </a:lvl2pPr>
            <a:lvl3pPr>
              <a:spcBef>
                <a:spcPts val="800"/>
              </a:spcBef>
              <a:buClr>
                <a:schemeClr val="accent1"/>
              </a:buClr>
              <a:defRPr/>
            </a:lvl3pPr>
            <a:lvl4pPr>
              <a:spcBef>
                <a:spcPts val="800"/>
              </a:spcBef>
              <a:buClr>
                <a:schemeClr val="accent1"/>
              </a:buClr>
              <a:defRPr/>
            </a:lvl4pPr>
            <a:lvl5pPr>
              <a:spcBef>
                <a:spcPts val="800"/>
              </a:spcBef>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6498A60-84B6-B247-B15F-7FBF0527CFED}"/>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7D0CF094-80D9-A14F-B728-535C6EC6B1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4" name="Date Placeholder 3"/>
          <p:cNvSpPr>
            <a:spLocks noGrp="1"/>
          </p:cNvSpPr>
          <p:nvPr>
            <p:ph type="dt" sz="half" idx="10"/>
          </p:nvPr>
        </p:nvSpPr>
        <p:spPr/>
        <p:txBody>
          <a:bodyPr/>
          <a:lstStyle/>
          <a:p>
            <a:fld id="{11641479-FECA-EE45-993A-6CC136B7C0E4}"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FA5C1A-6AA0-244F-BCD2-246B087817E0}" type="slidenum">
              <a:rPr lang="en-GB" smtClean="0"/>
              <a:t>‹#›</a:t>
            </a:fld>
            <a:endParaRPr lang="en-GB"/>
          </a:p>
        </p:txBody>
      </p:sp>
      <p:sp>
        <p:nvSpPr>
          <p:cNvPr id="9" name="Rectangle 8">
            <a:extLst>
              <a:ext uri="{FF2B5EF4-FFF2-40B4-BE49-F238E27FC236}">
                <a16:creationId xmlns:a16="http://schemas.microsoft.com/office/drawing/2014/main" id="{B5CF9A01-F944-CF4E-B19F-9FFC8F00CC3F}"/>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E3AC066C-82F6-8D45-9CC6-FEE952C116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1" name="Rectangle 10">
            <a:extLst>
              <a:ext uri="{FF2B5EF4-FFF2-40B4-BE49-F238E27FC236}">
                <a16:creationId xmlns:a16="http://schemas.microsoft.com/office/drawing/2014/main" id="{2DFE7F14-A058-E54B-B493-9B6AC7C74CF0}"/>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35025DB7-4F38-C94A-A35D-AB1E021748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3" name="Rectangle 12">
            <a:extLst>
              <a:ext uri="{FF2B5EF4-FFF2-40B4-BE49-F238E27FC236}">
                <a16:creationId xmlns:a16="http://schemas.microsoft.com/office/drawing/2014/main" id="{C2EDC557-02F4-AC43-BAE0-28864BDF4C70}"/>
              </a:ext>
            </a:extLst>
          </p:cNvPr>
          <p:cNvSpPr/>
          <p:nvPr userDrawn="1"/>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B2C2FDE2-91E1-E844-B5EB-2C933AF1C4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3471875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A22D91-B333-D542-AF40-EF7AA0B12E88}"/>
              </a:ext>
            </a:extLst>
          </p:cNvPr>
          <p:cNvSpPr/>
          <p:nvPr/>
        </p:nvSpPr>
        <p:spPr>
          <a:xfrm>
            <a:off x="0" y="5835408"/>
            <a:ext cx="12192000" cy="10225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638A0742-A1B2-A64F-AA41-01D5CCA2A1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2" name="Title 1"/>
          <p:cNvSpPr>
            <a:spLocks noGrp="1"/>
          </p:cNvSpPr>
          <p:nvPr>
            <p:ph type="title"/>
          </p:nvPr>
        </p:nvSpPr>
        <p:spPr/>
        <p:txBody>
          <a:bodyPr/>
          <a:lstStyle>
            <a:lvl1pPr>
              <a:defRPr>
                <a:solidFill>
                  <a:srgbClr val="CC4B00"/>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11641479-FECA-EE45-993A-6CC136B7C0E4}" type="datetimeFigureOut">
              <a:rPr lang="en-GB" smtClean="0"/>
              <a:t>04/03/2025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FA5C1A-6AA0-244F-BCD2-246B087817E0}" type="slidenum">
              <a:rPr lang="en-GB" smtClean="0"/>
              <a:t>‹#›</a:t>
            </a:fld>
            <a:endParaRPr lang="en-GB"/>
          </a:p>
        </p:txBody>
      </p:sp>
      <p:sp>
        <p:nvSpPr>
          <p:cNvPr id="8" name="Rectangle 7">
            <a:extLst>
              <a:ext uri="{FF2B5EF4-FFF2-40B4-BE49-F238E27FC236}">
                <a16:creationId xmlns:a16="http://schemas.microsoft.com/office/drawing/2014/main" id="{382B170C-8650-464A-A82F-9AF84867535B}"/>
              </a:ext>
            </a:extLst>
          </p:cNvPr>
          <p:cNvSpPr/>
          <p:nvPr/>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FD13E042-C743-4244-B877-F7EC6F87AC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0" name="Rectangle 9">
            <a:extLst>
              <a:ext uri="{FF2B5EF4-FFF2-40B4-BE49-F238E27FC236}">
                <a16:creationId xmlns:a16="http://schemas.microsoft.com/office/drawing/2014/main" id="{FE0365E5-EB04-B542-A92B-46B2122933A6}"/>
              </a:ext>
            </a:extLst>
          </p:cNvPr>
          <p:cNvSpPr/>
          <p:nvPr/>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D60B71D1-9327-3948-A904-5B1839B3D1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2" name="Rectangle 11">
            <a:extLst>
              <a:ext uri="{FF2B5EF4-FFF2-40B4-BE49-F238E27FC236}">
                <a16:creationId xmlns:a16="http://schemas.microsoft.com/office/drawing/2014/main" id="{3D36E63D-C143-5E43-AEF8-7774F976F4C4}"/>
              </a:ext>
            </a:extLst>
          </p:cNvPr>
          <p:cNvSpPr/>
          <p:nvPr userDrawn="1"/>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828C2456-02C9-BE47-8E27-3F32389F3D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1914152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Oran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A49954-9E10-1144-886C-43904C7FFA77}"/>
              </a:ext>
            </a:extLst>
          </p:cNvPr>
          <p:cNvSpPr/>
          <p:nvPr/>
        </p:nvSpPr>
        <p:spPr>
          <a:xfrm>
            <a:off x="0" y="5835408"/>
            <a:ext cx="12192000" cy="10225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6F52E4D3-5155-4C4D-9266-406B229DCE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2" name="Date Placeholder 1"/>
          <p:cNvSpPr>
            <a:spLocks noGrp="1"/>
          </p:cNvSpPr>
          <p:nvPr>
            <p:ph type="dt" sz="half" idx="10"/>
          </p:nvPr>
        </p:nvSpPr>
        <p:spPr/>
        <p:txBody>
          <a:bodyPr/>
          <a:lstStyle/>
          <a:p>
            <a:fld id="{11641479-FECA-EE45-993A-6CC136B7C0E4}" type="datetimeFigureOut">
              <a:rPr lang="en-GB" smtClean="0"/>
              <a:t>04/03/2025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FA5C1A-6AA0-244F-BCD2-246B087817E0}" type="slidenum">
              <a:rPr lang="en-GB" smtClean="0"/>
              <a:t>‹#›</a:t>
            </a:fld>
            <a:endParaRPr lang="en-GB"/>
          </a:p>
        </p:txBody>
      </p:sp>
      <p:sp>
        <p:nvSpPr>
          <p:cNvPr id="7" name="Rectangle 6">
            <a:extLst>
              <a:ext uri="{FF2B5EF4-FFF2-40B4-BE49-F238E27FC236}">
                <a16:creationId xmlns:a16="http://schemas.microsoft.com/office/drawing/2014/main" id="{05D9B358-C5E3-834D-982A-0E8ECD27597F}"/>
              </a:ext>
            </a:extLst>
          </p:cNvPr>
          <p:cNvSpPr/>
          <p:nvPr/>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68F2ADA5-E3CF-9D47-862A-2209C5D55B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9" name="Rectangle 8">
            <a:extLst>
              <a:ext uri="{FF2B5EF4-FFF2-40B4-BE49-F238E27FC236}">
                <a16:creationId xmlns:a16="http://schemas.microsoft.com/office/drawing/2014/main" id="{0944C8A4-44BA-394A-8CA9-6C73136C37A1}"/>
              </a:ext>
            </a:extLst>
          </p:cNvPr>
          <p:cNvSpPr/>
          <p:nvPr/>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FA04D15A-BACF-2F4C-A935-78F87603AD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1" name="Rectangle 10">
            <a:extLst>
              <a:ext uri="{FF2B5EF4-FFF2-40B4-BE49-F238E27FC236}">
                <a16:creationId xmlns:a16="http://schemas.microsoft.com/office/drawing/2014/main" id="{34F271C6-7D73-1D42-AB12-3BC1D803B321}"/>
              </a:ext>
            </a:extLst>
          </p:cNvPr>
          <p:cNvSpPr/>
          <p:nvPr userDrawn="1"/>
        </p:nvSpPr>
        <p:spPr>
          <a:xfrm>
            <a:off x="0" y="5835408"/>
            <a:ext cx="12192000" cy="1022592"/>
          </a:xfrm>
          <a:prstGeom prst="rect">
            <a:avLst/>
          </a:prstGeom>
          <a:solidFill>
            <a:srgbClr val="CC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1D828263-4309-0A40-96E1-9522ED8E4F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1287813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6" name="Content Placeholder 4">
            <a:extLst>
              <a:ext uri="{FF2B5EF4-FFF2-40B4-BE49-F238E27FC236}">
                <a16:creationId xmlns:a16="http://schemas.microsoft.com/office/drawing/2014/main" id="{3944E09A-1039-416B-8BCD-6EA8163C411D}"/>
              </a:ext>
            </a:extLst>
          </p:cNvPr>
          <p:cNvSpPr>
            <a:spLocks noGrp="1"/>
          </p:cNvSpPr>
          <p:nvPr>
            <p:ph sz="quarter" idx="12" hasCustomPrompt="1"/>
          </p:nvPr>
        </p:nvSpPr>
        <p:spPr>
          <a:xfrm>
            <a:off x="6370568"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72467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2" name="Title 11"/>
          <p:cNvSpPr>
            <a:spLocks noGrp="1"/>
          </p:cNvSpPr>
          <p:nvPr>
            <p:ph type="title" hasCustomPrompt="1"/>
          </p:nvPr>
        </p:nvSpPr>
        <p:spPr>
          <a:xfrm>
            <a:off x="609600" y="418654"/>
            <a:ext cx="10972800" cy="706090"/>
          </a:xfrm>
          <a:prstGeom prst="rect">
            <a:avLst/>
          </a:prstGeom>
        </p:spPr>
        <p:txBody>
          <a:bodyPr/>
          <a:lstStyle>
            <a:lvl1pPr>
              <a:defRPr sz="4000" b="1" baseline="0">
                <a:solidFill>
                  <a:schemeClr val="tx1">
                    <a:lumMod val="75000"/>
                    <a:lumOff val="25000"/>
                  </a:schemeClr>
                </a:solidFill>
              </a:defRPr>
            </a:lvl1pPr>
          </a:lstStyle>
          <a:p>
            <a:r>
              <a:rPr lang="en-US"/>
              <a:t>Insert title</a:t>
            </a:r>
            <a:endParaRPr lang="en-GB"/>
          </a:p>
        </p:txBody>
      </p:sp>
      <p:sp>
        <p:nvSpPr>
          <p:cNvPr id="11" name="Content Placeholder 10"/>
          <p:cNvSpPr>
            <a:spLocks noGrp="1"/>
          </p:cNvSpPr>
          <p:nvPr>
            <p:ph sz="quarter" idx="10"/>
          </p:nvPr>
        </p:nvSpPr>
        <p:spPr>
          <a:xfrm>
            <a:off x="654051" y="1341439"/>
            <a:ext cx="10913533" cy="4535487"/>
          </a:xfrm>
        </p:spPr>
        <p:txBody>
          <a:bodyPr/>
          <a:lstStyle>
            <a:lvl1pPr marL="457200" indent="-457200">
              <a:buFont typeface="Wingdings" panose="05000000000000000000" pitchFamily="2" charset="2"/>
              <a:buChar char="§"/>
              <a:defRPr/>
            </a:lvl1pPr>
            <a:lvl2pPr>
              <a:buClr>
                <a:srgbClr val="288647"/>
              </a:buClr>
              <a:defRPr/>
            </a:lvl2pPr>
            <a:lvl3pPr>
              <a:buClr>
                <a:srgbClr val="288647"/>
              </a:buClr>
              <a:defRPr/>
            </a:lvl3pPr>
            <a:lvl4pPr>
              <a:buClr>
                <a:srgbClr val="288647"/>
              </a:buClr>
              <a:defRPr/>
            </a:lvl4pPr>
            <a:lvl5pPr>
              <a:buClr>
                <a:srgbClr val="28864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picture containing drawing, clock&#10;&#10;Description automatically generated">
            <a:extLst>
              <a:ext uri="{FF2B5EF4-FFF2-40B4-BE49-F238E27FC236}">
                <a16:creationId xmlns:a16="http://schemas.microsoft.com/office/drawing/2014/main" id="{E84D752A-3AA1-42D8-9454-964B129AD3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380" y="6096611"/>
            <a:ext cx="1918373" cy="609119"/>
          </a:xfrm>
          <a:prstGeom prst="rect">
            <a:avLst/>
          </a:prstGeom>
        </p:spPr>
      </p:pic>
      <p:pic>
        <p:nvPicPr>
          <p:cNvPr id="1030" name="Picture 6" descr="Islington Council News">
            <a:extLst>
              <a:ext uri="{FF2B5EF4-FFF2-40B4-BE49-F238E27FC236}">
                <a16:creationId xmlns:a16="http://schemas.microsoft.com/office/drawing/2014/main" id="{9DFEC5EC-6E4B-4304-CB70-03802F7947E1}"/>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970" t="25377" r="12970" b="25377"/>
          <a:stretch/>
        </p:blipFill>
        <p:spPr bwMode="auto">
          <a:xfrm>
            <a:off x="10041160" y="5965937"/>
            <a:ext cx="1531912" cy="5729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4">
            <a:extLst>
              <a:ext uri="{FF2B5EF4-FFF2-40B4-BE49-F238E27FC236}">
                <a16:creationId xmlns:a16="http://schemas.microsoft.com/office/drawing/2014/main" id="{7F2E0AED-649F-4128-1632-D1B491C66C3B}"/>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EBDA8-406B-4278-ADE3-D388A9A68766}" type="slidenum">
              <a:rPr lang="en-GB" smtClean="0"/>
              <a:pPr/>
              <a:t>‹#›</a:t>
            </a:fld>
            <a:endParaRPr lang="en-GB"/>
          </a:p>
        </p:txBody>
      </p:sp>
    </p:spTree>
    <p:extLst>
      <p:ext uri="{BB962C8B-B14F-4D97-AF65-F5344CB8AC3E}">
        <p14:creationId xmlns:p14="http://schemas.microsoft.com/office/powerpoint/2010/main" val="20577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p:cNvSpPr>
            <a:spLocks noGrp="1"/>
          </p:cNvSpPr>
          <p:nvPr>
            <p:ph type="title"/>
          </p:nvPr>
        </p:nvSpPr>
        <p:spPr>
          <a:xfrm>
            <a:off x="565974" y="524202"/>
            <a:ext cx="11060052" cy="780724"/>
          </a:xfrm>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sz="half" idx="1"/>
          </p:nvPr>
        </p:nvSpPr>
        <p:spPr>
          <a:xfrm>
            <a:off x="565973" y="1341437"/>
            <a:ext cx="5242690" cy="4158215"/>
          </a:xfrm>
        </p:spPr>
        <p:txBody>
          <a:bodyPr lIns="0" tIns="0" rIns="0" bIns="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8987" y="1341437"/>
            <a:ext cx="5247039" cy="4158215"/>
          </a:xfrm>
        </p:spPr>
        <p:txBody>
          <a:bodyPr lIns="0" tIns="0" rIns="0" bIns="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3BDAC8B5-D264-BF4D-A5AA-F4B07DA2F57B}"/>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79DAFDA6-F826-EB4B-8015-67E8F3D68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5" name="Date Placeholder 4"/>
          <p:cNvSpPr>
            <a:spLocks noGrp="1"/>
          </p:cNvSpPr>
          <p:nvPr>
            <p:ph type="dt" sz="half" idx="10"/>
          </p:nvPr>
        </p:nvSpPr>
        <p:spPr/>
        <p:txBody>
          <a:bodyPr/>
          <a:lstStyle/>
          <a:p>
            <a:fld id="{11641479-FECA-EE45-993A-6CC136B7C0E4}"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FA5C1A-6AA0-244F-BCD2-246B087817E0}" type="slidenum">
              <a:rPr lang="en-GB" smtClean="0"/>
              <a:t>‹#›</a:t>
            </a:fld>
            <a:endParaRPr lang="en-GB"/>
          </a:p>
        </p:txBody>
      </p:sp>
      <p:sp>
        <p:nvSpPr>
          <p:cNvPr id="10" name="Rectangle 9">
            <a:extLst>
              <a:ext uri="{FF2B5EF4-FFF2-40B4-BE49-F238E27FC236}">
                <a16:creationId xmlns:a16="http://schemas.microsoft.com/office/drawing/2014/main" id="{DC2CCC87-68D8-7B46-9544-1764F2C35332}"/>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92BE26B1-D235-8C42-81AE-DD2623B587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4" name="Rectangle 13">
            <a:extLst>
              <a:ext uri="{FF2B5EF4-FFF2-40B4-BE49-F238E27FC236}">
                <a16:creationId xmlns:a16="http://schemas.microsoft.com/office/drawing/2014/main" id="{A9E8AD63-1ED3-6A4E-BB01-61CB2C9E4CB5}"/>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507F5885-29CC-334D-9D78-1F25D2FC12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6" name="Rectangle 15">
            <a:extLst>
              <a:ext uri="{FF2B5EF4-FFF2-40B4-BE49-F238E27FC236}">
                <a16:creationId xmlns:a16="http://schemas.microsoft.com/office/drawing/2014/main" id="{B2289D93-C326-1342-A105-75E9E348DC25}"/>
              </a:ext>
            </a:extLst>
          </p:cNvPr>
          <p:cNvSpPr/>
          <p:nvPr userDrawn="1"/>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1722DB4C-AA12-2F49-8FF5-25CA40EFC3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675809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Green">
    <p:spTree>
      <p:nvGrpSpPr>
        <p:cNvPr id="1" name=""/>
        <p:cNvGrpSpPr/>
        <p:nvPr/>
      </p:nvGrpSpPr>
      <p:grpSpPr>
        <a:xfrm>
          <a:off x="0" y="0"/>
          <a:ext cx="0" cy="0"/>
          <a:chOff x="0" y="0"/>
          <a:chExt cx="0" cy="0"/>
        </a:xfrm>
      </p:grpSpPr>
      <p:sp>
        <p:nvSpPr>
          <p:cNvPr id="2" name="Title 1"/>
          <p:cNvSpPr>
            <a:spLocks noGrp="1"/>
          </p:cNvSpPr>
          <p:nvPr>
            <p:ph type="title"/>
          </p:nvPr>
        </p:nvSpPr>
        <p:spPr>
          <a:xfrm>
            <a:off x="565974" y="524202"/>
            <a:ext cx="11060052" cy="360000"/>
          </a:xfrm>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sz="half" idx="1"/>
          </p:nvPr>
        </p:nvSpPr>
        <p:spPr>
          <a:xfrm>
            <a:off x="565973" y="1341437"/>
            <a:ext cx="7200000" cy="4500000"/>
          </a:xfrm>
        </p:spPr>
        <p:txBody>
          <a:bodyPr lIns="0" tIns="0" rIns="0" bIns="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0026" y="1335408"/>
            <a:ext cx="3816000" cy="4500000"/>
          </a:xfrm>
        </p:spPr>
        <p:txBody>
          <a:bodyPr lIns="0" tIns="0" rIns="0" bIns="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3BDAC8B5-D264-BF4D-A5AA-F4B07DA2F57B}"/>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79DAFDA6-F826-EB4B-8015-67E8F3D681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5" name="Date Placeholder 4"/>
          <p:cNvSpPr>
            <a:spLocks noGrp="1"/>
          </p:cNvSpPr>
          <p:nvPr>
            <p:ph type="dt" sz="half" idx="10"/>
          </p:nvPr>
        </p:nvSpPr>
        <p:spPr/>
        <p:txBody>
          <a:bodyPr/>
          <a:lstStyle/>
          <a:p>
            <a:fld id="{11641479-FECA-EE45-993A-6CC136B7C0E4}" type="datetimeFigureOut">
              <a:rPr lang="en-GB" smtClean="0"/>
              <a:t>04/03/2025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AFA5C1A-6AA0-244F-BCD2-246B087817E0}" type="slidenum">
              <a:rPr lang="en-GB" smtClean="0"/>
              <a:t>‹#›</a:t>
            </a:fld>
            <a:endParaRPr lang="en-GB"/>
          </a:p>
        </p:txBody>
      </p:sp>
      <p:sp>
        <p:nvSpPr>
          <p:cNvPr id="10" name="Rectangle 9">
            <a:extLst>
              <a:ext uri="{FF2B5EF4-FFF2-40B4-BE49-F238E27FC236}">
                <a16:creationId xmlns:a16="http://schemas.microsoft.com/office/drawing/2014/main" id="{DC2CCC87-68D8-7B46-9544-1764F2C35332}"/>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92BE26B1-D235-8C42-81AE-DD2623B587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4" name="Rectangle 13">
            <a:extLst>
              <a:ext uri="{FF2B5EF4-FFF2-40B4-BE49-F238E27FC236}">
                <a16:creationId xmlns:a16="http://schemas.microsoft.com/office/drawing/2014/main" id="{A9E8AD63-1ED3-6A4E-BB01-61CB2C9E4CB5}"/>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507F5885-29CC-334D-9D78-1F25D2FC12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6" name="Rectangle 15">
            <a:extLst>
              <a:ext uri="{FF2B5EF4-FFF2-40B4-BE49-F238E27FC236}">
                <a16:creationId xmlns:a16="http://schemas.microsoft.com/office/drawing/2014/main" id="{B2289D93-C326-1342-A105-75E9E348DC25}"/>
              </a:ext>
            </a:extLst>
          </p:cNvPr>
          <p:cNvSpPr/>
          <p:nvPr userDrawn="1"/>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1722DB4C-AA12-2F49-8FF5-25CA40EFC3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300795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Gre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6" name="Rectangle 5">
            <a:extLst>
              <a:ext uri="{FF2B5EF4-FFF2-40B4-BE49-F238E27FC236}">
                <a16:creationId xmlns:a16="http://schemas.microsoft.com/office/drawing/2014/main" id="{3BA22D91-B333-D542-AF40-EF7AA0B12E88}"/>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638A0742-A1B2-A64F-AA41-01D5CCA2A1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3" name="Date Placeholder 2"/>
          <p:cNvSpPr>
            <a:spLocks noGrp="1"/>
          </p:cNvSpPr>
          <p:nvPr>
            <p:ph type="dt" sz="half" idx="10"/>
          </p:nvPr>
        </p:nvSpPr>
        <p:spPr/>
        <p:txBody>
          <a:bodyPr/>
          <a:lstStyle/>
          <a:p>
            <a:fld id="{11641479-FECA-EE45-993A-6CC136B7C0E4}" type="datetimeFigureOut">
              <a:rPr lang="en-GB" smtClean="0"/>
              <a:t>04/03/2025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AFA5C1A-6AA0-244F-BCD2-246B087817E0}" type="slidenum">
              <a:rPr lang="en-GB" smtClean="0"/>
              <a:t>‹#›</a:t>
            </a:fld>
            <a:endParaRPr lang="en-GB"/>
          </a:p>
        </p:txBody>
      </p:sp>
      <p:sp>
        <p:nvSpPr>
          <p:cNvPr id="8" name="Rectangle 7">
            <a:extLst>
              <a:ext uri="{FF2B5EF4-FFF2-40B4-BE49-F238E27FC236}">
                <a16:creationId xmlns:a16="http://schemas.microsoft.com/office/drawing/2014/main" id="{46100F15-C0E4-8D45-B7B8-DB9ED063F660}"/>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a:extLst>
              <a:ext uri="{FF2B5EF4-FFF2-40B4-BE49-F238E27FC236}">
                <a16:creationId xmlns:a16="http://schemas.microsoft.com/office/drawing/2014/main" id="{20DE7F24-B926-4848-9E32-A52CDAE614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0" name="Rectangle 9">
            <a:extLst>
              <a:ext uri="{FF2B5EF4-FFF2-40B4-BE49-F238E27FC236}">
                <a16:creationId xmlns:a16="http://schemas.microsoft.com/office/drawing/2014/main" id="{D9A87744-64AE-0B4E-98E4-63C38F5E4393}"/>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A4997BFB-36E8-354F-9687-71D0B0FC84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2" name="Rectangle 11">
            <a:extLst>
              <a:ext uri="{FF2B5EF4-FFF2-40B4-BE49-F238E27FC236}">
                <a16:creationId xmlns:a16="http://schemas.microsoft.com/office/drawing/2014/main" id="{67E79E95-CB0B-2F4B-BCA8-866F47E32271}"/>
              </a:ext>
            </a:extLst>
          </p:cNvPr>
          <p:cNvSpPr/>
          <p:nvPr userDrawn="1"/>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9BB5E997-744D-A943-AABD-2B09CD549B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2227753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A49954-9E10-1144-886C-43904C7FFA77}"/>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6F52E4D3-5155-4C4D-9266-406B229DCE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2" name="Date Placeholder 1"/>
          <p:cNvSpPr>
            <a:spLocks noGrp="1"/>
          </p:cNvSpPr>
          <p:nvPr>
            <p:ph type="dt" sz="half" idx="10"/>
          </p:nvPr>
        </p:nvSpPr>
        <p:spPr/>
        <p:txBody>
          <a:bodyPr/>
          <a:lstStyle/>
          <a:p>
            <a:fld id="{11641479-FECA-EE45-993A-6CC136B7C0E4}" type="datetimeFigureOut">
              <a:rPr lang="en-GB" smtClean="0"/>
              <a:t>04/03/2025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AFA5C1A-6AA0-244F-BCD2-246B087817E0}" type="slidenum">
              <a:rPr lang="en-GB" smtClean="0"/>
              <a:t>‹#›</a:t>
            </a:fld>
            <a:endParaRPr lang="en-GB"/>
          </a:p>
        </p:txBody>
      </p:sp>
      <p:sp>
        <p:nvSpPr>
          <p:cNvPr id="7" name="Rectangle 6">
            <a:extLst>
              <a:ext uri="{FF2B5EF4-FFF2-40B4-BE49-F238E27FC236}">
                <a16:creationId xmlns:a16="http://schemas.microsoft.com/office/drawing/2014/main" id="{9CF5DCB9-E5A8-0D43-8B71-4C19788DBA6B}"/>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7556A3CB-06CD-684B-B164-0140FCCB6C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9" name="Rectangle 8">
            <a:extLst>
              <a:ext uri="{FF2B5EF4-FFF2-40B4-BE49-F238E27FC236}">
                <a16:creationId xmlns:a16="http://schemas.microsoft.com/office/drawing/2014/main" id="{2A4E3053-AA21-4040-9BB8-D581E311A34A}"/>
              </a:ext>
            </a:extLst>
          </p:cNvPr>
          <p:cNvSpPr/>
          <p:nvPr/>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4E748010-C097-204D-A80A-AC3BFA61B7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1" name="Rectangle 10">
            <a:extLst>
              <a:ext uri="{FF2B5EF4-FFF2-40B4-BE49-F238E27FC236}">
                <a16:creationId xmlns:a16="http://schemas.microsoft.com/office/drawing/2014/main" id="{DA3CEA5F-C55D-DC4A-B8D3-440BDEACDF99}"/>
              </a:ext>
            </a:extLst>
          </p:cNvPr>
          <p:cNvSpPr/>
          <p:nvPr userDrawn="1"/>
        </p:nvSpPr>
        <p:spPr>
          <a:xfrm>
            <a:off x="0" y="5835408"/>
            <a:ext cx="12192000" cy="10225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A695A0E4-620A-9943-9CC0-773BC5DFED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15534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urple">
    <p:bg>
      <p:bgPr>
        <a:solidFill>
          <a:srgbClr val="8960C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9450" y="2510632"/>
            <a:ext cx="10515600" cy="1615005"/>
          </a:xfrm>
        </p:spPr>
        <p:txBody>
          <a:bodyPr anchor="t" anchorCtr="0"/>
          <a:lstStyle>
            <a:lvl1pPr>
              <a:defRPr sz="5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79450" y="4185271"/>
            <a:ext cx="10515600" cy="1500187"/>
          </a:xfrm>
        </p:spPr>
        <p:txBody>
          <a:bodyPr lIns="0" tIns="0" rIns="0" bIns="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41479-FECA-EE45-993A-6CC136B7C0E4}"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FA5C1A-6AA0-244F-BCD2-246B087817E0}" type="slidenum">
              <a:rPr lang="en-GB" smtClean="0"/>
              <a:t>‹#›</a:t>
            </a:fld>
            <a:endParaRPr lang="en-GB"/>
          </a:p>
        </p:txBody>
      </p:sp>
      <p:pic>
        <p:nvPicPr>
          <p:cNvPr id="9" name="Graphic 8">
            <a:extLst>
              <a:ext uri="{FF2B5EF4-FFF2-40B4-BE49-F238E27FC236}">
                <a16:creationId xmlns:a16="http://schemas.microsoft.com/office/drawing/2014/main" id="{EF81B170-6AC0-AF4A-911D-17A60845E5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660807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ur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8960C3"/>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8960C3"/>
              </a:buClr>
              <a:defRPr/>
            </a:lvl1pPr>
            <a:lvl2pPr>
              <a:spcBef>
                <a:spcPts val="800"/>
              </a:spcBef>
              <a:buClr>
                <a:srgbClr val="8960C3"/>
              </a:buClr>
              <a:defRPr/>
            </a:lvl2pPr>
            <a:lvl3pPr>
              <a:spcBef>
                <a:spcPts val="800"/>
              </a:spcBef>
              <a:buClr>
                <a:srgbClr val="8960C3"/>
              </a:buClr>
              <a:defRPr/>
            </a:lvl3pPr>
            <a:lvl4pPr>
              <a:spcBef>
                <a:spcPts val="800"/>
              </a:spcBef>
              <a:buClr>
                <a:srgbClr val="8960C3"/>
              </a:buClr>
              <a:defRPr/>
            </a:lvl4pPr>
            <a:lvl5pPr>
              <a:spcBef>
                <a:spcPts val="800"/>
              </a:spcBef>
              <a:buClr>
                <a:srgbClr val="8960C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6498A60-84B6-B247-B15F-7FBF0527CFED}"/>
              </a:ext>
            </a:extLst>
          </p:cNvPr>
          <p:cNvSpPr/>
          <p:nvPr/>
        </p:nvSpPr>
        <p:spPr>
          <a:xfrm>
            <a:off x="0" y="5835408"/>
            <a:ext cx="12192000" cy="10225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7D0CF094-80D9-A14F-B728-535C6EC6B1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4" name="Date Placeholder 3"/>
          <p:cNvSpPr>
            <a:spLocks noGrp="1"/>
          </p:cNvSpPr>
          <p:nvPr>
            <p:ph type="dt" sz="half" idx="10"/>
          </p:nvPr>
        </p:nvSpPr>
        <p:spPr/>
        <p:txBody>
          <a:bodyPr/>
          <a:lstStyle/>
          <a:p>
            <a:fld id="{11641479-FECA-EE45-993A-6CC136B7C0E4}" type="datetimeFigureOut">
              <a:rPr lang="en-GB" smtClean="0"/>
              <a:t>04/03/2025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AFA5C1A-6AA0-244F-BCD2-246B087817E0}" type="slidenum">
              <a:rPr lang="en-GB" smtClean="0"/>
              <a:t>‹#›</a:t>
            </a:fld>
            <a:endParaRPr lang="en-GB"/>
          </a:p>
        </p:txBody>
      </p:sp>
      <p:sp>
        <p:nvSpPr>
          <p:cNvPr id="9" name="Rectangle 8">
            <a:extLst>
              <a:ext uri="{FF2B5EF4-FFF2-40B4-BE49-F238E27FC236}">
                <a16:creationId xmlns:a16="http://schemas.microsoft.com/office/drawing/2014/main" id="{BEEAE51F-5489-E149-A5D7-6B349404EBF2}"/>
              </a:ext>
            </a:extLst>
          </p:cNvPr>
          <p:cNvSpPr/>
          <p:nvPr/>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A7AAEE28-AFEF-CE4A-B12F-4A1CD58DE4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1" name="Rectangle 10">
            <a:extLst>
              <a:ext uri="{FF2B5EF4-FFF2-40B4-BE49-F238E27FC236}">
                <a16:creationId xmlns:a16="http://schemas.microsoft.com/office/drawing/2014/main" id="{9D3507F3-99F3-A34C-8625-165C03EFA39A}"/>
              </a:ext>
            </a:extLst>
          </p:cNvPr>
          <p:cNvSpPr/>
          <p:nvPr/>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a:extLst>
              <a:ext uri="{FF2B5EF4-FFF2-40B4-BE49-F238E27FC236}">
                <a16:creationId xmlns:a16="http://schemas.microsoft.com/office/drawing/2014/main" id="{8D35910F-3602-C543-BD9D-7309DA7B0D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
        <p:nvSpPr>
          <p:cNvPr id="13" name="Rectangle 12">
            <a:extLst>
              <a:ext uri="{FF2B5EF4-FFF2-40B4-BE49-F238E27FC236}">
                <a16:creationId xmlns:a16="http://schemas.microsoft.com/office/drawing/2014/main" id="{7FBE0ED9-ECB6-9B46-B794-CF0D06141338}"/>
              </a:ext>
            </a:extLst>
          </p:cNvPr>
          <p:cNvSpPr/>
          <p:nvPr userDrawn="1"/>
        </p:nvSpPr>
        <p:spPr>
          <a:xfrm>
            <a:off x="0" y="5835408"/>
            <a:ext cx="12192000" cy="1022592"/>
          </a:xfrm>
          <a:prstGeom prst="rect">
            <a:avLst/>
          </a:prstGeom>
          <a:solidFill>
            <a:srgbClr val="896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75DBF108-5334-704A-984A-F13DEB25CB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25776" y="6030382"/>
            <a:ext cx="1940484" cy="554424"/>
          </a:xfrm>
          <a:prstGeom prst="rect">
            <a:avLst/>
          </a:prstGeom>
        </p:spPr>
      </p:pic>
    </p:spTree>
    <p:extLst>
      <p:ext uri="{BB962C8B-B14F-4D97-AF65-F5344CB8AC3E}">
        <p14:creationId xmlns:p14="http://schemas.microsoft.com/office/powerpoint/2010/main" val="259872484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974" y="524201"/>
            <a:ext cx="10515600" cy="1056827"/>
          </a:xfrm>
          <a:prstGeom prst="rect">
            <a:avLst/>
          </a:prstGeom>
        </p:spPr>
        <p:txBody>
          <a:bodyPr vert="horz" wrap="square"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65974" y="1581028"/>
            <a:ext cx="10515600" cy="4124033"/>
          </a:xfrm>
          <a:prstGeom prst="rect">
            <a:avLst/>
          </a:prstGeom>
        </p:spPr>
        <p:txBody>
          <a:bodyPr vert="horz" wrap="square"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5974" y="6356350"/>
            <a:ext cx="1759783" cy="365125"/>
          </a:xfrm>
          <a:prstGeom prst="rect">
            <a:avLst/>
          </a:prstGeom>
        </p:spPr>
        <p:txBody>
          <a:bodyPr vert="horz" lIns="91440" tIns="45720" rIns="91440" bIns="45720" rtlCol="0" anchor="ctr"/>
          <a:lstStyle>
            <a:lvl1pPr algn="l">
              <a:defRPr sz="1200">
                <a:solidFill>
                  <a:schemeClr val="bg1"/>
                </a:solidFill>
              </a:defRPr>
            </a:lvl1pPr>
          </a:lstStyle>
          <a:p>
            <a:fld id="{11641479-FECA-EE45-993A-6CC136B7C0E4}" type="datetimeFigureOut">
              <a:rPr lang="en-GB" smtClean="0"/>
              <a:pPr/>
              <a:t>04/03/2025</a:t>
            </a:fld>
            <a:endParaRPr lang="en-GB"/>
          </a:p>
        </p:txBody>
      </p:sp>
      <p:sp>
        <p:nvSpPr>
          <p:cNvPr id="5" name="Footer Placeholder 4"/>
          <p:cNvSpPr>
            <a:spLocks noGrp="1"/>
          </p:cNvSpPr>
          <p:nvPr>
            <p:ph type="ftr" sz="quarter" idx="3"/>
          </p:nvPr>
        </p:nvSpPr>
        <p:spPr>
          <a:xfrm>
            <a:off x="2645466" y="6356350"/>
            <a:ext cx="3130826"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p:cNvSpPr>
            <a:spLocks noGrp="1"/>
          </p:cNvSpPr>
          <p:nvPr>
            <p:ph type="sldNum" sz="quarter" idx="4"/>
          </p:nvPr>
        </p:nvSpPr>
        <p:spPr>
          <a:xfrm>
            <a:off x="60960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AFA5C1A-6AA0-244F-BCD2-246B087817E0}" type="slidenum">
              <a:rPr lang="en-GB" smtClean="0"/>
              <a:pPr/>
              <a:t>‹#›</a:t>
            </a:fld>
            <a:endParaRPr lang="en-GB"/>
          </a:p>
        </p:txBody>
      </p:sp>
    </p:spTree>
    <p:extLst>
      <p:ext uri="{BB962C8B-B14F-4D97-AF65-F5344CB8AC3E}">
        <p14:creationId xmlns:p14="http://schemas.microsoft.com/office/powerpoint/2010/main" val="2121549898"/>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77" r:id="rId5"/>
    <p:sldLayoutId id="2147483855" r:id="rId6"/>
    <p:sldLayoutId id="2147483856" r:id="rId7"/>
    <p:sldLayoutId id="2147483857" r:id="rId8"/>
    <p:sldLayoutId id="2147483858" r:id="rId9"/>
    <p:sldLayoutId id="2147483859" r:id="rId10"/>
    <p:sldLayoutId id="2147483878" r:id="rId11"/>
    <p:sldLayoutId id="2147483860" r:id="rId12"/>
    <p:sldLayoutId id="2147483861" r:id="rId13"/>
    <p:sldLayoutId id="2147483862" r:id="rId14"/>
    <p:sldLayoutId id="2147483863" r:id="rId15"/>
    <p:sldLayoutId id="2147483864" r:id="rId16"/>
    <p:sldLayoutId id="2147483879" r:id="rId17"/>
    <p:sldLayoutId id="2147483865" r:id="rId18"/>
    <p:sldLayoutId id="2147483866" r:id="rId19"/>
    <p:sldLayoutId id="2147483867" r:id="rId20"/>
    <p:sldLayoutId id="2147483868" r:id="rId21"/>
    <p:sldLayoutId id="2147483869" r:id="rId22"/>
    <p:sldLayoutId id="2147483880" r:id="rId23"/>
    <p:sldLayoutId id="2147483870" r:id="rId24"/>
    <p:sldLayoutId id="2147483871" r:id="rId25"/>
    <p:sldLayoutId id="2147483872" r:id="rId26"/>
    <p:sldLayoutId id="2147483873" r:id="rId27"/>
    <p:sldLayoutId id="2147483874" r:id="rId28"/>
    <p:sldLayoutId id="2147483881" r:id="rId29"/>
    <p:sldLayoutId id="2147483875" r:id="rId30"/>
    <p:sldLayoutId id="2147483876" r:id="rId31"/>
    <p:sldLayoutId id="2147483883" r:id="rId32"/>
    <p:sldLayoutId id="2147483884" r:id="rId33"/>
  </p:sldLayoutIdLst>
  <p:txStyles>
    <p:titleStyle>
      <a:lvl1pPr algn="l" defTabSz="9144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hyperlink" Target="https://www.nice.org.uk/guidance/cg189/chapter/Recommendations#identifying-and-assessing-overweight-obesity-and-central-adiposity" TargetMode="External"/><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chart" Target="../charts/chart9.xml"/><Relationship Id="rId1" Type="http://schemas.openxmlformats.org/officeDocument/2006/relationships/slideLayout" Target="../slideLayouts/slideLayout6.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6.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chart" Target="../charts/chart1.xml"/><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chart" Target="../charts/chart2.xml"/><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chart" Target="../charts/chart3.xml"/></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chart" Target="../charts/chart4.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hart" Target="../charts/chart5.xml"/><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chart" Target="../charts/char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5" Type="http://schemas.openxmlformats.org/officeDocument/2006/relationships/hyperlink" Target="https://cityhall.maps.arcgis.com/apps/instant/media/index.html?appid=fdd13b10c8784ebe8356abc032e03cc3" TargetMode="External"/><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london.gov.uk/press-releases/mayoral/london-faces-threat-of-soaring-temperatures" TargetMode="External"/><Relationship Id="rId1" Type="http://schemas.openxmlformats.org/officeDocument/2006/relationships/slideLayout" Target="../slideLayouts/slideLayout3.xml"/><Relationship Id="rId6" Type="http://schemas.openxmlformats.org/officeDocument/2006/relationships/hyperlink" Target="https://data.london.gov.uk/dataset/canopy-cover-2024" TargetMode="External"/><Relationship Id="rId5" Type="http://schemas.openxmlformats.org/officeDocument/2006/relationships/image" Target="../media/image99.png"/><Relationship Id="rId4" Type="http://schemas.openxmlformats.org/officeDocument/2006/relationships/hyperlink" Target="https://data.london.gov.uk/dataset/climate-risk-mapping"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hyperlink" Target="https://www.ons.gov.uk/peoplepopulationandcommunity/healthandsocialcare/causesofdeath/methodologies/avoidablemortalityinenglandandwalesqmi" TargetMode="External"/><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hyperlink" Target="https://www.ons.gov.uk/peoplepopulationandcommunity/healthandsocialcare/causesofdeath/methodologies/avoidablemortalityinenglandandwalesqmi" TargetMode="External"/><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hyperlink" Target="https://www.ons.gov.uk/peoplepopulationandcommunity/healthandsocialcare/causesofdeath/methodologies/avoidablemortalityinenglandandwalesqmi" TargetMode="External"/><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D2AF7-1FA4-BD41-9772-2538B9AD4234}"/>
              </a:ext>
            </a:extLst>
          </p:cNvPr>
          <p:cNvSpPr>
            <a:spLocks noGrp="1"/>
          </p:cNvSpPr>
          <p:nvPr>
            <p:ph type="ctrTitle"/>
          </p:nvPr>
        </p:nvSpPr>
        <p:spPr>
          <a:xfrm>
            <a:off x="551432" y="1719075"/>
            <a:ext cx="10951860" cy="1892107"/>
          </a:xfrm>
        </p:spPr>
        <p:txBody>
          <a:bodyPr/>
          <a:lstStyle/>
          <a:p>
            <a:r>
              <a:rPr lang="en-GB"/>
              <a:t>The state of the borough</a:t>
            </a:r>
          </a:p>
        </p:txBody>
      </p:sp>
      <p:sp>
        <p:nvSpPr>
          <p:cNvPr id="5" name="Subtitle 4">
            <a:extLst>
              <a:ext uri="{FF2B5EF4-FFF2-40B4-BE49-F238E27FC236}">
                <a16:creationId xmlns:a16="http://schemas.microsoft.com/office/drawing/2014/main" id="{78FD31D5-FEBD-0BDC-2D52-C72F77351BE0}"/>
              </a:ext>
            </a:extLst>
          </p:cNvPr>
          <p:cNvSpPr>
            <a:spLocks noGrp="1"/>
          </p:cNvSpPr>
          <p:nvPr>
            <p:ph type="subTitle" idx="1"/>
          </p:nvPr>
        </p:nvSpPr>
        <p:spPr/>
        <p:txBody>
          <a:bodyPr vert="horz" wrap="none" lIns="0" tIns="0" rIns="0" bIns="0" rtlCol="0" anchor="t">
            <a:noAutofit/>
          </a:bodyPr>
          <a:lstStyle/>
          <a:p>
            <a:r>
              <a:rPr lang="en-GB">
                <a:solidFill>
                  <a:schemeClr val="bg1"/>
                </a:solidFill>
              </a:rPr>
              <a:t>September 2024</a:t>
            </a:r>
            <a:endParaRPr lang="en-US"/>
          </a:p>
        </p:txBody>
      </p:sp>
    </p:spTree>
    <p:extLst>
      <p:ext uri="{BB962C8B-B14F-4D97-AF65-F5344CB8AC3E}">
        <p14:creationId xmlns:p14="http://schemas.microsoft.com/office/powerpoint/2010/main" val="2574144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5346F5-428B-7B92-C8D9-5D4515DF20B3}"/>
              </a:ext>
            </a:extLst>
          </p:cNvPr>
          <p:cNvSpPr>
            <a:spLocks noGrp="1"/>
          </p:cNvSpPr>
          <p:nvPr>
            <p:ph type="title"/>
          </p:nvPr>
        </p:nvSpPr>
        <p:spPr/>
        <p:txBody>
          <a:bodyPr/>
          <a:lstStyle/>
          <a:p>
            <a:r>
              <a:rPr lang="en-GB" dirty="0"/>
              <a:t>Summary - Children and young people</a:t>
            </a:r>
          </a:p>
        </p:txBody>
      </p:sp>
      <p:sp>
        <p:nvSpPr>
          <p:cNvPr id="3" name="Content Placeholder 2">
            <a:extLst>
              <a:ext uri="{FF2B5EF4-FFF2-40B4-BE49-F238E27FC236}">
                <a16:creationId xmlns:a16="http://schemas.microsoft.com/office/drawing/2014/main" id="{C4A4F6D5-6C97-BF8A-1E4D-18988244D9BD}"/>
              </a:ext>
            </a:extLst>
          </p:cNvPr>
          <p:cNvSpPr>
            <a:spLocks noGrp="1"/>
          </p:cNvSpPr>
          <p:nvPr>
            <p:ph idx="1"/>
          </p:nvPr>
        </p:nvSpPr>
        <p:spPr/>
        <p:txBody>
          <a:bodyPr vert="horz" wrap="square" lIns="91440" tIns="45720" rIns="91440" bIns="45720" rtlCol="0" anchor="t">
            <a:noAutofit/>
          </a:bodyPr>
          <a:lstStyle/>
          <a:p>
            <a:pPr>
              <a:defRPr/>
            </a:pPr>
            <a:r>
              <a:rPr lang="en-US" sz="1600"/>
              <a:t>Islington’s children and young population is more diverse than the overall population with an estimated 74% being non-White British and just over 60%  children aged 0-17 live in social housing (Council and Housing association).</a:t>
            </a:r>
            <a:endParaRPr lang="en-US" sz="1600">
              <a:cs typeface="Arial"/>
            </a:endParaRPr>
          </a:p>
          <a:p>
            <a:pPr>
              <a:defRPr/>
            </a:pPr>
            <a:r>
              <a:rPr lang="en-US" sz="1600"/>
              <a:t>School readiness in the early years and educational attainment are key to achieving good life chances across the life course. In Islington as in London differences in Good Level of Development in the early years exist most significantly by Special Educational Needs Status and Free School Meal status. This gap continues towards the end of the schooling period at key stage 4. </a:t>
            </a:r>
            <a:endParaRPr lang="en-US" sz="1600">
              <a:cs typeface="Arial" panose="020B0604020202020204"/>
            </a:endParaRPr>
          </a:p>
          <a:p>
            <a:pPr marL="228600" marR="0" lvl="0" indent="-228600" algn="l" defTabSz="914400" rtl="0" eaLnBrk="1" fontAlgn="auto" latinLnBrk="0" hangingPunct="1">
              <a:lnSpc>
                <a:spcPct val="90000"/>
              </a:lnSpc>
              <a:spcBef>
                <a:spcPts val="1000"/>
              </a:spcBef>
              <a:buClr>
                <a:srgbClr val="288647"/>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The number of pupils in Islington schools with an Education Health and Care (EHC) plan increased by 15.4% between 2021/22 and 2023/24. </a:t>
            </a:r>
            <a:r>
              <a:rPr lang="en-US" sz="1600">
                <a:solidFill>
                  <a:srgbClr val="000000"/>
                </a:solidFill>
                <a:latin typeface="Arial" panose="020B0604020202020204"/>
              </a:rPr>
              <a:t>The largest change in EHC plans by the type of need is for EHC plans for Autistic Spectrum Disorders (ASD) followed by</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Speech, Language and Communications needs and Social, Emotional and Mental Health needs, with the latter rising the quickest, with a 133% increase between 2017/18 and 2023/24.</a:t>
            </a:r>
            <a:endParaRPr lang="en-US" sz="1600" b="0" i="0" u="none" strike="noStrike" kern="1200" cap="none" spc="0" normalizeH="0" baseline="0" noProof="0">
              <a:ln>
                <a:noFill/>
              </a:ln>
              <a:solidFill>
                <a:srgbClr val="000000"/>
              </a:solidFill>
              <a:effectLst/>
              <a:uLnTx/>
              <a:uFillTx/>
              <a:latin typeface="Arial" panose="020B0604020202020204"/>
              <a:cs typeface="Arial" panose="020B0604020202020204"/>
            </a:endParaRPr>
          </a:p>
          <a:p>
            <a:pPr>
              <a:buClr>
                <a:srgbClr val="288647"/>
              </a:buClr>
              <a:defRPr/>
            </a:pPr>
            <a:r>
              <a:rPr lang="en-GB" sz="1600"/>
              <a:t>Approximately 5,000 children in Islington missed 10% or more of school sessions. Trends in persistence absence has been rising in Islington since 2018/19, similar to London and England.</a:t>
            </a:r>
            <a:endParaRPr lang="en-US" sz="1600">
              <a:solidFill>
                <a:srgbClr val="000000"/>
              </a:solidFill>
            </a:endParaRPr>
          </a:p>
          <a:p>
            <a:pPr marL="228600" marR="0" lvl="0" indent="-228600" algn="l" defTabSz="914400" rtl="0" eaLnBrk="1" fontAlgn="auto" latinLnBrk="0" hangingPunct="1">
              <a:lnSpc>
                <a:spcPct val="90000"/>
              </a:lnSpc>
              <a:spcBef>
                <a:spcPts val="1000"/>
              </a:spcBef>
              <a:buClr>
                <a:srgbClr val="288647"/>
              </a:buClr>
              <a:buSzTx/>
              <a:buFont typeface="Arial" panose="020B0604020202020204" pitchFamily="34" charset="0"/>
              <a:buChar char="•"/>
              <a:tabLst/>
              <a:defRPr/>
            </a:pPr>
            <a:r>
              <a:rPr lang="en-US" sz="1600">
                <a:solidFill>
                  <a:srgbClr val="000000"/>
                </a:solidFill>
                <a:latin typeface="Arial" panose="020B0604020202020204"/>
              </a:rPr>
              <a:t>Rates of children looked after and children in need are both significantly higher than London and England.</a:t>
            </a:r>
            <a:endParaRPr lang="en-GB" sz="1600"/>
          </a:p>
          <a:p>
            <a:pPr>
              <a:defRPr/>
            </a:pPr>
            <a:endParaRPr lang="en-US" sz="1600"/>
          </a:p>
          <a:p>
            <a:pPr marL="0" indent="0">
              <a:spcAft>
                <a:spcPts val="1200"/>
              </a:spcAft>
              <a:buClr>
                <a:srgbClr val="000000"/>
              </a:buClr>
              <a:buNone/>
              <a:defRPr/>
            </a:pPr>
            <a:endParaRPr lang="en-GB" sz="1600"/>
          </a:p>
        </p:txBody>
      </p:sp>
    </p:spTree>
    <p:extLst>
      <p:ext uri="{BB962C8B-B14F-4D97-AF65-F5344CB8AC3E}">
        <p14:creationId xmlns:p14="http://schemas.microsoft.com/office/powerpoint/2010/main" val="17885031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C885418-E32B-50CB-530B-953E549BE178}"/>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chemeClr val="accent1"/>
                </a:solidFill>
                <a:effectLst/>
                <a:uLnTx/>
                <a:uFillTx/>
                <a:latin typeface="+mj-lt"/>
                <a:ea typeface="+mj-ea"/>
                <a:cs typeface="Arial"/>
              </a:rPr>
              <a:t>2.4% of Islington’s population are recorded by their GP as being dependent on alcohol. </a:t>
            </a:r>
          </a:p>
        </p:txBody>
      </p:sp>
      <p:pic>
        <p:nvPicPr>
          <p:cNvPr id="6" name="Content Placeholder 5" descr="Graph showing the proportion of people recorded as having alcohol abuse or dependency by ethnicity, 2024">
            <a:extLst>
              <a:ext uri="{FF2B5EF4-FFF2-40B4-BE49-F238E27FC236}">
                <a16:creationId xmlns:a16="http://schemas.microsoft.com/office/drawing/2014/main" id="{154E5801-B8AD-4475-8DD9-C572050DDE6F}"/>
              </a:ext>
            </a:extLst>
          </p:cNvPr>
          <p:cNvPicPr>
            <a:picLocks noGrp="1" noChangeAspect="1"/>
          </p:cNvPicPr>
          <p:nvPr>
            <p:ph sz="half" idx="1"/>
          </p:nvPr>
        </p:nvPicPr>
        <p:blipFill>
          <a:blip r:embed="rId2"/>
          <a:stretch>
            <a:fillRect/>
          </a:stretch>
        </p:blipFill>
        <p:spPr>
          <a:xfrm>
            <a:off x="1064065" y="1483692"/>
            <a:ext cx="6008539" cy="4358307"/>
          </a:xfrm>
          <a:ln>
            <a:noFill/>
          </a:ln>
        </p:spPr>
      </p:pic>
      <p:sp>
        <p:nvSpPr>
          <p:cNvPr id="4" name="Content Placeholder 3">
            <a:extLst>
              <a:ext uri="{FF2B5EF4-FFF2-40B4-BE49-F238E27FC236}">
                <a16:creationId xmlns:a16="http://schemas.microsoft.com/office/drawing/2014/main" id="{F575120E-1F7B-B89B-F1DB-9CD794B33503}"/>
              </a:ext>
            </a:extLst>
          </p:cNvPr>
          <p:cNvSpPr>
            <a:spLocks noGrp="1"/>
          </p:cNvSpPr>
          <p:nvPr>
            <p:ph sz="half" idx="2"/>
          </p:nvPr>
        </p:nvSpPr>
        <p:spPr/>
        <p:txBody>
          <a:bodyPr/>
          <a:lstStyle/>
          <a:p>
            <a:pPr>
              <a:lnSpc>
                <a:spcPct val="100000"/>
              </a:lnSpc>
            </a:pPr>
            <a:r>
              <a:rPr lang="en-US" sz="1800"/>
              <a:t>The largest number of people with alcohol dependency live in the more deprived areas of Islington. </a:t>
            </a:r>
          </a:p>
          <a:p>
            <a:pPr>
              <a:lnSpc>
                <a:spcPct val="100000"/>
              </a:lnSpc>
            </a:pPr>
            <a:r>
              <a:rPr lang="en-US" sz="1800"/>
              <a:t>People from a White ethnic background have the highest rate of alcohol abuse or dependency at 3.5% whereas people from an Asian ethnic background have the lowest at under 1%.</a:t>
            </a:r>
          </a:p>
          <a:p>
            <a:pPr>
              <a:lnSpc>
                <a:spcPct val="100000"/>
              </a:lnSpc>
            </a:pPr>
            <a:r>
              <a:rPr lang="en-US" sz="1800"/>
              <a:t>2% of men and 3% of women are recorded as having alcohol dependency.</a:t>
            </a:r>
          </a:p>
        </p:txBody>
      </p:sp>
      <p:sp>
        <p:nvSpPr>
          <p:cNvPr id="3" name="TextBox 2">
            <a:extLst>
              <a:ext uri="{FF2B5EF4-FFF2-40B4-BE49-F238E27FC236}">
                <a16:creationId xmlns:a16="http://schemas.microsoft.com/office/drawing/2014/main" id="{20E39235-5713-DF92-3FE8-8917B479E428}"/>
              </a:ext>
            </a:extLst>
          </p:cNvPr>
          <p:cNvSpPr txBox="1"/>
          <p:nvPr/>
        </p:nvSpPr>
        <p:spPr>
          <a:xfrm>
            <a:off x="81776" y="6478086"/>
            <a:ext cx="10135243"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dirty="0">
                <a:solidFill>
                  <a:schemeClr val="bg1"/>
                </a:solidFill>
                <a:cs typeface="Arial"/>
              </a:rPr>
              <a:t>Note:</a:t>
            </a:r>
            <a:r>
              <a:rPr lang="en-US" sz="1200" dirty="0">
                <a:solidFill>
                  <a:schemeClr val="bg1"/>
                </a:solidFill>
                <a:cs typeface="Arial"/>
              </a:rPr>
              <a:t> Data label refers to count. </a:t>
            </a:r>
          </a:p>
          <a:p>
            <a:r>
              <a:rPr lang="en-US" sz="1200" b="1" dirty="0">
                <a:solidFill>
                  <a:schemeClr val="bg1"/>
                </a:solidFill>
                <a:cs typeface="Arial"/>
              </a:rPr>
              <a:t>Source:</a:t>
            </a:r>
            <a:r>
              <a:rPr lang="en-US" sz="1200" dirty="0">
                <a:solidFill>
                  <a:schemeClr val="bg1"/>
                </a:solidFill>
                <a:cs typeface="Arial"/>
              </a:rPr>
              <a:t> HealtheIntent Population </a:t>
            </a:r>
            <a:r>
              <a:rPr lang="en-GB" sz="1200" dirty="0">
                <a:solidFill>
                  <a:schemeClr val="bg1"/>
                </a:solidFill>
                <a:cs typeface="Arial"/>
              </a:rPr>
              <a:t>Health</a:t>
            </a:r>
            <a:r>
              <a:rPr lang="en-US" sz="1200" dirty="0">
                <a:solidFill>
                  <a:schemeClr val="bg1"/>
                </a:solidFill>
                <a:cs typeface="Arial"/>
              </a:rPr>
              <a:t> Needs and Inequalities dashboard [Data accessed on 06/08/2024]</a:t>
            </a:r>
          </a:p>
        </p:txBody>
      </p:sp>
    </p:spTree>
    <p:extLst>
      <p:ext uri="{BB962C8B-B14F-4D97-AF65-F5344CB8AC3E}">
        <p14:creationId xmlns:p14="http://schemas.microsoft.com/office/powerpoint/2010/main" val="11482965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7161A6-B58C-47F1-0F94-B4FCF152E5E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accent1"/>
                </a:solidFill>
                <a:effectLst/>
                <a:uLnTx/>
                <a:uFillTx/>
                <a:latin typeface="+mj-lt"/>
                <a:ea typeface="+mj-ea"/>
                <a:cs typeface="Arial"/>
              </a:rPr>
              <a:t>20% of Islington’s adult population are recorded by their GP as being overweight, 12% are recorded as obese and 2% as severely obese. </a:t>
            </a:r>
          </a:p>
        </p:txBody>
      </p:sp>
      <p:pic>
        <p:nvPicPr>
          <p:cNvPr id="7" name="Content Placeholder 6" descr="Graph showing the proportion of people recorded as being obese or very obese by ethnicity, 2024">
            <a:extLst>
              <a:ext uri="{FF2B5EF4-FFF2-40B4-BE49-F238E27FC236}">
                <a16:creationId xmlns:a16="http://schemas.microsoft.com/office/drawing/2014/main" id="{25AE998E-297E-79EA-DDE8-F9D55F85F40E}"/>
              </a:ext>
            </a:extLst>
          </p:cNvPr>
          <p:cNvPicPr>
            <a:picLocks noGrp="1" noChangeAspect="1"/>
          </p:cNvPicPr>
          <p:nvPr>
            <p:ph sz="half" idx="1"/>
          </p:nvPr>
        </p:nvPicPr>
        <p:blipFill>
          <a:blip r:embed="rId2"/>
          <a:stretch>
            <a:fillRect/>
          </a:stretch>
        </p:blipFill>
        <p:spPr>
          <a:xfrm>
            <a:off x="748812" y="1640419"/>
            <a:ext cx="5642658" cy="4092914"/>
          </a:xfrm>
          <a:ln>
            <a:noFill/>
          </a:ln>
        </p:spPr>
      </p:pic>
      <p:sp>
        <p:nvSpPr>
          <p:cNvPr id="5" name="Content Placeholder 3">
            <a:extLst>
              <a:ext uri="{FF2B5EF4-FFF2-40B4-BE49-F238E27FC236}">
                <a16:creationId xmlns:a16="http://schemas.microsoft.com/office/drawing/2014/main" id="{E461DC13-642A-E5CC-317E-D3ED89AA5BF0}"/>
              </a:ext>
            </a:extLst>
          </p:cNvPr>
          <p:cNvSpPr txBox="1">
            <a:spLocks/>
          </p:cNvSpPr>
          <p:nvPr/>
        </p:nvSpPr>
        <p:spPr>
          <a:xfrm>
            <a:off x="7196066" y="1640419"/>
            <a:ext cx="4499049" cy="3731006"/>
          </a:xfrm>
          <a:prstGeom prst="rect">
            <a:avLst/>
          </a:prstGeom>
        </p:spPr>
        <p:txBody>
          <a:bodyPr vert="horz" wrap="square" lIns="0" tIns="0" rIns="0" bIns="0" rtlCol="0" anchor="t">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7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600" dirty="0"/>
              <a:t>The prevalence of overweight, obese and severely obese increases with age, with around a quarter of people aged 50+ above normal weight. </a:t>
            </a:r>
          </a:p>
          <a:p>
            <a:pPr>
              <a:lnSpc>
                <a:spcPct val="100000"/>
              </a:lnSpc>
            </a:pPr>
            <a:r>
              <a:rPr lang="en-US" sz="1600" dirty="0"/>
              <a:t>40% of people from a Black ethnic group are obese or very obese. This is significantly higher than all other ethnicities. </a:t>
            </a:r>
          </a:p>
          <a:p>
            <a:pPr>
              <a:lnSpc>
                <a:spcPct val="100000"/>
              </a:lnSpc>
            </a:pPr>
            <a:r>
              <a:rPr lang="en-US" sz="1600" dirty="0"/>
              <a:t>The prevalence of overweight, obese, and severely obese increases as deprivation increases, with almost half of people living in the most deprived areas of Islington above normal weight.   </a:t>
            </a:r>
            <a:endParaRPr lang="en-US" sz="1600" dirty="0">
              <a:cs typeface="Arial"/>
            </a:endParaRPr>
          </a:p>
          <a:p>
            <a:pPr>
              <a:lnSpc>
                <a:spcPct val="100000"/>
              </a:lnSpc>
            </a:pPr>
            <a:endParaRPr lang="en-US" sz="1600" dirty="0"/>
          </a:p>
          <a:p>
            <a:pPr marL="0" indent="0">
              <a:lnSpc>
                <a:spcPct val="100000"/>
              </a:lnSpc>
              <a:buNone/>
            </a:pPr>
            <a:r>
              <a:rPr lang="en-US" sz="1400" b="1" dirty="0"/>
              <a:t>Note: </a:t>
            </a:r>
            <a:r>
              <a:rPr lang="en-US" sz="1400" dirty="0"/>
              <a:t>BMI is adjusted for ethnicity according to </a:t>
            </a:r>
            <a:r>
              <a:rPr lang="en-US" sz="1400" dirty="0">
                <a:hlinkClick r:id="rId3"/>
              </a:rPr>
              <a:t>NICE guidance</a:t>
            </a:r>
            <a:endParaRPr lang="en-US" sz="1400" dirty="0"/>
          </a:p>
        </p:txBody>
      </p:sp>
      <p:sp>
        <p:nvSpPr>
          <p:cNvPr id="3" name="TextBox 2">
            <a:extLst>
              <a:ext uri="{FF2B5EF4-FFF2-40B4-BE49-F238E27FC236}">
                <a16:creationId xmlns:a16="http://schemas.microsoft.com/office/drawing/2014/main" id="{2F9E4374-8DF3-2378-191D-255D2520A4A8}"/>
              </a:ext>
            </a:extLst>
          </p:cNvPr>
          <p:cNvSpPr txBox="1"/>
          <p:nvPr/>
        </p:nvSpPr>
        <p:spPr>
          <a:xfrm>
            <a:off x="81776" y="6478086"/>
            <a:ext cx="10135243"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dirty="0">
                <a:solidFill>
                  <a:schemeClr val="bg1"/>
                </a:solidFill>
                <a:cs typeface="Arial"/>
              </a:rPr>
              <a:t>Note:</a:t>
            </a:r>
            <a:r>
              <a:rPr lang="en-US" sz="1200" dirty="0">
                <a:solidFill>
                  <a:schemeClr val="bg1"/>
                </a:solidFill>
                <a:cs typeface="Arial"/>
              </a:rPr>
              <a:t> Data label refers to count. </a:t>
            </a:r>
          </a:p>
          <a:p>
            <a:r>
              <a:rPr lang="en-US" sz="1200" b="1" dirty="0">
                <a:solidFill>
                  <a:schemeClr val="bg1"/>
                </a:solidFill>
                <a:cs typeface="Arial"/>
              </a:rPr>
              <a:t>Source:</a:t>
            </a:r>
            <a:r>
              <a:rPr lang="en-US" sz="1200" dirty="0">
                <a:solidFill>
                  <a:schemeClr val="bg1"/>
                </a:solidFill>
                <a:cs typeface="Arial"/>
              </a:rPr>
              <a:t> HealtheIntent Population </a:t>
            </a:r>
            <a:r>
              <a:rPr lang="en-GB" sz="1200" dirty="0">
                <a:solidFill>
                  <a:schemeClr val="bg1"/>
                </a:solidFill>
                <a:cs typeface="Arial"/>
              </a:rPr>
              <a:t>Health</a:t>
            </a:r>
            <a:r>
              <a:rPr lang="en-US" sz="1200" dirty="0">
                <a:solidFill>
                  <a:schemeClr val="bg1"/>
                </a:solidFill>
                <a:cs typeface="Arial"/>
              </a:rPr>
              <a:t> Needs and Inequalities dashboard [Data accessed on 06/08/2024]</a:t>
            </a:r>
          </a:p>
        </p:txBody>
      </p:sp>
    </p:spTree>
    <p:extLst>
      <p:ext uri="{BB962C8B-B14F-4D97-AF65-F5344CB8AC3E}">
        <p14:creationId xmlns:p14="http://schemas.microsoft.com/office/powerpoint/2010/main" val="15968202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5A5D1-3884-ED12-9477-1C8408C04A89}"/>
              </a:ext>
            </a:extLst>
          </p:cNvPr>
          <p:cNvSpPr>
            <a:spLocks noGrp="1"/>
          </p:cNvSpPr>
          <p:nvPr>
            <p:ph type="title"/>
          </p:nvPr>
        </p:nvSpPr>
        <p:spPr/>
        <p:txBody>
          <a:bodyPr/>
          <a:lstStyle/>
          <a:p>
            <a:r>
              <a:rPr lang="en-GB" sz="2800" dirty="0"/>
              <a:t>People in the ‘Other ethnic group’ has the poorest health, among those aged 65+.</a:t>
            </a:r>
          </a:p>
        </p:txBody>
      </p:sp>
      <p:pic>
        <p:nvPicPr>
          <p:cNvPr id="7" name="Content Placeholder 6" descr="Proportion of Islington residents with bad or very bad health by age and ethnicity from Census 2021.">
            <a:extLst>
              <a:ext uri="{FF2B5EF4-FFF2-40B4-BE49-F238E27FC236}">
                <a16:creationId xmlns:a16="http://schemas.microsoft.com/office/drawing/2014/main" id="{40975CE0-D9B1-75CE-321A-AC411D5BE467}"/>
              </a:ext>
            </a:extLst>
          </p:cNvPr>
          <p:cNvPicPr>
            <a:picLocks noGrp="1" noChangeAspect="1"/>
          </p:cNvPicPr>
          <p:nvPr>
            <p:ph sz="half" idx="1"/>
          </p:nvPr>
        </p:nvPicPr>
        <p:blipFill>
          <a:blip r:embed="rId2"/>
          <a:stretch>
            <a:fillRect/>
          </a:stretch>
        </p:blipFill>
        <p:spPr>
          <a:xfrm>
            <a:off x="844969" y="1342000"/>
            <a:ext cx="6296049" cy="4414416"/>
          </a:xfrm>
          <a:prstGeom prst="rect">
            <a:avLst/>
          </a:prstGeom>
        </p:spPr>
      </p:pic>
      <p:sp>
        <p:nvSpPr>
          <p:cNvPr id="6" name="Content Placeholder 3">
            <a:extLst>
              <a:ext uri="{FF2B5EF4-FFF2-40B4-BE49-F238E27FC236}">
                <a16:creationId xmlns:a16="http://schemas.microsoft.com/office/drawing/2014/main" id="{89EE8B05-3CF6-393F-25B0-9CB80F69D1DB}"/>
              </a:ext>
            </a:extLst>
          </p:cNvPr>
          <p:cNvSpPr>
            <a:spLocks noGrp="1"/>
          </p:cNvSpPr>
          <p:nvPr>
            <p:ph sz="half" idx="2"/>
          </p:nvPr>
        </p:nvSpPr>
        <p:spPr/>
        <p:txBody>
          <a:bodyPr/>
          <a:lstStyle/>
          <a:p>
            <a:r>
              <a:rPr lang="en-GB" sz="1600" dirty="0"/>
              <a:t>Data from the 2021 census shows the number of people who self-reported their health as being bad or very bad. </a:t>
            </a:r>
          </a:p>
          <a:p>
            <a:r>
              <a:rPr lang="en-GB" sz="1600" dirty="0"/>
              <a:t>People from an ‘Other’ ethnic group had the worst self-reported health, which started at aged 35-49 and peaked in aged 65+ where 29% reported their health as bad or very bad. </a:t>
            </a:r>
          </a:p>
          <a:p>
            <a:r>
              <a:rPr lang="en-GB" sz="1600" dirty="0"/>
              <a:t>The Asian/Asian British ethnic group has the second highest proportion of people aged 65+ who are in bad or very bad health (23%, also about 320 persons). There is no noticeable difference, however, between Asians and other ethnic groups in the younger age bands.</a:t>
            </a:r>
          </a:p>
        </p:txBody>
      </p:sp>
      <p:sp>
        <p:nvSpPr>
          <p:cNvPr id="4" name="TextBox 3">
            <a:extLst>
              <a:ext uri="{FF2B5EF4-FFF2-40B4-BE49-F238E27FC236}">
                <a16:creationId xmlns:a16="http://schemas.microsoft.com/office/drawing/2014/main" id="{5FD32B6B-A2AB-A8C7-256F-79A69DD9DD94}"/>
              </a:ext>
            </a:extLst>
          </p:cNvPr>
          <p:cNvSpPr txBox="1"/>
          <p:nvPr/>
        </p:nvSpPr>
        <p:spPr>
          <a:xfrm>
            <a:off x="565975" y="6049844"/>
            <a:ext cx="3809999"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Arial" panose="020B0604020202020204"/>
                <a:ea typeface="+mn-ea"/>
                <a:cs typeface="Arial"/>
              </a:rPr>
              <a:t>Source:</a:t>
            </a:r>
            <a:r>
              <a:rPr kumimoji="0" lang="en-US" sz="1200" b="0" i="0" u="none" strike="noStrike" kern="1200" cap="none" spc="0" normalizeH="0" baseline="0" noProof="0">
                <a:ln>
                  <a:noFill/>
                </a:ln>
                <a:solidFill>
                  <a:schemeClr val="bg1"/>
                </a:solidFill>
                <a:effectLst/>
                <a:uLnTx/>
                <a:uFillTx/>
                <a:latin typeface="Arial" panose="020B0604020202020204"/>
                <a:ea typeface="+mn-ea"/>
                <a:cs typeface="Arial"/>
              </a:rPr>
              <a:t> Census 2021</a:t>
            </a:r>
            <a:endParaRPr kumimoji="0" lang="en-US" sz="1200" b="0" i="0" u="none" strike="noStrike" kern="1200" cap="none" spc="0" normalizeH="0" baseline="0" noProof="0">
              <a:ln>
                <a:noFill/>
              </a:ln>
              <a:solidFill>
                <a:schemeClr val="bg1"/>
              </a:solidFill>
              <a:effectLst/>
              <a:uLnTx/>
              <a:uFillTx/>
              <a:latin typeface="Arial" panose="020B0604020202020204"/>
              <a:ea typeface="+mn-ea"/>
            </a:endParaRPr>
          </a:p>
        </p:txBody>
      </p:sp>
    </p:spTree>
    <p:extLst>
      <p:ext uri="{BB962C8B-B14F-4D97-AF65-F5344CB8AC3E}">
        <p14:creationId xmlns:p14="http://schemas.microsoft.com/office/powerpoint/2010/main" val="10672154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6FB8D-612E-E297-3E58-278C00DF3FD4}"/>
              </a:ext>
            </a:extLst>
          </p:cNvPr>
          <p:cNvSpPr>
            <a:spLocks noGrp="1"/>
          </p:cNvSpPr>
          <p:nvPr>
            <p:ph type="title"/>
          </p:nvPr>
        </p:nvSpPr>
        <p:spPr/>
        <p:txBody>
          <a:bodyPr/>
          <a:lstStyle/>
          <a:p>
            <a:r>
              <a:rPr lang="en-GB" sz="3000" dirty="0">
                <a:solidFill>
                  <a:schemeClr val="accent1"/>
                </a:solidFill>
                <a:latin typeface="+mj-lt"/>
                <a:ea typeface="+mj-ea"/>
                <a:cs typeface="+mj-cs"/>
              </a:rPr>
              <a:t>The number and proportion of residents who are living with a disability has increased since 2011.</a:t>
            </a:r>
            <a:br>
              <a:rPr lang="en-GB" sz="3000" dirty="0">
                <a:solidFill>
                  <a:schemeClr val="accent1"/>
                </a:solidFill>
                <a:latin typeface="+mj-lt"/>
                <a:ea typeface="+mj-ea"/>
                <a:cs typeface="+mj-cs"/>
              </a:rPr>
            </a:br>
            <a:endParaRPr lang="en-GB" dirty="0"/>
          </a:p>
        </p:txBody>
      </p:sp>
      <p:grpSp>
        <p:nvGrpSpPr>
          <p:cNvPr id="4" name="Group 3" descr="Chart showing change in Islington and London residents living with a disability in 2011 and 2021.">
            <a:extLst>
              <a:ext uri="{FF2B5EF4-FFF2-40B4-BE49-F238E27FC236}">
                <a16:creationId xmlns:a16="http://schemas.microsoft.com/office/drawing/2014/main" id="{FE3CB588-59D7-518E-9D8D-A3631F6EE190}"/>
              </a:ext>
            </a:extLst>
          </p:cNvPr>
          <p:cNvGrpSpPr/>
          <p:nvPr/>
        </p:nvGrpSpPr>
        <p:grpSpPr>
          <a:xfrm>
            <a:off x="906186" y="1538532"/>
            <a:ext cx="5773149" cy="4093751"/>
            <a:chOff x="6378987" y="1519917"/>
            <a:chExt cx="5247038" cy="3766458"/>
          </a:xfrm>
        </p:grpSpPr>
        <p:graphicFrame>
          <p:nvGraphicFramePr>
            <p:cNvPr id="5" name="Chart 4">
              <a:extLst>
                <a:ext uri="{FF2B5EF4-FFF2-40B4-BE49-F238E27FC236}">
                  <a16:creationId xmlns:a16="http://schemas.microsoft.com/office/drawing/2014/main" id="{069871DA-D4EC-5A45-8B99-BC4D35D7A02F}"/>
                </a:ext>
              </a:extLst>
            </p:cNvPr>
            <p:cNvGraphicFramePr>
              <a:graphicFrameLocks/>
            </p:cNvGraphicFramePr>
            <p:nvPr/>
          </p:nvGraphicFramePr>
          <p:xfrm>
            <a:off x="6378987" y="1519917"/>
            <a:ext cx="5247038" cy="376645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F1EB4ADB-6AC0-C27F-F386-1FB3C2458A2D}"/>
                </a:ext>
              </a:extLst>
            </p:cNvPr>
            <p:cNvSpPr txBox="1"/>
            <p:nvPr/>
          </p:nvSpPr>
          <p:spPr>
            <a:xfrm>
              <a:off x="7170364" y="2282985"/>
              <a:ext cx="771525" cy="342900"/>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N=32,271</a:t>
              </a:r>
            </a:p>
          </p:txBody>
        </p:sp>
        <p:sp>
          <p:nvSpPr>
            <p:cNvPr id="7" name="TextBox 6">
              <a:extLst>
                <a:ext uri="{FF2B5EF4-FFF2-40B4-BE49-F238E27FC236}">
                  <a16:creationId xmlns:a16="http://schemas.microsoft.com/office/drawing/2014/main" id="{73B9C2E5-C4FF-8E6D-8B4D-B0037E113BBC}"/>
                </a:ext>
              </a:extLst>
            </p:cNvPr>
            <p:cNvSpPr txBox="1"/>
            <p:nvPr/>
          </p:nvSpPr>
          <p:spPr>
            <a:xfrm>
              <a:off x="8290053" y="2231299"/>
              <a:ext cx="771525" cy="342900"/>
            </a:xfrm>
            <a:prstGeom prst="rect">
              <a:avLst/>
            </a:prstGeom>
            <a:no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a:ea typeface="+mn-ea"/>
                  <a:cs typeface="+mn-cs"/>
                </a:rPr>
                <a:t>N=35,063</a:t>
              </a:r>
            </a:p>
          </p:txBody>
        </p:sp>
      </p:grpSp>
      <p:sp>
        <p:nvSpPr>
          <p:cNvPr id="9" name="Content Placeholder 8">
            <a:extLst>
              <a:ext uri="{FF2B5EF4-FFF2-40B4-BE49-F238E27FC236}">
                <a16:creationId xmlns:a16="http://schemas.microsoft.com/office/drawing/2014/main" id="{937FA291-584C-8396-9FF7-2EB02BD4123E}"/>
              </a:ext>
            </a:extLst>
          </p:cNvPr>
          <p:cNvSpPr>
            <a:spLocks noGrp="1"/>
          </p:cNvSpPr>
          <p:nvPr>
            <p:ph sz="half" idx="2"/>
          </p:nvPr>
        </p:nvSpPr>
        <p:spPr/>
        <p:txBody>
          <a:bodyPr/>
          <a:lstStyle/>
          <a:p>
            <a:r>
              <a:rPr lang="en-GB" sz="1600" dirty="0"/>
              <a:t>This trend contrasts that seen in London overall. </a:t>
            </a:r>
            <a:endParaRPr lang="en-GB" sz="1600" dirty="0">
              <a:cs typeface="Arial"/>
            </a:endParaRPr>
          </a:p>
          <a:p>
            <a:r>
              <a:rPr lang="en-GB" sz="1600" dirty="0"/>
              <a:t>This rise is due to more people living with disabilities who are </a:t>
            </a:r>
            <a:r>
              <a:rPr lang="en-GB" sz="1600" b="1" dirty="0"/>
              <a:t>limited a little </a:t>
            </a:r>
            <a:r>
              <a:rPr lang="en-GB" sz="1600" dirty="0"/>
              <a:t>in their daily activities. The proportion and number of people living with disability who are limited a lot has decreased in Islington, as well as London. </a:t>
            </a:r>
            <a:endParaRPr lang="en-GB" sz="1600" dirty="0">
              <a:cs typeface="Arial"/>
            </a:endParaRPr>
          </a:p>
          <a:p>
            <a:r>
              <a:rPr lang="en-GB" sz="1600" dirty="0"/>
              <a:t>Islington has the highest proportion of people living with disabilities who are </a:t>
            </a:r>
            <a:r>
              <a:rPr lang="en-GB" sz="1600" b="1" dirty="0"/>
              <a:t>limited a lot </a:t>
            </a:r>
            <a:r>
              <a:rPr lang="en-GB" sz="1600" dirty="0"/>
              <a:t>in London. </a:t>
            </a:r>
            <a:endParaRPr lang="en-GB" sz="1600" dirty="0">
              <a:cs typeface="Arial"/>
            </a:endParaRPr>
          </a:p>
          <a:p>
            <a:r>
              <a:rPr lang="en-GB" sz="1600" dirty="0"/>
              <a:t>Laycock, Hillrise, and Tufnell Park have the highest proportions of residents living with a disability.</a:t>
            </a:r>
            <a:endParaRPr lang="en-GB" sz="1600" dirty="0">
              <a:cs typeface="Arial"/>
            </a:endParaRPr>
          </a:p>
          <a:p>
            <a:endParaRPr lang="en-GB" sz="1600" dirty="0"/>
          </a:p>
        </p:txBody>
      </p:sp>
      <p:sp>
        <p:nvSpPr>
          <p:cNvPr id="8" name="TextBox 7">
            <a:extLst>
              <a:ext uri="{FF2B5EF4-FFF2-40B4-BE49-F238E27FC236}">
                <a16:creationId xmlns:a16="http://schemas.microsoft.com/office/drawing/2014/main" id="{0B7A27A3-3F85-510E-EAA3-CA8F43D08E0E}"/>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Arial"/>
              </a:rPr>
              <a:t> Census 2011 &amp; 2021</a:t>
            </a:r>
            <a:endParaRPr kumimoji="0" lang="en-US" sz="1200" b="0" i="0" u="none" strike="noStrike" kern="1200" cap="none" spc="0" normalizeH="0" baseline="0" noProof="0" dirty="0">
              <a:ln>
                <a:noFill/>
              </a:ln>
              <a:solidFill>
                <a:schemeClr val="bg1"/>
              </a:solidFill>
              <a:effectLst/>
              <a:uLnTx/>
              <a:uFillTx/>
              <a:latin typeface="Arial" panose="020B0604020202020204"/>
              <a:ea typeface="+mn-ea"/>
            </a:endParaRPr>
          </a:p>
        </p:txBody>
      </p:sp>
    </p:spTree>
    <p:extLst>
      <p:ext uri="{BB962C8B-B14F-4D97-AF65-F5344CB8AC3E}">
        <p14:creationId xmlns:p14="http://schemas.microsoft.com/office/powerpoint/2010/main" val="34719601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3D858-D015-19FA-B0C7-4C0614BA7EC6}"/>
              </a:ext>
            </a:extLst>
          </p:cNvPr>
          <p:cNvSpPr>
            <a:spLocks noGrp="1"/>
          </p:cNvSpPr>
          <p:nvPr>
            <p:ph type="title"/>
          </p:nvPr>
        </p:nvSpPr>
        <p:spPr/>
        <p:txBody>
          <a:bodyPr/>
          <a:lstStyle/>
          <a:p>
            <a:r>
              <a:rPr lang="en-US" sz="2800" dirty="0">
                <a:cs typeface="Arial"/>
              </a:rPr>
              <a:t>Islington adult social care supports significantly more residents compared to London.</a:t>
            </a:r>
            <a:endParaRPr lang="en-US" sz="2800" dirty="0"/>
          </a:p>
        </p:txBody>
      </p:sp>
      <p:pic>
        <p:nvPicPr>
          <p:cNvPr id="14" name="Content Placeholder 13" descr="Graph showing the rate (per 100,000) of residents aged 65+ accessing long term support during the year, 2018/19 - 2022/23">
            <a:extLst>
              <a:ext uri="{FF2B5EF4-FFF2-40B4-BE49-F238E27FC236}">
                <a16:creationId xmlns:a16="http://schemas.microsoft.com/office/drawing/2014/main" id="{34A9862B-6397-D7D4-709B-3DEEF7FFFBF2}"/>
              </a:ext>
            </a:extLst>
          </p:cNvPr>
          <p:cNvPicPr>
            <a:picLocks noGrp="1" noChangeAspect="1"/>
          </p:cNvPicPr>
          <p:nvPr>
            <p:ph sz="half" idx="1"/>
          </p:nvPr>
        </p:nvPicPr>
        <p:blipFill>
          <a:blip r:embed="rId2"/>
          <a:stretch>
            <a:fillRect/>
          </a:stretch>
        </p:blipFill>
        <p:spPr>
          <a:xfrm>
            <a:off x="565974" y="1462679"/>
            <a:ext cx="6711904" cy="4372729"/>
          </a:xfrm>
          <a:ln>
            <a:noFill/>
          </a:ln>
        </p:spPr>
      </p:pic>
      <p:sp>
        <p:nvSpPr>
          <p:cNvPr id="3" name="Content Placeholder 2">
            <a:extLst>
              <a:ext uri="{FF2B5EF4-FFF2-40B4-BE49-F238E27FC236}">
                <a16:creationId xmlns:a16="http://schemas.microsoft.com/office/drawing/2014/main" id="{DAE030E5-D478-8916-33D8-CE374405FA0C}"/>
              </a:ext>
            </a:extLst>
          </p:cNvPr>
          <p:cNvSpPr>
            <a:spLocks noGrp="1"/>
          </p:cNvSpPr>
          <p:nvPr>
            <p:ph sz="half" idx="2"/>
          </p:nvPr>
        </p:nvSpPr>
        <p:spPr/>
        <p:txBody>
          <a:bodyPr/>
          <a:lstStyle/>
          <a:p>
            <a:pPr marL="285750" indent="-285750">
              <a:buFont typeface="Arial"/>
              <a:buChar char="•"/>
            </a:pPr>
            <a:r>
              <a:rPr lang="en-US" sz="1600" dirty="0">
                <a:cs typeface="Arial" panose="020B0604020202020204"/>
              </a:rPr>
              <a:t>Islington’s adult social care supports 10,475 residents per 100,000 aged 65 and over. This gives Islington the 4th highest rate among all London boroughs.</a:t>
            </a:r>
          </a:p>
          <a:p>
            <a:pPr marL="285750" indent="-285750">
              <a:buFont typeface="Arial"/>
              <a:buChar char="•"/>
            </a:pPr>
            <a:r>
              <a:rPr lang="en-US" sz="1600" dirty="0">
                <a:cs typeface="Arial" panose="020B0604020202020204"/>
              </a:rPr>
              <a:t>Islington’s adult social care supports 910 residents per 100,000 aged 18-64. This gives Islington the 10th highest rate among all London boroughs.</a:t>
            </a:r>
          </a:p>
          <a:p>
            <a:pPr marL="285750" indent="-285750">
              <a:buFont typeface="Arial"/>
              <a:buChar char="•"/>
            </a:pPr>
            <a:r>
              <a:rPr lang="en-US" sz="1600" dirty="0">
                <a:cs typeface="Arial" panose="020B0604020202020204"/>
              </a:rPr>
              <a:t>The reasons people receive adult social care support include: </a:t>
            </a:r>
          </a:p>
          <a:p>
            <a:pPr marL="742950" lvl="1" indent="-285750">
              <a:buFont typeface="Courier New"/>
              <a:buChar char="o"/>
            </a:pPr>
            <a:r>
              <a:rPr lang="en-US" sz="1600" dirty="0">
                <a:cs typeface="Arial" panose="020B0604020202020204"/>
              </a:rPr>
              <a:t>Physical Support – 60%</a:t>
            </a:r>
          </a:p>
          <a:p>
            <a:pPr marL="742950" lvl="1" indent="-285750">
              <a:buFont typeface="Courier New"/>
              <a:buChar char="o"/>
            </a:pPr>
            <a:r>
              <a:rPr lang="en-US" sz="1600" dirty="0">
                <a:cs typeface="Arial" panose="020B0604020202020204"/>
              </a:rPr>
              <a:t>Learning Disability – 24%</a:t>
            </a:r>
          </a:p>
          <a:p>
            <a:pPr marL="742950" lvl="1" indent="-285750">
              <a:buFont typeface="Courier New"/>
              <a:buChar char="o"/>
            </a:pPr>
            <a:r>
              <a:rPr lang="en-US" sz="1600" dirty="0">
                <a:cs typeface="Arial" panose="020B0604020202020204"/>
              </a:rPr>
              <a:t>Mental Health – 11%</a:t>
            </a:r>
          </a:p>
          <a:p>
            <a:pPr marL="742950" lvl="1" indent="-285750">
              <a:buFont typeface="Courier New"/>
              <a:buChar char="o"/>
            </a:pPr>
            <a:r>
              <a:rPr lang="en-US" sz="1600" dirty="0">
                <a:cs typeface="Arial" panose="020B0604020202020204"/>
              </a:rPr>
              <a:t>Memory and Cognition – 5%</a:t>
            </a:r>
          </a:p>
          <a:p>
            <a:pPr marL="742950" lvl="1" indent="-285750">
              <a:buFont typeface="Courier New"/>
              <a:buChar char="o"/>
            </a:pPr>
            <a:r>
              <a:rPr lang="en-US" sz="1600" dirty="0">
                <a:cs typeface="Arial" panose="020B0604020202020204"/>
              </a:rPr>
              <a:t>Sensory &lt; 1%</a:t>
            </a:r>
          </a:p>
          <a:p>
            <a:pPr marL="742950" lvl="1" indent="-285750">
              <a:buFont typeface="Courier New"/>
              <a:buChar char="o"/>
            </a:pPr>
            <a:r>
              <a:rPr lang="en-US" sz="1600" dirty="0">
                <a:cs typeface="Arial" panose="020B0604020202020204"/>
              </a:rPr>
              <a:t>Social Support &lt; 1%</a:t>
            </a:r>
          </a:p>
          <a:p>
            <a:endParaRPr lang="en-GB" dirty="0"/>
          </a:p>
        </p:txBody>
      </p:sp>
      <p:sp>
        <p:nvSpPr>
          <p:cNvPr id="6" name="TextBox 5">
            <a:extLst>
              <a:ext uri="{FF2B5EF4-FFF2-40B4-BE49-F238E27FC236}">
                <a16:creationId xmlns:a16="http://schemas.microsoft.com/office/drawing/2014/main" id="{2B1B05F5-82B1-CB4F-FFF2-9C095CDB1904}"/>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Arial"/>
              </a:rPr>
              <a:t> ASCRF</a:t>
            </a:r>
            <a:endParaRPr kumimoji="0" lang="en-US" sz="1200" b="0" i="0" u="none" strike="noStrike" kern="1200" cap="none" spc="0" normalizeH="0" baseline="0" noProof="0" dirty="0">
              <a:ln>
                <a:noFill/>
              </a:ln>
              <a:solidFill>
                <a:schemeClr val="bg1"/>
              </a:solidFill>
              <a:effectLst/>
              <a:uLnTx/>
              <a:uFillTx/>
              <a:latin typeface="Arial" panose="020B0604020202020204"/>
              <a:ea typeface="+mn-ea"/>
            </a:endParaRPr>
          </a:p>
        </p:txBody>
      </p:sp>
    </p:spTree>
    <p:extLst>
      <p:ext uri="{BB962C8B-B14F-4D97-AF65-F5344CB8AC3E}">
        <p14:creationId xmlns:p14="http://schemas.microsoft.com/office/powerpoint/2010/main" val="39373741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04CB-ACF9-581F-FA65-C0F43B15FCC5}"/>
              </a:ext>
            </a:extLst>
          </p:cNvPr>
          <p:cNvSpPr>
            <a:spLocks noGrp="1"/>
          </p:cNvSpPr>
          <p:nvPr>
            <p:ph type="title"/>
          </p:nvPr>
        </p:nvSpPr>
        <p:spPr/>
        <p:txBody>
          <a:bodyPr/>
          <a:lstStyle/>
          <a:p>
            <a:r>
              <a:rPr lang="en-GB" sz="2800" dirty="0"/>
              <a:t>Just over 60% of children registered with an Islington GP have had all their vaccinations, with the lowest uptake amongst the Black community.</a:t>
            </a:r>
          </a:p>
        </p:txBody>
      </p:sp>
      <p:pic>
        <p:nvPicPr>
          <p:cNvPr id="7" name="Content Placeholder 6" descr="A graph showing uptake of all childhood vaccinations at 5 years old by ethnicity, in Islington 2024.&#10;Source: Healtheintent [date accessed: 02/092024]&#10;">
            <a:extLst>
              <a:ext uri="{FF2B5EF4-FFF2-40B4-BE49-F238E27FC236}">
                <a16:creationId xmlns:a16="http://schemas.microsoft.com/office/drawing/2014/main" id="{EFCD5FC3-85BB-A92D-8A30-B1E3C8D0D449}"/>
              </a:ext>
            </a:extLst>
          </p:cNvPr>
          <p:cNvPicPr>
            <a:picLocks noGrp="1" noChangeAspect="1"/>
          </p:cNvPicPr>
          <p:nvPr>
            <p:ph sz="half" idx="1"/>
          </p:nvPr>
        </p:nvPicPr>
        <p:blipFill>
          <a:blip r:embed="rId2"/>
          <a:stretch>
            <a:fillRect/>
          </a:stretch>
        </p:blipFill>
        <p:spPr>
          <a:xfrm>
            <a:off x="1101012" y="1753074"/>
            <a:ext cx="6248386" cy="4082334"/>
          </a:xfrm>
          <a:prstGeom prst="rect">
            <a:avLst/>
          </a:prstGeom>
        </p:spPr>
      </p:pic>
      <p:sp>
        <p:nvSpPr>
          <p:cNvPr id="4" name="Content Placeholder 3">
            <a:extLst>
              <a:ext uri="{FF2B5EF4-FFF2-40B4-BE49-F238E27FC236}">
                <a16:creationId xmlns:a16="http://schemas.microsoft.com/office/drawing/2014/main" id="{EDFE5F96-0AE1-0D9E-4318-102103AE1AEA}"/>
              </a:ext>
            </a:extLst>
          </p:cNvPr>
          <p:cNvSpPr>
            <a:spLocks noGrp="1"/>
          </p:cNvSpPr>
          <p:nvPr>
            <p:ph sz="half" idx="2"/>
          </p:nvPr>
        </p:nvSpPr>
        <p:spPr>
          <a:xfrm>
            <a:off x="7810026" y="1753074"/>
            <a:ext cx="3816000" cy="4082334"/>
          </a:xfrm>
        </p:spPr>
        <p:txBody>
          <a:bodyPr vert="horz" wrap="square" lIns="0" tIns="0" rIns="0" bIns="0" rtlCol="0" anchor="t">
            <a:noAutofit/>
          </a:bodyPr>
          <a:lstStyle/>
          <a:p>
            <a:pPr>
              <a:lnSpc>
                <a:spcPct val="100000"/>
              </a:lnSpc>
            </a:pPr>
            <a:r>
              <a:rPr lang="en-GB" sz="1600" dirty="0">
                <a:cs typeface="Arial"/>
              </a:rPr>
              <a:t>There are significant differences in the uptake of childhood vaccinations amongst children registered with Islington GPs. </a:t>
            </a:r>
          </a:p>
          <a:p>
            <a:pPr>
              <a:lnSpc>
                <a:spcPct val="100000"/>
              </a:lnSpc>
            </a:pPr>
            <a:r>
              <a:rPr lang="en-GB" sz="1600" dirty="0">
                <a:cs typeface="Arial"/>
              </a:rPr>
              <a:t>Only around half of children from Black ethnicities have received all of their vaccinations by 5 years old (ranging from 53% among Black Caribbean children to 57% among Black African and Other Black ethnic groups). </a:t>
            </a:r>
          </a:p>
          <a:p>
            <a:pPr>
              <a:lnSpc>
                <a:spcPct val="100000"/>
              </a:lnSpc>
            </a:pPr>
            <a:endParaRPr lang="en-GB" sz="1600" dirty="0">
              <a:cs typeface="Arial"/>
            </a:endParaRPr>
          </a:p>
        </p:txBody>
      </p:sp>
      <p:sp>
        <p:nvSpPr>
          <p:cNvPr id="3" name="TextBox 2">
            <a:extLst>
              <a:ext uri="{FF2B5EF4-FFF2-40B4-BE49-F238E27FC236}">
                <a16:creationId xmlns:a16="http://schemas.microsoft.com/office/drawing/2014/main" id="{826C3D94-9608-3080-729A-63C51931722F}"/>
              </a:ext>
            </a:extLst>
          </p:cNvPr>
          <p:cNvSpPr txBox="1"/>
          <p:nvPr/>
        </p:nvSpPr>
        <p:spPr>
          <a:xfrm>
            <a:off x="81776" y="6478086"/>
            <a:ext cx="10135243"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dirty="0">
                <a:solidFill>
                  <a:schemeClr val="bg1"/>
                </a:solidFill>
                <a:cs typeface="Arial"/>
              </a:rPr>
              <a:t>Note:</a:t>
            </a:r>
            <a:r>
              <a:rPr lang="en-US" sz="1200" dirty="0">
                <a:solidFill>
                  <a:schemeClr val="bg1"/>
                </a:solidFill>
                <a:cs typeface="Arial"/>
              </a:rPr>
              <a:t> Data label refers to count. </a:t>
            </a:r>
          </a:p>
          <a:p>
            <a:r>
              <a:rPr lang="en-US" sz="1200" b="1" dirty="0">
                <a:solidFill>
                  <a:schemeClr val="bg1"/>
                </a:solidFill>
                <a:cs typeface="Arial"/>
              </a:rPr>
              <a:t>Source:</a:t>
            </a:r>
            <a:r>
              <a:rPr lang="en-US" sz="1200" dirty="0">
                <a:solidFill>
                  <a:schemeClr val="bg1"/>
                </a:solidFill>
                <a:cs typeface="Arial"/>
              </a:rPr>
              <a:t> HealtheIntent </a:t>
            </a:r>
            <a:r>
              <a:rPr lang="en-GB" sz="1200" dirty="0">
                <a:solidFill>
                  <a:schemeClr val="bg1"/>
                </a:solidFill>
                <a:cs typeface="Arial"/>
              </a:rPr>
              <a:t>Childhood vaccinations </a:t>
            </a:r>
            <a:r>
              <a:rPr lang="en-US" sz="1200" dirty="0">
                <a:solidFill>
                  <a:schemeClr val="bg1"/>
                </a:solidFill>
                <a:cs typeface="Arial"/>
              </a:rPr>
              <a:t>dashboard [Data accessed on 02/09/2024]</a:t>
            </a:r>
          </a:p>
        </p:txBody>
      </p:sp>
    </p:spTree>
    <p:extLst>
      <p:ext uri="{BB962C8B-B14F-4D97-AF65-F5344CB8AC3E}">
        <p14:creationId xmlns:p14="http://schemas.microsoft.com/office/powerpoint/2010/main" val="1022326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0353-95D5-789F-07DA-968EAA6F8CD4}"/>
              </a:ext>
            </a:extLst>
          </p:cNvPr>
          <p:cNvSpPr>
            <a:spLocks noGrp="1"/>
          </p:cNvSpPr>
          <p:nvPr>
            <p:ph type="title"/>
          </p:nvPr>
        </p:nvSpPr>
        <p:spPr/>
        <p:txBody>
          <a:bodyPr/>
          <a:lstStyle/>
          <a:p>
            <a:r>
              <a:rPr lang="en-GB"/>
              <a:t>Crime and safety</a:t>
            </a:r>
          </a:p>
        </p:txBody>
      </p:sp>
    </p:spTree>
    <p:extLst>
      <p:ext uri="{BB962C8B-B14F-4D97-AF65-F5344CB8AC3E}">
        <p14:creationId xmlns:p14="http://schemas.microsoft.com/office/powerpoint/2010/main" val="34552556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21511-6C40-DFFE-4931-411D474AC5B9}"/>
              </a:ext>
            </a:extLst>
          </p:cNvPr>
          <p:cNvSpPr>
            <a:spLocks noGrp="1"/>
          </p:cNvSpPr>
          <p:nvPr>
            <p:ph type="title"/>
          </p:nvPr>
        </p:nvSpPr>
        <p:spPr/>
        <p:txBody>
          <a:bodyPr/>
          <a:lstStyle/>
          <a:p>
            <a:r>
              <a:rPr lang="en-GB" sz="2800" dirty="0"/>
              <a:t>Islington has a lower positive perception to the police compared to London as a whole.</a:t>
            </a:r>
          </a:p>
        </p:txBody>
      </p:sp>
      <p:graphicFrame>
        <p:nvGraphicFramePr>
          <p:cNvPr id="5" name="Content Placeholder 4">
            <a:extLst>
              <a:ext uri="{FF2B5EF4-FFF2-40B4-BE49-F238E27FC236}">
                <a16:creationId xmlns:a16="http://schemas.microsoft.com/office/drawing/2014/main" id="{05AD1566-98C7-3549-D03B-3E9544C14365}"/>
              </a:ext>
            </a:extLst>
          </p:cNvPr>
          <p:cNvGraphicFramePr>
            <a:graphicFrameLocks noGrp="1"/>
          </p:cNvGraphicFramePr>
          <p:nvPr>
            <p:ph sz="half" idx="1"/>
            <p:extLst>
              <p:ext uri="{D42A27DB-BD31-4B8C-83A1-F6EECF244321}">
                <p14:modId xmlns:p14="http://schemas.microsoft.com/office/powerpoint/2010/main" val="1680705972"/>
              </p:ext>
            </p:extLst>
          </p:nvPr>
        </p:nvGraphicFramePr>
        <p:xfrm>
          <a:off x="287690" y="1696469"/>
          <a:ext cx="7199310" cy="3877567"/>
        </p:xfrm>
        <a:graphic>
          <a:graphicData uri="http://schemas.openxmlformats.org/drawingml/2006/table">
            <a:tbl>
              <a:tblPr firstRow="1" bandRow="1">
                <a:tableStyleId>{69012ECD-51FC-41F1-AA8D-1B2483CD663E}</a:tableStyleId>
              </a:tblPr>
              <a:tblGrid>
                <a:gridCol w="3319395">
                  <a:extLst>
                    <a:ext uri="{9D8B030D-6E8A-4147-A177-3AD203B41FA5}">
                      <a16:colId xmlns:a16="http://schemas.microsoft.com/office/drawing/2014/main" val="3924622390"/>
                    </a:ext>
                  </a:extLst>
                </a:gridCol>
                <a:gridCol w="1886531">
                  <a:extLst>
                    <a:ext uri="{9D8B030D-6E8A-4147-A177-3AD203B41FA5}">
                      <a16:colId xmlns:a16="http://schemas.microsoft.com/office/drawing/2014/main" val="2719559136"/>
                    </a:ext>
                  </a:extLst>
                </a:gridCol>
                <a:gridCol w="1993384">
                  <a:extLst>
                    <a:ext uri="{9D8B030D-6E8A-4147-A177-3AD203B41FA5}">
                      <a16:colId xmlns:a16="http://schemas.microsoft.com/office/drawing/2014/main" val="47243757"/>
                    </a:ext>
                  </a:extLst>
                </a:gridCol>
              </a:tblGrid>
              <a:tr h="923722">
                <a:tc>
                  <a:txBody>
                    <a:bodyPr/>
                    <a:lstStyle/>
                    <a:p>
                      <a:endParaRPr lang="en-GB" sz="1400"/>
                    </a:p>
                  </a:txBody>
                  <a:tcPr/>
                </a:tc>
                <a:tc>
                  <a:txBody>
                    <a:bodyPr/>
                    <a:lstStyle/>
                    <a:p>
                      <a:r>
                        <a:rPr lang="en-GB" sz="1400" dirty="0"/>
                        <a:t>% Of Islington respondents</a:t>
                      </a:r>
                    </a:p>
                    <a:p>
                      <a:r>
                        <a:rPr lang="en-GB" sz="1400" dirty="0"/>
                        <a:t>12 months to March 2024</a:t>
                      </a:r>
                    </a:p>
                  </a:txBody>
                  <a:tcPr/>
                </a:tc>
                <a:tc>
                  <a:txBody>
                    <a:bodyPr/>
                    <a:lstStyle/>
                    <a:p>
                      <a:r>
                        <a:rPr lang="en-GB" sz="1400"/>
                        <a:t>London MPS</a:t>
                      </a:r>
                    </a:p>
                    <a:p>
                      <a:r>
                        <a:rPr lang="en-GB" sz="1400"/>
                        <a:t>12 Months to March 2024</a:t>
                      </a:r>
                    </a:p>
                  </a:txBody>
                  <a:tcPr/>
                </a:tc>
                <a:extLst>
                  <a:ext uri="{0D108BD9-81ED-4DB2-BD59-A6C34878D82A}">
                    <a16:rowId xmlns:a16="http://schemas.microsoft.com/office/drawing/2014/main" val="1134299085"/>
                  </a:ext>
                </a:extLst>
              </a:tr>
              <a:tr h="341864">
                <a:tc>
                  <a:txBody>
                    <a:bodyPr/>
                    <a:lstStyle/>
                    <a:p>
                      <a:r>
                        <a:rPr lang="en-GB" sz="1400"/>
                        <a:t>Trust in the police</a:t>
                      </a:r>
                    </a:p>
                  </a:txBody>
                  <a:tcPr/>
                </a:tc>
                <a:tc>
                  <a:txBody>
                    <a:bodyPr/>
                    <a:lstStyle/>
                    <a:p>
                      <a:pPr algn="ctr"/>
                      <a:r>
                        <a:rPr lang="en-GB" sz="1400"/>
                        <a:t>62%</a:t>
                      </a:r>
                    </a:p>
                  </a:txBody>
                  <a:tcPr/>
                </a:tc>
                <a:tc>
                  <a:txBody>
                    <a:bodyPr/>
                    <a:lstStyle/>
                    <a:p>
                      <a:pPr algn="ctr"/>
                      <a:r>
                        <a:rPr lang="en-GB" sz="1400"/>
                        <a:t>69%</a:t>
                      </a:r>
                    </a:p>
                  </a:txBody>
                  <a:tcPr/>
                </a:tc>
                <a:extLst>
                  <a:ext uri="{0D108BD9-81ED-4DB2-BD59-A6C34878D82A}">
                    <a16:rowId xmlns:a16="http://schemas.microsoft.com/office/drawing/2014/main" val="3550651455"/>
                  </a:ext>
                </a:extLst>
              </a:tr>
              <a:tr h="593550">
                <a:tc>
                  <a:txBody>
                    <a:bodyPr/>
                    <a:lstStyle/>
                    <a:p>
                      <a:r>
                        <a:rPr lang="en-GB" sz="1400"/>
                        <a:t>Agree the police listen to the concerns of local people</a:t>
                      </a:r>
                    </a:p>
                  </a:txBody>
                  <a:tcPr/>
                </a:tc>
                <a:tc>
                  <a:txBody>
                    <a:bodyPr/>
                    <a:lstStyle/>
                    <a:p>
                      <a:pPr algn="ctr"/>
                      <a:r>
                        <a:rPr lang="en-GB" sz="1400"/>
                        <a:t>52%</a:t>
                      </a:r>
                    </a:p>
                  </a:txBody>
                  <a:tcPr/>
                </a:tc>
                <a:tc>
                  <a:txBody>
                    <a:bodyPr/>
                    <a:lstStyle/>
                    <a:p>
                      <a:pPr algn="ctr"/>
                      <a:r>
                        <a:rPr lang="en-GB" sz="1400"/>
                        <a:t>56%</a:t>
                      </a:r>
                    </a:p>
                  </a:txBody>
                  <a:tcPr/>
                </a:tc>
                <a:extLst>
                  <a:ext uri="{0D108BD9-81ED-4DB2-BD59-A6C34878D82A}">
                    <a16:rowId xmlns:a16="http://schemas.microsoft.com/office/drawing/2014/main" val="245851915"/>
                  </a:ext>
                </a:extLst>
              </a:tr>
              <a:tr h="634306">
                <a:tc>
                  <a:txBody>
                    <a:bodyPr/>
                    <a:lstStyle/>
                    <a:p>
                      <a:r>
                        <a:rPr lang="en-GB" sz="1400"/>
                        <a:t>Agree the police can be relied upon to be there when needed</a:t>
                      </a:r>
                    </a:p>
                  </a:txBody>
                  <a:tcPr/>
                </a:tc>
                <a:tc>
                  <a:txBody>
                    <a:bodyPr/>
                    <a:lstStyle/>
                    <a:p>
                      <a:pPr algn="ctr"/>
                      <a:r>
                        <a:rPr lang="en-GB" sz="1400"/>
                        <a:t>56%</a:t>
                      </a:r>
                    </a:p>
                  </a:txBody>
                  <a:tcPr/>
                </a:tc>
                <a:tc>
                  <a:txBody>
                    <a:bodyPr/>
                    <a:lstStyle/>
                    <a:p>
                      <a:pPr algn="ctr"/>
                      <a:r>
                        <a:rPr lang="en-GB" sz="1400"/>
                        <a:t>59%</a:t>
                      </a:r>
                    </a:p>
                  </a:txBody>
                  <a:tcPr/>
                </a:tc>
                <a:extLst>
                  <a:ext uri="{0D108BD9-81ED-4DB2-BD59-A6C34878D82A}">
                    <a16:rowId xmlns:a16="http://schemas.microsoft.com/office/drawing/2014/main" val="1630502278"/>
                  </a:ext>
                </a:extLst>
              </a:tr>
              <a:tr h="593550">
                <a:tc>
                  <a:txBody>
                    <a:bodyPr/>
                    <a:lstStyle/>
                    <a:p>
                      <a:r>
                        <a:rPr lang="en-GB" sz="1400"/>
                        <a:t>Agree the police treat everyone regardless of who they are. </a:t>
                      </a:r>
                    </a:p>
                  </a:txBody>
                  <a:tcPr/>
                </a:tc>
                <a:tc>
                  <a:txBody>
                    <a:bodyPr/>
                    <a:lstStyle/>
                    <a:p>
                      <a:pPr algn="ctr"/>
                      <a:r>
                        <a:rPr lang="en-GB" sz="1400"/>
                        <a:t>53%</a:t>
                      </a:r>
                    </a:p>
                  </a:txBody>
                  <a:tcPr/>
                </a:tc>
                <a:tc>
                  <a:txBody>
                    <a:bodyPr/>
                    <a:lstStyle/>
                    <a:p>
                      <a:pPr algn="ctr"/>
                      <a:r>
                        <a:rPr lang="en-GB" sz="1400"/>
                        <a:t>61%</a:t>
                      </a:r>
                    </a:p>
                  </a:txBody>
                  <a:tcPr/>
                </a:tc>
                <a:extLst>
                  <a:ext uri="{0D108BD9-81ED-4DB2-BD59-A6C34878D82A}">
                    <a16:rowId xmlns:a16="http://schemas.microsoft.com/office/drawing/2014/main" val="4266321421"/>
                  </a:ext>
                </a:extLst>
              </a:tr>
              <a:tr h="769417">
                <a:tc>
                  <a:txBody>
                    <a:bodyPr/>
                    <a:lstStyle/>
                    <a:p>
                      <a:r>
                        <a:rPr lang="en-GB" sz="1400"/>
                        <a:t>Agree the police are dealing with things that matter most to this community</a:t>
                      </a:r>
                    </a:p>
                  </a:txBody>
                  <a:tcPr/>
                </a:tc>
                <a:tc>
                  <a:txBody>
                    <a:bodyPr/>
                    <a:lstStyle/>
                    <a:p>
                      <a:pPr algn="ctr"/>
                      <a:r>
                        <a:rPr lang="en-GB" sz="1400"/>
                        <a:t>53%  </a:t>
                      </a:r>
                    </a:p>
                  </a:txBody>
                  <a:tcPr/>
                </a:tc>
                <a:tc>
                  <a:txBody>
                    <a:bodyPr/>
                    <a:lstStyle/>
                    <a:p>
                      <a:pPr algn="ctr"/>
                      <a:r>
                        <a:rPr lang="en-GB" sz="1400" dirty="0"/>
                        <a:t>56%</a:t>
                      </a:r>
                    </a:p>
                  </a:txBody>
                  <a:tcPr/>
                </a:tc>
                <a:extLst>
                  <a:ext uri="{0D108BD9-81ED-4DB2-BD59-A6C34878D82A}">
                    <a16:rowId xmlns:a16="http://schemas.microsoft.com/office/drawing/2014/main" val="1046556189"/>
                  </a:ext>
                </a:extLst>
              </a:tr>
            </a:tbl>
          </a:graphicData>
        </a:graphic>
      </p:graphicFrame>
      <p:sp>
        <p:nvSpPr>
          <p:cNvPr id="7" name="Content Placeholder 6">
            <a:extLst>
              <a:ext uri="{FF2B5EF4-FFF2-40B4-BE49-F238E27FC236}">
                <a16:creationId xmlns:a16="http://schemas.microsoft.com/office/drawing/2014/main" id="{8D5FCA20-8B86-D3B1-3D06-105CD19BD658}"/>
              </a:ext>
            </a:extLst>
          </p:cNvPr>
          <p:cNvSpPr>
            <a:spLocks noGrp="1"/>
          </p:cNvSpPr>
          <p:nvPr>
            <p:ph sz="half" idx="2"/>
          </p:nvPr>
        </p:nvSpPr>
        <p:spPr>
          <a:xfrm>
            <a:off x="7810026" y="1696468"/>
            <a:ext cx="3816000" cy="4138939"/>
          </a:xfrm>
        </p:spPr>
        <p:txBody>
          <a:bodyPr/>
          <a:lstStyle/>
          <a:p>
            <a:pPr marL="285750" indent="-285750" algn="l">
              <a:buFont typeface="Arial" panose="020B0604020202020204" pitchFamily="34" charset="0"/>
              <a:buChar char="•"/>
            </a:pPr>
            <a:r>
              <a:rPr lang="en-GB" sz="1600" dirty="0"/>
              <a:t>Overall Islington generally has a lower positive perception to the police compared to London when asked about questions related to Trust and Confidence of the Metropolitan Police Service.</a:t>
            </a:r>
          </a:p>
          <a:p>
            <a:pPr marL="285750" indent="-285750" algn="l">
              <a:buFont typeface="Arial" panose="020B0604020202020204" pitchFamily="34" charset="0"/>
              <a:buChar char="•"/>
            </a:pPr>
            <a:r>
              <a:rPr lang="en-GB" sz="1600" dirty="0"/>
              <a:t>These perceptions have been declining overtime for Islington and for London as a whole.  </a:t>
            </a:r>
          </a:p>
          <a:p>
            <a:endParaRPr lang="en-GB" sz="1600" dirty="0"/>
          </a:p>
        </p:txBody>
      </p:sp>
      <p:sp>
        <p:nvSpPr>
          <p:cNvPr id="6" name="TextBox 5">
            <a:extLst>
              <a:ext uri="{FF2B5EF4-FFF2-40B4-BE49-F238E27FC236}">
                <a16:creationId xmlns:a16="http://schemas.microsoft.com/office/drawing/2014/main" id="{DCCCE2A7-77D4-BC1A-2AD4-6CE89E78460C}"/>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lang="en-GB" sz="1200" dirty="0">
                <a:solidFill>
                  <a:schemeClr val="bg1"/>
                </a:solidFill>
              </a:rPr>
              <a:t> MOPAC Public Attitude Survey – Trust and confidence</a:t>
            </a:r>
            <a:endParaRPr kumimoji="0" lang="en-US" sz="1200" b="0" i="0" u="none" strike="noStrike" kern="1200" cap="none" spc="0" normalizeH="0" baseline="0" noProof="0" dirty="0">
              <a:ln>
                <a:noFill/>
              </a:ln>
              <a:solidFill>
                <a:schemeClr val="bg1"/>
              </a:solidFill>
              <a:effectLst/>
              <a:uLnTx/>
              <a:uFillTx/>
              <a:latin typeface="Arial" panose="020B0604020202020204"/>
              <a:ea typeface="+mn-ea"/>
            </a:endParaRPr>
          </a:p>
        </p:txBody>
      </p:sp>
    </p:spTree>
    <p:extLst>
      <p:ext uri="{BB962C8B-B14F-4D97-AF65-F5344CB8AC3E}">
        <p14:creationId xmlns:p14="http://schemas.microsoft.com/office/powerpoint/2010/main" val="11535733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04F6-F80D-47AC-855F-33CB1162CE81}"/>
              </a:ext>
            </a:extLst>
          </p:cNvPr>
          <p:cNvSpPr>
            <a:spLocks noGrp="1"/>
          </p:cNvSpPr>
          <p:nvPr>
            <p:ph type="title"/>
          </p:nvPr>
        </p:nvSpPr>
        <p:spPr/>
        <p:txBody>
          <a:bodyPr wrap="square" anchor="t">
            <a:noAutofit/>
          </a:bodyPr>
          <a:lstStyle/>
          <a:p>
            <a:r>
              <a:rPr lang="en-GB" sz="2800" dirty="0"/>
              <a:t>Theft and violence against a person make up 50% of notified crimes in Islington.</a:t>
            </a:r>
          </a:p>
        </p:txBody>
      </p:sp>
      <p:pic>
        <p:nvPicPr>
          <p:cNvPr id="10" name="Picture 9" descr="A graph showing proportion of total notifiable offences by type of crime, in Islington, from 2019 to 2024&#10;Source: Metropolitan Police Box, locally analysed ">
            <a:extLst>
              <a:ext uri="{FF2B5EF4-FFF2-40B4-BE49-F238E27FC236}">
                <a16:creationId xmlns:a16="http://schemas.microsoft.com/office/drawing/2014/main" id="{44EA5E70-933C-C054-E400-C2A178B4DD3F}"/>
              </a:ext>
            </a:extLst>
          </p:cNvPr>
          <p:cNvPicPr>
            <a:picLocks noChangeAspect="1"/>
          </p:cNvPicPr>
          <p:nvPr/>
        </p:nvPicPr>
        <p:blipFill>
          <a:blip r:embed="rId2"/>
          <a:stretch>
            <a:fillRect/>
          </a:stretch>
        </p:blipFill>
        <p:spPr>
          <a:xfrm>
            <a:off x="565974" y="1458754"/>
            <a:ext cx="6655264" cy="4253308"/>
          </a:xfrm>
          <a:prstGeom prst="rect">
            <a:avLst/>
          </a:prstGeom>
        </p:spPr>
      </p:pic>
      <p:sp>
        <p:nvSpPr>
          <p:cNvPr id="4" name="Content Placeholder 3">
            <a:extLst>
              <a:ext uri="{FF2B5EF4-FFF2-40B4-BE49-F238E27FC236}">
                <a16:creationId xmlns:a16="http://schemas.microsoft.com/office/drawing/2014/main" id="{2C096B67-05C1-B893-98F4-DD8B9698888C}"/>
              </a:ext>
            </a:extLst>
          </p:cNvPr>
          <p:cNvSpPr>
            <a:spLocks noGrp="1"/>
          </p:cNvSpPr>
          <p:nvPr>
            <p:ph sz="half" idx="2"/>
          </p:nvPr>
        </p:nvSpPr>
        <p:spPr/>
        <p:txBody>
          <a:bodyPr wrap="square">
            <a:normAutofit/>
          </a:bodyPr>
          <a:lstStyle/>
          <a:p>
            <a:pPr>
              <a:lnSpc>
                <a:spcPct val="100000"/>
              </a:lnSpc>
            </a:pPr>
            <a:r>
              <a:rPr lang="en-GB" sz="1600"/>
              <a:t>In 2023/24 there were approximately 29,100 offences reported to the police in Islington.</a:t>
            </a:r>
          </a:p>
          <a:p>
            <a:pPr>
              <a:lnSpc>
                <a:spcPct val="100000"/>
              </a:lnSpc>
            </a:pPr>
            <a:r>
              <a:rPr lang="en-GB" sz="1600"/>
              <a:t>Theft makes up most reported offences followed by violence against a person. This distribution has remained the same over the past 5 year and is similar to what is seen in London overall. </a:t>
            </a:r>
          </a:p>
        </p:txBody>
      </p:sp>
      <p:sp>
        <p:nvSpPr>
          <p:cNvPr id="3" name="TextBox 2">
            <a:extLst>
              <a:ext uri="{FF2B5EF4-FFF2-40B4-BE49-F238E27FC236}">
                <a16:creationId xmlns:a16="http://schemas.microsoft.com/office/drawing/2014/main" id="{5DDE4EB6-26CF-BA2F-E261-4A7DAE10FAAA}"/>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b="0" i="0" dirty="0">
                <a:solidFill>
                  <a:schemeClr val="bg1"/>
                </a:solidFill>
                <a:latin typeface="Arial" panose="020B0604020202020204" pitchFamily="34" charset="0"/>
              </a:rPr>
              <a:t>Metropolitan Police Box, locally analysed</a:t>
            </a:r>
            <a:r>
              <a:rPr lang="en-GB" sz="1200" b="0" dirty="0">
                <a:solidFill>
                  <a:schemeClr val="bg1"/>
                </a:solidFill>
                <a:latin typeface="Arial" panose="020B0604020202020204" pitchFamily="34" charset="0"/>
              </a:rPr>
              <a:t> </a:t>
            </a:r>
            <a:endParaRPr kumimoji="0" lang="en-US" sz="1200" b="0" i="0" u="none" strike="noStrike" kern="1200" cap="none" spc="0" normalizeH="0" baseline="0" noProof="0" dirty="0">
              <a:ln>
                <a:noFill/>
              </a:ln>
              <a:solidFill>
                <a:schemeClr val="bg1"/>
              </a:solidFill>
              <a:effectLst/>
              <a:uLnTx/>
              <a:uFillTx/>
              <a:latin typeface="Arial" panose="020B0604020202020204"/>
              <a:ea typeface="+mn-ea"/>
            </a:endParaRPr>
          </a:p>
        </p:txBody>
      </p:sp>
    </p:spTree>
    <p:extLst>
      <p:ext uri="{BB962C8B-B14F-4D97-AF65-F5344CB8AC3E}">
        <p14:creationId xmlns:p14="http://schemas.microsoft.com/office/powerpoint/2010/main" val="4882499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04F6-F80D-47AC-855F-33CB1162CE81}"/>
              </a:ext>
            </a:extLst>
          </p:cNvPr>
          <p:cNvSpPr>
            <a:spLocks noGrp="1"/>
          </p:cNvSpPr>
          <p:nvPr>
            <p:ph type="title"/>
          </p:nvPr>
        </p:nvSpPr>
        <p:spPr/>
        <p:txBody>
          <a:bodyPr/>
          <a:lstStyle/>
          <a:p>
            <a:r>
              <a:rPr lang="en-GB" sz="2800" dirty="0"/>
              <a:t>Islington ranked 8</a:t>
            </a:r>
            <a:r>
              <a:rPr lang="en-GB" sz="2800" baseline="30000" dirty="0"/>
              <a:t>th</a:t>
            </a:r>
            <a:r>
              <a:rPr lang="en-GB" sz="2800" dirty="0"/>
              <a:t> highest out of all London boroughs for theft in 2023.</a:t>
            </a:r>
          </a:p>
        </p:txBody>
      </p:sp>
      <p:pic>
        <p:nvPicPr>
          <p:cNvPr id="3" name="Picture 2" descr="A graph showing rate of theft per 1000 people, in Islington and London.&#10;Source: Metropolitan Police Box, locally analysed ">
            <a:extLst>
              <a:ext uri="{FF2B5EF4-FFF2-40B4-BE49-F238E27FC236}">
                <a16:creationId xmlns:a16="http://schemas.microsoft.com/office/drawing/2014/main" id="{BA2E7333-3783-C643-1D48-FA805783EF7C}"/>
              </a:ext>
            </a:extLst>
          </p:cNvPr>
          <p:cNvPicPr>
            <a:picLocks noChangeAspect="1"/>
          </p:cNvPicPr>
          <p:nvPr/>
        </p:nvPicPr>
        <p:blipFill>
          <a:blip r:embed="rId2"/>
          <a:stretch>
            <a:fillRect/>
          </a:stretch>
        </p:blipFill>
        <p:spPr>
          <a:xfrm>
            <a:off x="472544" y="1406577"/>
            <a:ext cx="6581399" cy="4299905"/>
          </a:xfrm>
          <a:prstGeom prst="rect">
            <a:avLst/>
          </a:prstGeom>
        </p:spPr>
      </p:pic>
      <p:sp>
        <p:nvSpPr>
          <p:cNvPr id="4" name="Content Placeholder 3">
            <a:extLst>
              <a:ext uri="{FF2B5EF4-FFF2-40B4-BE49-F238E27FC236}">
                <a16:creationId xmlns:a16="http://schemas.microsoft.com/office/drawing/2014/main" id="{2C096B67-05C1-B893-98F4-DD8B9698888C}"/>
              </a:ext>
            </a:extLst>
          </p:cNvPr>
          <p:cNvSpPr>
            <a:spLocks noGrp="1"/>
          </p:cNvSpPr>
          <p:nvPr>
            <p:ph sz="half" idx="2"/>
          </p:nvPr>
        </p:nvSpPr>
        <p:spPr>
          <a:xfrm>
            <a:off x="7388352" y="1335408"/>
            <a:ext cx="4554832" cy="4500000"/>
          </a:xfrm>
        </p:spPr>
        <p:txBody>
          <a:bodyPr/>
          <a:lstStyle/>
          <a:p>
            <a:pPr>
              <a:lnSpc>
                <a:spcPct val="100000"/>
              </a:lnSpc>
            </a:pPr>
            <a:r>
              <a:rPr lang="en-GB" sz="1600" dirty="0"/>
              <a:t>Theft is mostly the stealing of belongings while the owners are distracted or have left them unattended. Theft does not include robbery which is a more direct and aggressive crime, often accompanied with intimidation. Islington is one of the most densely populated areas in the UK per square metre, and theft and population density have a very strong correlative relationship. </a:t>
            </a:r>
          </a:p>
          <a:p>
            <a:pPr>
              <a:lnSpc>
                <a:spcPct val="100000"/>
              </a:lnSpc>
            </a:pPr>
            <a:r>
              <a:rPr lang="en-GB" sz="1600" dirty="0"/>
              <a:t>The borough ranked 8</a:t>
            </a:r>
            <a:r>
              <a:rPr lang="en-GB" sz="1600" baseline="30000" dirty="0"/>
              <a:t>th</a:t>
            </a:r>
            <a:r>
              <a:rPr lang="en-GB" sz="1600" dirty="0"/>
              <a:t> highest (out of 32) for theft in 2023. Islington has at times had a 25% above average (compared to London) rate of theft over the last 6 years which has inflated our crime rates overall slightly. </a:t>
            </a:r>
          </a:p>
          <a:p>
            <a:pPr>
              <a:lnSpc>
                <a:spcPct val="100000"/>
              </a:lnSpc>
            </a:pPr>
            <a:r>
              <a:rPr lang="en-GB" sz="1600" dirty="0"/>
              <a:t>Theft is up 27.4% across London from 2018 while Islington has seen only a 9% rise over the last 5 years</a:t>
            </a:r>
          </a:p>
          <a:p>
            <a:pPr lvl="1">
              <a:lnSpc>
                <a:spcPct val="100000"/>
              </a:lnSpc>
            </a:pPr>
            <a:endParaRPr lang="en-GB" sz="1600" dirty="0"/>
          </a:p>
        </p:txBody>
      </p:sp>
      <p:sp>
        <p:nvSpPr>
          <p:cNvPr id="7" name="TextBox 6">
            <a:extLst>
              <a:ext uri="{FF2B5EF4-FFF2-40B4-BE49-F238E27FC236}">
                <a16:creationId xmlns:a16="http://schemas.microsoft.com/office/drawing/2014/main" id="{A2833891-EA26-F479-850B-B7DC78CFFB41}"/>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b="0" i="0" dirty="0">
                <a:solidFill>
                  <a:schemeClr val="bg1"/>
                </a:solidFill>
                <a:latin typeface="Arial" panose="020B0604020202020204" pitchFamily="34" charset="0"/>
              </a:rPr>
              <a:t>Metropolitan Police Box, locally analysed</a:t>
            </a:r>
            <a:r>
              <a:rPr lang="en-GB" sz="1200" b="0" dirty="0">
                <a:solidFill>
                  <a:schemeClr val="bg1"/>
                </a:solidFill>
                <a:latin typeface="Arial" panose="020B0604020202020204" pitchFamily="34" charset="0"/>
              </a:rPr>
              <a:t> </a:t>
            </a:r>
            <a:endParaRPr kumimoji="0" lang="en-US" sz="1200" b="0" i="0" u="none" strike="noStrike" kern="1200" cap="none" spc="0" normalizeH="0" baseline="0" noProof="0" dirty="0">
              <a:ln>
                <a:noFill/>
              </a:ln>
              <a:solidFill>
                <a:schemeClr val="bg1"/>
              </a:solidFill>
              <a:effectLst/>
              <a:uLnTx/>
              <a:uFillTx/>
              <a:latin typeface="Arial" panose="020B0604020202020204"/>
              <a:ea typeface="+mn-ea"/>
            </a:endParaRPr>
          </a:p>
        </p:txBody>
      </p:sp>
    </p:spTree>
    <p:extLst>
      <p:ext uri="{BB962C8B-B14F-4D97-AF65-F5344CB8AC3E}">
        <p14:creationId xmlns:p14="http://schemas.microsoft.com/office/powerpoint/2010/main" val="386561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61A70F-147C-432E-3B3F-6EC88BB7D29D}"/>
              </a:ext>
            </a:extLst>
          </p:cNvPr>
          <p:cNvSpPr>
            <a:spLocks noGrp="1"/>
          </p:cNvSpPr>
          <p:nvPr>
            <p:ph type="title"/>
          </p:nvPr>
        </p:nvSpPr>
        <p:spPr/>
        <p:txBody>
          <a:bodyPr/>
          <a:lstStyle/>
          <a:p>
            <a:r>
              <a:rPr lang="en-GB" dirty="0"/>
              <a:t>Summary - Environment and Climate</a:t>
            </a:r>
          </a:p>
        </p:txBody>
      </p:sp>
      <p:sp>
        <p:nvSpPr>
          <p:cNvPr id="3" name="Content Placeholder 2">
            <a:extLst>
              <a:ext uri="{FF2B5EF4-FFF2-40B4-BE49-F238E27FC236}">
                <a16:creationId xmlns:a16="http://schemas.microsoft.com/office/drawing/2014/main" id="{E48D17B7-C51E-0823-ACC4-2A1392705270}"/>
              </a:ext>
            </a:extLst>
          </p:cNvPr>
          <p:cNvSpPr>
            <a:spLocks noGrp="1"/>
          </p:cNvSpPr>
          <p:nvPr>
            <p:ph idx="1"/>
          </p:nvPr>
        </p:nvSpPr>
        <p:spPr/>
        <p:txBody>
          <a:bodyPr/>
          <a:lstStyle/>
          <a:p>
            <a:r>
              <a:rPr lang="en-US" sz="1600"/>
              <a:t>Islington has the second lowest proportion of green space in the country, with only 2.83 square meters per resident. Despite this, most residents can reach a public park or green space within a 15-minute walk, and 71% of households have access to a private outdoor space.</a:t>
            </a:r>
            <a:endParaRPr lang="en-GB" sz="1600"/>
          </a:p>
          <a:p>
            <a:r>
              <a:rPr lang="en-US" sz="1600"/>
              <a:t>In Islington emissions from Commercial and domestic buildings are responsible for 70% of total greenhouse emissions. Greenhouse gas emissions have decreased in Islington over the past 10 years, with the biggest reduction seen in the commercial sector 56% from 2010 - 2022.</a:t>
            </a:r>
            <a:endParaRPr lang="en-US" sz="1600">
              <a:cs typeface="Arial"/>
            </a:endParaRPr>
          </a:p>
          <a:p>
            <a:r>
              <a:rPr lang="en-US" sz="1600"/>
              <a:t>Compared to London Islington has achieved a 23% reduction in GHGs emissions between 2017 and 2022, higher than that of London (17%) and 20% reduction in CO2 emissions, higher than that of London (17%).</a:t>
            </a:r>
          </a:p>
          <a:p>
            <a:r>
              <a:rPr lang="en-US" sz="1600">
                <a:solidFill>
                  <a:schemeClr val="tx1"/>
                </a:solidFill>
              </a:rPr>
              <a:t>The boroughs fine particulate matter (PM2.5) level is 9.1 ug/m3, is higher than the London of 8.7 ug/m3 and </a:t>
            </a:r>
            <a:r>
              <a:rPr lang="en-US" sz="1600" err="1">
                <a:solidFill>
                  <a:schemeClr val="tx1"/>
                </a:solidFill>
              </a:rPr>
              <a:t>Englands</a:t>
            </a:r>
            <a:r>
              <a:rPr lang="en-US" sz="1600">
                <a:solidFill>
                  <a:schemeClr val="tx1"/>
                </a:solidFill>
              </a:rPr>
              <a:t> 7.4ug/m3. Road traffic is a significant source of this pollution. Concentration of PM2.5 had been declining since 2018 like London but has slightly risen between 2021 and 2022.</a:t>
            </a:r>
          </a:p>
          <a:p>
            <a:r>
              <a:rPr lang="en-US" sz="1600"/>
              <a:t>The borough is doing well in terms of creating an environment that supports active travel. </a:t>
            </a:r>
            <a:r>
              <a:rPr lang="en-GB" sz="1600"/>
              <a:t>50% of the borough is now a Low traffic neighbourhoods, the second highest amongst inner London boroughs. </a:t>
            </a:r>
            <a:r>
              <a:rPr lang="en-US" sz="1600"/>
              <a:t>The proportion of adults who walk or cycle for travel purposes at least 5 times per week is consistently higher in Islington compared to London throughout the years, although it declined during the pandemic it is back on the rise. </a:t>
            </a:r>
          </a:p>
          <a:p>
            <a:endParaRPr lang="en-US" sz="1600">
              <a:effectLst/>
              <a:latin typeface="Segoe UI" panose="020B0502040204020203" pitchFamily="34" charset="0"/>
            </a:endParaRPr>
          </a:p>
          <a:p>
            <a:endParaRPr lang="en-US" sz="1600">
              <a:effectLst/>
              <a:latin typeface="Arial" panose="020B0604020202020204" pitchFamily="34" charset="0"/>
            </a:endParaRPr>
          </a:p>
          <a:p>
            <a:endParaRPr lang="en-US" sz="1600">
              <a:solidFill>
                <a:schemeClr val="tx1"/>
              </a:solidFill>
            </a:endParaRPr>
          </a:p>
          <a:p>
            <a:endParaRPr lang="en-US" sz="1600">
              <a:cs typeface="Arial"/>
            </a:endParaRPr>
          </a:p>
          <a:p>
            <a:pPr marL="0" indent="0">
              <a:buNone/>
            </a:pPr>
            <a:endParaRPr lang="en-GB" sz="1600"/>
          </a:p>
        </p:txBody>
      </p:sp>
    </p:spTree>
    <p:extLst>
      <p:ext uri="{BB962C8B-B14F-4D97-AF65-F5344CB8AC3E}">
        <p14:creationId xmlns:p14="http://schemas.microsoft.com/office/powerpoint/2010/main" val="23613103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3525-48CC-01FA-6924-A42A654BBD1A}"/>
              </a:ext>
            </a:extLst>
          </p:cNvPr>
          <p:cNvSpPr>
            <a:spLocks noGrp="1"/>
          </p:cNvSpPr>
          <p:nvPr>
            <p:ph type="title"/>
          </p:nvPr>
        </p:nvSpPr>
        <p:spPr/>
        <p:txBody>
          <a:bodyPr/>
          <a:lstStyle/>
          <a:p>
            <a:r>
              <a:rPr lang="en-GB" sz="2800" dirty="0"/>
              <a:t>Since 2020 Islington’s rate of violence against a person has been rising like London.</a:t>
            </a:r>
          </a:p>
        </p:txBody>
      </p:sp>
      <p:pic>
        <p:nvPicPr>
          <p:cNvPr id="5" name="Content Placeholder 4" descr="A graph showing rate of violence per 1000 people, in Islington and London.&#10;Source: Metropolitan Police Box, locally analyse">
            <a:extLst>
              <a:ext uri="{FF2B5EF4-FFF2-40B4-BE49-F238E27FC236}">
                <a16:creationId xmlns:a16="http://schemas.microsoft.com/office/drawing/2014/main" id="{F2AAF890-8A87-7B8E-E26E-3112482B0E52}"/>
              </a:ext>
            </a:extLst>
          </p:cNvPr>
          <p:cNvPicPr>
            <a:picLocks noGrp="1" noChangeAspect="1"/>
          </p:cNvPicPr>
          <p:nvPr>
            <p:ph sz="half" idx="1"/>
          </p:nvPr>
        </p:nvPicPr>
        <p:blipFill>
          <a:blip r:embed="rId2"/>
          <a:stretch>
            <a:fillRect/>
          </a:stretch>
        </p:blipFill>
        <p:spPr>
          <a:xfrm>
            <a:off x="565974" y="1335408"/>
            <a:ext cx="6756846" cy="4414532"/>
          </a:xfrm>
          <a:prstGeom prst="rect">
            <a:avLst/>
          </a:prstGeom>
        </p:spPr>
      </p:pic>
      <p:sp>
        <p:nvSpPr>
          <p:cNvPr id="4" name="Content Placeholder 3">
            <a:extLst>
              <a:ext uri="{FF2B5EF4-FFF2-40B4-BE49-F238E27FC236}">
                <a16:creationId xmlns:a16="http://schemas.microsoft.com/office/drawing/2014/main" id="{58F0CD5E-3BC8-0F69-F32A-3C9D59AA5195}"/>
              </a:ext>
            </a:extLst>
          </p:cNvPr>
          <p:cNvSpPr>
            <a:spLocks noGrp="1"/>
          </p:cNvSpPr>
          <p:nvPr>
            <p:ph sz="half" idx="2"/>
          </p:nvPr>
        </p:nvSpPr>
        <p:spPr/>
        <p:txBody>
          <a:bodyPr/>
          <a:lstStyle/>
          <a:p>
            <a:r>
              <a:rPr lang="en-GB" sz="1600" dirty="0"/>
              <a:t>In 2023 there were on average 7,100 reported incidents of violence against a person. </a:t>
            </a:r>
          </a:p>
          <a:p>
            <a:r>
              <a:rPr lang="en-GB" sz="1600" dirty="0"/>
              <a:t>Violent offences across London are up by 19% from 2018 but only up by 9% in Islington within the same period, ranking us 21</a:t>
            </a:r>
            <a:r>
              <a:rPr lang="en-GB" sz="1600" baseline="30000" dirty="0"/>
              <a:t>st</a:t>
            </a:r>
            <a:r>
              <a:rPr lang="en-GB" sz="1600" dirty="0"/>
              <a:t> out of 32 boroughs.</a:t>
            </a:r>
          </a:p>
          <a:p>
            <a:endParaRPr lang="en-GB" dirty="0"/>
          </a:p>
        </p:txBody>
      </p:sp>
      <p:sp>
        <p:nvSpPr>
          <p:cNvPr id="6" name="TextBox 5">
            <a:extLst>
              <a:ext uri="{FF2B5EF4-FFF2-40B4-BE49-F238E27FC236}">
                <a16:creationId xmlns:a16="http://schemas.microsoft.com/office/drawing/2014/main" id="{735CEBC6-B436-DE4A-9FD6-B43BB2A9E999}"/>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b="0" i="0" dirty="0">
                <a:solidFill>
                  <a:schemeClr val="bg1"/>
                </a:solidFill>
                <a:latin typeface="Arial" panose="020B0604020202020204" pitchFamily="34" charset="0"/>
              </a:rPr>
              <a:t>Metropolitan Police Box, locally analysed</a:t>
            </a:r>
            <a:r>
              <a:rPr lang="en-GB" sz="1200" b="0" dirty="0">
                <a:solidFill>
                  <a:schemeClr val="bg1"/>
                </a:solidFill>
                <a:latin typeface="Arial" panose="020B0604020202020204" pitchFamily="34" charset="0"/>
              </a:rPr>
              <a:t> </a:t>
            </a:r>
            <a:endParaRPr kumimoji="0" lang="en-US" sz="1200" b="0" i="0" u="none" strike="noStrike" kern="1200" cap="none" spc="0" normalizeH="0" baseline="0" noProof="0" dirty="0">
              <a:ln>
                <a:noFill/>
              </a:ln>
              <a:solidFill>
                <a:schemeClr val="bg1"/>
              </a:solidFill>
              <a:effectLst/>
              <a:uLnTx/>
              <a:uFillTx/>
              <a:latin typeface="Arial" panose="020B0604020202020204"/>
              <a:ea typeface="+mn-ea"/>
            </a:endParaRPr>
          </a:p>
        </p:txBody>
      </p:sp>
    </p:spTree>
    <p:extLst>
      <p:ext uri="{BB962C8B-B14F-4D97-AF65-F5344CB8AC3E}">
        <p14:creationId xmlns:p14="http://schemas.microsoft.com/office/powerpoint/2010/main" val="14032509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222B3-E5B3-2A00-0D93-F6AE6B9EB4E1}"/>
              </a:ext>
            </a:extLst>
          </p:cNvPr>
          <p:cNvSpPr>
            <a:spLocks noGrp="1"/>
          </p:cNvSpPr>
          <p:nvPr>
            <p:ph type="title"/>
          </p:nvPr>
        </p:nvSpPr>
        <p:spPr/>
        <p:txBody>
          <a:bodyPr/>
          <a:lstStyle/>
          <a:p>
            <a:r>
              <a:rPr lang="en-GB" sz="2800" dirty="0"/>
              <a:t>The volume of hate crime in Islington had been rising since 2020 and has reduced in the latest period.</a:t>
            </a:r>
          </a:p>
        </p:txBody>
      </p:sp>
      <p:pic>
        <p:nvPicPr>
          <p:cNvPr id="8" name="Content Placeholder 7" descr="A graph showing rate of hate crime per 1000 people, in Islington and London.&#10;Source: Metropolitan Police Box, locally analysed ">
            <a:extLst>
              <a:ext uri="{FF2B5EF4-FFF2-40B4-BE49-F238E27FC236}">
                <a16:creationId xmlns:a16="http://schemas.microsoft.com/office/drawing/2014/main" id="{4A2DE07B-BD9A-F147-06B2-B68D8C77A26E}"/>
              </a:ext>
            </a:extLst>
          </p:cNvPr>
          <p:cNvPicPr>
            <a:picLocks noGrp="1" noChangeAspect="1"/>
          </p:cNvPicPr>
          <p:nvPr>
            <p:ph sz="half" idx="1"/>
          </p:nvPr>
        </p:nvPicPr>
        <p:blipFill>
          <a:blip r:embed="rId2"/>
          <a:stretch>
            <a:fillRect/>
          </a:stretch>
        </p:blipFill>
        <p:spPr>
          <a:xfrm>
            <a:off x="565974" y="1479057"/>
            <a:ext cx="6882981" cy="4212701"/>
          </a:xfrm>
          <a:prstGeom prst="rect">
            <a:avLst/>
          </a:prstGeom>
        </p:spPr>
      </p:pic>
      <p:sp>
        <p:nvSpPr>
          <p:cNvPr id="4" name="Content Placeholder 3">
            <a:extLst>
              <a:ext uri="{FF2B5EF4-FFF2-40B4-BE49-F238E27FC236}">
                <a16:creationId xmlns:a16="http://schemas.microsoft.com/office/drawing/2014/main" id="{EF7FD926-B873-224D-0821-23D6BAE07580}"/>
              </a:ext>
            </a:extLst>
          </p:cNvPr>
          <p:cNvSpPr>
            <a:spLocks noGrp="1"/>
          </p:cNvSpPr>
          <p:nvPr>
            <p:ph sz="half" idx="2"/>
          </p:nvPr>
        </p:nvSpPr>
        <p:spPr>
          <a:xfrm>
            <a:off x="7810026" y="1479056"/>
            <a:ext cx="3816000" cy="4356351"/>
          </a:xfrm>
        </p:spPr>
        <p:txBody>
          <a:bodyPr/>
          <a:lstStyle/>
          <a:p>
            <a:pPr>
              <a:spcBef>
                <a:spcPts val="500"/>
              </a:spcBef>
              <a:buClr>
                <a:srgbClr val="288647"/>
              </a:buClr>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Islington is a diverse residential borough which generally falls below the London average for hate crime. </a:t>
            </a:r>
          </a:p>
          <a:p>
            <a:pPr>
              <a:spcBef>
                <a:spcPts val="500"/>
              </a:spcBef>
              <a:buClr>
                <a:srgbClr val="288647"/>
              </a:buClr>
              <a:defRPr/>
            </a:pPr>
            <a:r>
              <a:rPr lang="en-GB" sz="1600" dirty="0">
                <a:solidFill>
                  <a:srgbClr val="000000"/>
                </a:solidFill>
                <a:latin typeface="Arial" panose="020B0604020202020204"/>
              </a:rPr>
              <a:t>In 2023 there were on average 3,400 reported incidents of hate crime in Islington. </a:t>
            </a:r>
          </a:p>
          <a:p>
            <a:pPr>
              <a:spcBef>
                <a:spcPts val="500"/>
              </a:spcBef>
              <a:buClr>
                <a:srgbClr val="288647"/>
              </a:buClr>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Racist and religious offences were the most common type of hate crime reported followed by homophobic crime.</a:t>
            </a:r>
          </a:p>
          <a:p>
            <a:r>
              <a:rPr lang="en-GB" sz="1600" dirty="0">
                <a:solidFill>
                  <a:srgbClr val="000000"/>
                </a:solidFill>
                <a:latin typeface="Arial" panose="020B0604020202020204"/>
              </a:rPr>
              <a:t>Finsbury Park is the area in Islington that sees the highest volume of hate crime.</a:t>
            </a:r>
          </a:p>
        </p:txBody>
      </p:sp>
      <p:sp>
        <p:nvSpPr>
          <p:cNvPr id="9" name="TextBox 8">
            <a:extLst>
              <a:ext uri="{FF2B5EF4-FFF2-40B4-BE49-F238E27FC236}">
                <a16:creationId xmlns:a16="http://schemas.microsoft.com/office/drawing/2014/main" id="{63C28C2D-E7A7-D280-BCD9-9BA6E201219D}"/>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b="0" i="0" dirty="0">
                <a:solidFill>
                  <a:schemeClr val="bg1"/>
                </a:solidFill>
                <a:latin typeface="Arial" panose="020B0604020202020204" pitchFamily="34" charset="0"/>
              </a:rPr>
              <a:t>Metropolitan Police Box, locally analysed</a:t>
            </a:r>
            <a:r>
              <a:rPr lang="en-GB" sz="1200" b="0" dirty="0">
                <a:solidFill>
                  <a:schemeClr val="bg1"/>
                </a:solidFill>
                <a:latin typeface="Arial" panose="020B0604020202020204" pitchFamily="34" charset="0"/>
              </a:rPr>
              <a:t> </a:t>
            </a:r>
            <a:endParaRPr kumimoji="0" lang="en-US" sz="1200" b="0" i="0" u="none" strike="noStrike" kern="1200" cap="none" spc="0" normalizeH="0" baseline="0" noProof="0" dirty="0">
              <a:ln>
                <a:noFill/>
              </a:ln>
              <a:solidFill>
                <a:schemeClr val="bg1"/>
              </a:solidFill>
              <a:effectLst/>
              <a:uLnTx/>
              <a:uFillTx/>
              <a:latin typeface="Arial" panose="020B0604020202020204"/>
              <a:ea typeface="+mn-ea"/>
            </a:endParaRPr>
          </a:p>
        </p:txBody>
      </p:sp>
    </p:spTree>
    <p:extLst>
      <p:ext uri="{BB962C8B-B14F-4D97-AF65-F5344CB8AC3E}">
        <p14:creationId xmlns:p14="http://schemas.microsoft.com/office/powerpoint/2010/main" val="15742678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31C3-C183-362F-F2F4-536951D10963}"/>
              </a:ext>
            </a:extLst>
          </p:cNvPr>
          <p:cNvSpPr>
            <a:spLocks noGrp="1"/>
          </p:cNvSpPr>
          <p:nvPr>
            <p:ph type="title"/>
          </p:nvPr>
        </p:nvSpPr>
        <p:spPr/>
        <p:txBody>
          <a:bodyPr/>
          <a:lstStyle/>
          <a:p>
            <a:r>
              <a:rPr lang="en-GB" sz="2800" dirty="0"/>
              <a:t>The volume of reported domestic abuse incidents saw an increase during lockdown and have reduced in the recent period.</a:t>
            </a:r>
          </a:p>
        </p:txBody>
      </p:sp>
      <p:pic>
        <p:nvPicPr>
          <p:cNvPr id="5" name="Content Placeholder 4" descr="A graph showing rate of domestic violence per 1000 people, in Islington and London.&#10;Source: Metropolitan Police Box, locally analysed ">
            <a:extLst>
              <a:ext uri="{FF2B5EF4-FFF2-40B4-BE49-F238E27FC236}">
                <a16:creationId xmlns:a16="http://schemas.microsoft.com/office/drawing/2014/main" id="{35067C95-2556-E0CE-432E-53690FFC8FCB}"/>
              </a:ext>
            </a:extLst>
          </p:cNvPr>
          <p:cNvPicPr>
            <a:picLocks noGrp="1" noChangeAspect="1"/>
          </p:cNvPicPr>
          <p:nvPr>
            <p:ph sz="half" idx="1"/>
          </p:nvPr>
        </p:nvPicPr>
        <p:blipFill>
          <a:blip r:embed="rId2"/>
          <a:stretch>
            <a:fillRect/>
          </a:stretch>
        </p:blipFill>
        <p:spPr>
          <a:xfrm>
            <a:off x="565974" y="1452698"/>
            <a:ext cx="6528615" cy="4265420"/>
          </a:xfrm>
          <a:prstGeom prst="rect">
            <a:avLst/>
          </a:prstGeom>
        </p:spPr>
      </p:pic>
      <p:sp>
        <p:nvSpPr>
          <p:cNvPr id="4" name="Content Placeholder 3">
            <a:extLst>
              <a:ext uri="{FF2B5EF4-FFF2-40B4-BE49-F238E27FC236}">
                <a16:creationId xmlns:a16="http://schemas.microsoft.com/office/drawing/2014/main" id="{74B08D8B-035B-20C7-18D5-FEB4A9538736}"/>
              </a:ext>
            </a:extLst>
          </p:cNvPr>
          <p:cNvSpPr>
            <a:spLocks noGrp="1"/>
          </p:cNvSpPr>
          <p:nvPr>
            <p:ph sz="half" idx="2"/>
          </p:nvPr>
        </p:nvSpPr>
        <p:spPr>
          <a:xfrm>
            <a:off x="7810026" y="1452698"/>
            <a:ext cx="3816000" cy="4382710"/>
          </a:xfrm>
        </p:spPr>
        <p:txBody>
          <a:bodyPr/>
          <a:lstStyle/>
          <a:p>
            <a:pPr defTabSz="457200">
              <a:lnSpc>
                <a:spcPct val="100000"/>
              </a:lnSpc>
              <a:spcBef>
                <a:spcPts val="0"/>
              </a:spcBef>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In 2023, there were on average 2,500 reported incidents of domestic abuse.</a:t>
            </a:r>
          </a:p>
          <a:p>
            <a:pPr defTabSz="457200">
              <a:lnSpc>
                <a:spcPct val="100000"/>
              </a:lnSpc>
              <a:spcBef>
                <a:spcPts val="0"/>
              </a:spcBef>
              <a:defRPr/>
            </a:pPr>
            <a:r>
              <a:rPr lang="en-GB" sz="1600" dirty="0">
                <a:solidFill>
                  <a:srgbClr val="000000"/>
                </a:solidFill>
                <a:latin typeface="Arial" panose="020B0604020202020204"/>
              </a:rPr>
              <a:t>T</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he volume of reported domestic abuse incidents saw some increased levels during lockdown periods in Islington and have shown a reduction in the recent year.</a:t>
            </a:r>
          </a:p>
          <a:p>
            <a:pPr defTabSz="457200">
              <a:lnSpc>
                <a:spcPct val="100000"/>
              </a:lnSpc>
              <a:spcBef>
                <a:spcPts val="0"/>
              </a:spcBef>
              <a:defRPr/>
            </a:pPr>
            <a:r>
              <a:rPr lang="en-GB" sz="1600" dirty="0">
                <a:solidFill>
                  <a:srgbClr val="000000"/>
                </a:solidFill>
                <a:latin typeface="Arial" panose="020B0604020202020204"/>
              </a:rPr>
              <a:t>However, it should be noted that levels of domestic abuse tend to be under reported.</a:t>
            </a:r>
          </a:p>
          <a:p>
            <a:pPr defTabSz="457200">
              <a:lnSpc>
                <a:spcPct val="100000"/>
              </a:lnSpc>
              <a:spcBef>
                <a:spcPts val="0"/>
              </a:spcBef>
              <a:defRPr/>
            </a:pPr>
            <a:r>
              <a:rPr lang="en-GB" sz="1600" dirty="0">
                <a:solidFill>
                  <a:srgbClr val="000000"/>
                </a:solidFill>
                <a:latin typeface="Arial" panose="020B0604020202020204"/>
              </a:rPr>
              <a:t>Domestic abuse victims identifying as Black are overrepresented amongst victims.</a:t>
            </a:r>
          </a:p>
          <a:p>
            <a:pPr defTabSz="457200">
              <a:lnSpc>
                <a:spcPct val="100000"/>
              </a:lnSpc>
              <a:spcBef>
                <a:spcPts val="0"/>
              </a:spcBef>
              <a:buClrTx/>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F498D47D-62B3-5E48-C097-2037AECA85FB}"/>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b="0" i="0" dirty="0">
                <a:solidFill>
                  <a:schemeClr val="bg1"/>
                </a:solidFill>
                <a:latin typeface="Arial" panose="020B0604020202020204" pitchFamily="34" charset="0"/>
              </a:rPr>
              <a:t>Metropolitan Police Box, locally analysed</a:t>
            </a:r>
            <a:r>
              <a:rPr lang="en-GB" sz="1200" b="0" dirty="0">
                <a:solidFill>
                  <a:schemeClr val="bg1"/>
                </a:solidFill>
                <a:latin typeface="Arial" panose="020B0604020202020204" pitchFamily="34" charset="0"/>
              </a:rPr>
              <a:t> </a:t>
            </a:r>
            <a:endParaRPr kumimoji="0" lang="en-US" sz="1200" b="0" i="0" u="none" strike="noStrike" kern="1200" cap="none" spc="0" normalizeH="0" baseline="0" noProof="0" dirty="0">
              <a:ln>
                <a:noFill/>
              </a:ln>
              <a:solidFill>
                <a:schemeClr val="bg1"/>
              </a:solidFill>
              <a:effectLst/>
              <a:uLnTx/>
              <a:uFillTx/>
              <a:latin typeface="Arial" panose="020B0604020202020204"/>
              <a:ea typeface="+mn-ea"/>
            </a:endParaRPr>
          </a:p>
        </p:txBody>
      </p:sp>
    </p:spTree>
    <p:extLst>
      <p:ext uri="{BB962C8B-B14F-4D97-AF65-F5344CB8AC3E}">
        <p14:creationId xmlns:p14="http://schemas.microsoft.com/office/powerpoint/2010/main" val="35820807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13049-549C-EE26-235B-62C82A986456}"/>
              </a:ext>
            </a:extLst>
          </p:cNvPr>
          <p:cNvSpPr>
            <a:spLocks noGrp="1"/>
          </p:cNvSpPr>
          <p:nvPr>
            <p:ph type="title"/>
          </p:nvPr>
        </p:nvSpPr>
        <p:spPr/>
        <p:txBody>
          <a:bodyPr/>
          <a:lstStyle/>
          <a:p>
            <a:r>
              <a:rPr lang="en-GB" sz="2800" dirty="0"/>
              <a:t>The rate of first-time entrants to the youth justice system is higher than London and England but has been declining.</a:t>
            </a:r>
          </a:p>
        </p:txBody>
      </p:sp>
      <p:pic>
        <p:nvPicPr>
          <p:cNvPr id="5" name="Content Placeholder 4" descr="A graph showing rate of first time entrants to youth justice system per 100,000 people, in Islington and London.">
            <a:extLst>
              <a:ext uri="{FF2B5EF4-FFF2-40B4-BE49-F238E27FC236}">
                <a16:creationId xmlns:a16="http://schemas.microsoft.com/office/drawing/2014/main" id="{A98E2851-C24F-BD16-8323-6C3A958FEA76}"/>
              </a:ext>
            </a:extLst>
          </p:cNvPr>
          <p:cNvPicPr>
            <a:picLocks noGrp="1" noChangeAspect="1"/>
          </p:cNvPicPr>
          <p:nvPr>
            <p:ph sz="half" idx="1"/>
          </p:nvPr>
        </p:nvPicPr>
        <p:blipFill>
          <a:blip r:embed="rId2"/>
          <a:stretch>
            <a:fillRect/>
          </a:stretch>
        </p:blipFill>
        <p:spPr>
          <a:xfrm>
            <a:off x="565974" y="1413011"/>
            <a:ext cx="6543404" cy="4275082"/>
          </a:xfrm>
          <a:prstGeom prst="rect">
            <a:avLst/>
          </a:prstGeom>
        </p:spPr>
      </p:pic>
      <p:sp>
        <p:nvSpPr>
          <p:cNvPr id="4" name="Content Placeholder 3">
            <a:extLst>
              <a:ext uri="{FF2B5EF4-FFF2-40B4-BE49-F238E27FC236}">
                <a16:creationId xmlns:a16="http://schemas.microsoft.com/office/drawing/2014/main" id="{4CC17C0E-0339-74AA-DCF1-BDB04C0CD48A}"/>
              </a:ext>
            </a:extLst>
          </p:cNvPr>
          <p:cNvSpPr>
            <a:spLocks noGrp="1"/>
          </p:cNvSpPr>
          <p:nvPr>
            <p:ph sz="half" idx="2"/>
          </p:nvPr>
        </p:nvSpPr>
        <p:spPr>
          <a:xfrm>
            <a:off x="7810026" y="1511558"/>
            <a:ext cx="3816000" cy="4323849"/>
          </a:xfrm>
        </p:spPr>
        <p:txBody>
          <a:bodyPr/>
          <a:lstStyle/>
          <a:p>
            <a:r>
              <a:rPr lang="en-GB" sz="1600" dirty="0"/>
              <a:t>Around a decade ago, Islington had one of the highest rates of First Time Entrants to the Youth Justice System in the country.</a:t>
            </a:r>
          </a:p>
          <a:p>
            <a:r>
              <a:rPr lang="en-GB" sz="1600" dirty="0"/>
              <a:t>Islington’s rate has gradually reduced over time and the gap between Islington’s rate and the London and England rates has narrowed.</a:t>
            </a:r>
          </a:p>
          <a:p>
            <a:r>
              <a:rPr lang="en-GB" sz="1600" dirty="0"/>
              <a:t>Islington has also seen reductions in the levels of re-offending amongst under-18-year-olds and the rate at which Islington young people are given custodial sentences has also reduced over time from historical high levels.</a:t>
            </a:r>
          </a:p>
        </p:txBody>
      </p:sp>
    </p:spTree>
    <p:extLst>
      <p:ext uri="{BB962C8B-B14F-4D97-AF65-F5344CB8AC3E}">
        <p14:creationId xmlns:p14="http://schemas.microsoft.com/office/powerpoint/2010/main" val="15125537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B70D-1AFD-E052-81A1-3CBDB90D5A99}"/>
              </a:ext>
            </a:extLst>
          </p:cNvPr>
          <p:cNvSpPr>
            <a:spLocks noGrp="1"/>
          </p:cNvSpPr>
          <p:nvPr>
            <p:ph type="title"/>
          </p:nvPr>
        </p:nvSpPr>
        <p:spPr/>
        <p:txBody>
          <a:bodyPr/>
          <a:lstStyle/>
          <a:p>
            <a:r>
              <a:rPr lang="en-GB"/>
              <a:t>Community cohesion and belonging</a:t>
            </a:r>
          </a:p>
        </p:txBody>
      </p:sp>
    </p:spTree>
    <p:extLst>
      <p:ext uri="{BB962C8B-B14F-4D97-AF65-F5344CB8AC3E}">
        <p14:creationId xmlns:p14="http://schemas.microsoft.com/office/powerpoint/2010/main" val="34998995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317627-6CFB-3735-F2EA-764DAB4FFDEF}"/>
              </a:ext>
            </a:extLst>
          </p:cNvPr>
          <p:cNvSpPr>
            <a:spLocks noGrp="1"/>
          </p:cNvSpPr>
          <p:nvPr>
            <p:ph type="title"/>
          </p:nvPr>
        </p:nvSpPr>
        <p:spPr/>
        <p:txBody>
          <a:bodyPr/>
          <a:lstStyle/>
          <a:p>
            <a:pPr algn="l"/>
            <a:r>
              <a:rPr lang="en-US" sz="2800" dirty="0"/>
              <a:t>When considering safety after dark, the proportion feeling safe within Islington (62%) is 11-percentage points below the latest national benchmark, with one in five feeling unsafe.</a:t>
            </a:r>
            <a:br>
              <a:rPr lang="en-US" sz="2800" dirty="0"/>
            </a:br>
            <a:endParaRPr lang="en-GB" sz="2800" dirty="0"/>
          </a:p>
        </p:txBody>
      </p:sp>
      <p:sp>
        <p:nvSpPr>
          <p:cNvPr id="18" name="Text Placeholder 2">
            <a:extLst>
              <a:ext uri="{FF2B5EF4-FFF2-40B4-BE49-F238E27FC236}">
                <a16:creationId xmlns:a16="http://schemas.microsoft.com/office/drawing/2014/main" id="{FB5987DD-5325-04CA-9279-57531CFE7AB0}"/>
              </a:ext>
            </a:extLst>
          </p:cNvPr>
          <p:cNvSpPr txBox="1">
            <a:spLocks/>
          </p:cNvSpPr>
          <p:nvPr/>
        </p:nvSpPr>
        <p:spPr>
          <a:xfrm>
            <a:off x="2792656" y="1759834"/>
            <a:ext cx="1007947" cy="503179"/>
          </a:xfrm>
          <a:prstGeom prst="rect">
            <a:avLst/>
          </a:prstGeom>
        </p:spPr>
        <p:txBody>
          <a:bodyPr vert="horz" wrap="square" lIns="0" tIns="36000" rIns="0" bIns="36000" rtlCol="0" anchor="t" anchorCtr="0">
            <a:noAutofit/>
          </a:bodyPr>
          <a:lstStyle>
            <a:lvl1pPr marL="0" indent="0" algn="l" defTabSz="914400" rtl="0" eaLnBrk="1" latinLnBrk="0" hangingPunct="1">
              <a:lnSpc>
                <a:spcPct val="80000"/>
              </a:lnSpc>
              <a:spcBef>
                <a:spcPts val="0"/>
              </a:spcBef>
              <a:buClr>
                <a:schemeClr val="accent2"/>
              </a:buClr>
              <a:buFont typeface="Wingdings" panose="05000000000000000000" pitchFamily="2" charset="2"/>
              <a:buNone/>
              <a:defRPr sz="3200" b="1" kern="1200" spc="-100" baseline="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chemeClr val="accent2"/>
              </a:buClr>
              <a:buFont typeface="Wingdings" panose="05000000000000000000" pitchFamily="2" charset="2"/>
              <a:buNone/>
              <a:defRPr sz="1800" kern="1200" baseline="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accent2"/>
              </a:buClr>
              <a:buFont typeface="Wingdings" panose="05000000000000000000" pitchFamily="2" charset="2"/>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171700" indent="-3429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
                <a:srgbClr val="2FAC66"/>
              </a:buClr>
              <a:buSzTx/>
              <a:buFont typeface="Wingdings" panose="05000000000000000000" pitchFamily="2" charset="2"/>
              <a:buNone/>
              <a:tabLst/>
              <a:defRPr/>
            </a:pPr>
            <a:r>
              <a:rPr kumimoji="0" lang="en-GB" sz="1600" b="1" i="0" u="none" strike="noStrike" kern="1200" cap="none" spc="-100" normalizeH="0" baseline="0" noProof="0" dirty="0">
                <a:ln>
                  <a:noFill/>
                </a:ln>
                <a:solidFill>
                  <a:prstClr val="black">
                    <a:lumMod val="75000"/>
                    <a:lumOff val="25000"/>
                  </a:prstClr>
                </a:solidFill>
                <a:effectLst/>
                <a:uLnTx/>
                <a:uFillTx/>
                <a:latin typeface="Arial"/>
                <a:cs typeface="Arial"/>
              </a:rPr>
              <a:t>Islington</a:t>
            </a:r>
            <a:endParaRPr lang="en-GB" sz="1600" b="1" i="0" u="none" strike="noStrike" kern="1200" cap="none" spc="-100" normalizeH="0" baseline="0" noProof="0" dirty="0">
              <a:ln>
                <a:noFill/>
              </a:ln>
              <a:solidFill>
                <a:prstClr val="black">
                  <a:lumMod val="75000"/>
                  <a:lumOff val="25000"/>
                </a:prstClr>
              </a:solidFill>
              <a:effectLst/>
              <a:uLnTx/>
              <a:uFillTx/>
              <a:latin typeface="Arial"/>
              <a:cs typeface="Arial"/>
            </a:endParaRPr>
          </a:p>
        </p:txBody>
      </p:sp>
      <p:sp>
        <p:nvSpPr>
          <p:cNvPr id="7" name="Rectangle: Rounded Corners 6">
            <a:extLst>
              <a:ext uri="{FF2B5EF4-FFF2-40B4-BE49-F238E27FC236}">
                <a16:creationId xmlns:a16="http://schemas.microsoft.com/office/drawing/2014/main" id="{9C5C494F-382F-0C79-CF8F-889AE121F5AA}"/>
              </a:ext>
            </a:extLst>
          </p:cNvPr>
          <p:cNvSpPr/>
          <p:nvPr/>
        </p:nvSpPr>
        <p:spPr>
          <a:xfrm>
            <a:off x="633386" y="2266805"/>
            <a:ext cx="1792958" cy="600102"/>
          </a:xfrm>
          <a:prstGeom prst="roundRect">
            <a:avLst/>
          </a:prstGeom>
          <a:noFill/>
          <a:ln w="25400" cap="flat" cmpd="sng" algn="ctr">
            <a:solidFill>
              <a:srgbClr val="2FAC66">
                <a:lumMod val="75000"/>
              </a:srgbClr>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15%</a:t>
            </a:r>
            <a:endParaRPr lang="en-GB" sz="1600" b="1" i="0" u="none" strike="noStrike" kern="0" cap="none" spc="0" normalizeH="0" baseline="0" noProof="0" dirty="0">
              <a:ln>
                <a:noFill/>
              </a:ln>
              <a:solidFill>
                <a:prstClr val="black">
                  <a:lumMod val="75000"/>
                  <a:lumOff val="25000"/>
                </a:prstClr>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Very safe</a:t>
            </a:r>
            <a:endParaRPr lang="en-GB" sz="1600" b="1" i="0" u="none" strike="noStrike" kern="0" cap="none" spc="0" normalizeH="0" baseline="0" noProof="0" dirty="0">
              <a:ln>
                <a:noFill/>
              </a:ln>
              <a:solidFill>
                <a:prstClr val="black">
                  <a:lumMod val="75000"/>
                  <a:lumOff val="25000"/>
                </a:prstClr>
              </a:solidFill>
              <a:effectLst/>
              <a:uLnTx/>
              <a:uFillTx/>
              <a:latin typeface="Arial"/>
              <a:cs typeface="Arial"/>
            </a:endParaRPr>
          </a:p>
        </p:txBody>
      </p:sp>
      <p:sp>
        <p:nvSpPr>
          <p:cNvPr id="8" name="Rectangle: Rounded Corners 7">
            <a:extLst>
              <a:ext uri="{FF2B5EF4-FFF2-40B4-BE49-F238E27FC236}">
                <a16:creationId xmlns:a16="http://schemas.microsoft.com/office/drawing/2014/main" id="{9CC14BCB-3FBC-D0B1-7286-8168D4B0DFA6}"/>
              </a:ext>
            </a:extLst>
          </p:cNvPr>
          <p:cNvSpPr/>
          <p:nvPr/>
        </p:nvSpPr>
        <p:spPr>
          <a:xfrm>
            <a:off x="633386" y="2937050"/>
            <a:ext cx="1792958" cy="600102"/>
          </a:xfrm>
          <a:prstGeom prst="roundRect">
            <a:avLst/>
          </a:prstGeom>
          <a:noFill/>
          <a:ln w="25400" cap="flat" cmpd="sng" algn="ctr">
            <a:solidFill>
              <a:srgbClr val="2FAC66"/>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47%</a:t>
            </a:r>
            <a:endParaRPr lang="en-GB" sz="1600" b="1" i="0" u="none" strike="noStrike" kern="0" cap="none" spc="0" normalizeH="0" baseline="0" noProof="0" dirty="0">
              <a:ln>
                <a:noFill/>
              </a:ln>
              <a:solidFill>
                <a:prstClr val="black">
                  <a:lumMod val="75000"/>
                  <a:lumOff val="25000"/>
                </a:prstClr>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Fairly safe</a:t>
            </a:r>
            <a:endParaRPr lang="en-GB" sz="1600" b="1" i="0" u="none" strike="noStrike" kern="0" cap="none" spc="0" normalizeH="0" baseline="0" noProof="0" dirty="0">
              <a:ln>
                <a:noFill/>
              </a:ln>
              <a:solidFill>
                <a:prstClr val="black">
                  <a:lumMod val="75000"/>
                  <a:lumOff val="25000"/>
                </a:prstClr>
              </a:solidFill>
              <a:effectLst/>
              <a:uLnTx/>
              <a:uFillTx/>
              <a:latin typeface="Arial"/>
              <a:cs typeface="Arial"/>
            </a:endParaRPr>
          </a:p>
        </p:txBody>
      </p:sp>
      <p:sp>
        <p:nvSpPr>
          <p:cNvPr id="9" name="Rectangle: Rounded Corners 8">
            <a:extLst>
              <a:ext uri="{FF2B5EF4-FFF2-40B4-BE49-F238E27FC236}">
                <a16:creationId xmlns:a16="http://schemas.microsoft.com/office/drawing/2014/main" id="{E0A0227D-3720-B7F3-3842-FA7BC2617143}"/>
              </a:ext>
            </a:extLst>
          </p:cNvPr>
          <p:cNvSpPr/>
          <p:nvPr/>
        </p:nvSpPr>
        <p:spPr>
          <a:xfrm>
            <a:off x="633386" y="3735825"/>
            <a:ext cx="1792958" cy="600102"/>
          </a:xfrm>
          <a:prstGeom prst="roundRect">
            <a:avLst/>
          </a:prstGeom>
          <a:noFill/>
          <a:ln w="25400" cap="flat" cmpd="sng" algn="ctr">
            <a:solidFill>
              <a:srgbClr val="F39200"/>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17%</a:t>
            </a:r>
            <a:endParaRPr lang="en-GB" sz="1600" b="1" i="0" u="none" strike="noStrike" kern="0" cap="none" spc="0" normalizeH="0" baseline="0" noProof="0" dirty="0">
              <a:ln>
                <a:noFill/>
              </a:ln>
              <a:solidFill>
                <a:prstClr val="black">
                  <a:lumMod val="75000"/>
                  <a:lumOff val="25000"/>
                </a:prstClr>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Neither</a:t>
            </a:r>
            <a:endParaRPr lang="en-GB" sz="1600" b="1" i="0" u="none" strike="noStrike" kern="0" cap="none" spc="0" normalizeH="0" baseline="0" noProof="0" dirty="0">
              <a:ln>
                <a:noFill/>
              </a:ln>
              <a:solidFill>
                <a:prstClr val="black">
                  <a:lumMod val="75000"/>
                  <a:lumOff val="25000"/>
                </a:prstClr>
              </a:solidFill>
              <a:effectLst/>
              <a:uLnTx/>
              <a:uFillTx/>
              <a:latin typeface="Arial"/>
              <a:cs typeface="Arial"/>
            </a:endParaRPr>
          </a:p>
        </p:txBody>
      </p:sp>
      <p:sp>
        <p:nvSpPr>
          <p:cNvPr id="10" name="Rectangle: Rounded Corners 9">
            <a:extLst>
              <a:ext uri="{FF2B5EF4-FFF2-40B4-BE49-F238E27FC236}">
                <a16:creationId xmlns:a16="http://schemas.microsoft.com/office/drawing/2014/main" id="{E2D2B09F-01AB-61D8-D037-0032D203871B}"/>
              </a:ext>
            </a:extLst>
          </p:cNvPr>
          <p:cNvSpPr/>
          <p:nvPr/>
        </p:nvSpPr>
        <p:spPr>
          <a:xfrm>
            <a:off x="633386" y="4470335"/>
            <a:ext cx="1792958" cy="600102"/>
          </a:xfrm>
          <a:prstGeom prst="roundRect">
            <a:avLst/>
          </a:prstGeom>
          <a:noFill/>
          <a:ln w="25400" cap="flat" cmpd="sng" algn="ctr">
            <a:solidFill>
              <a:schemeClr val="accent6"/>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15%</a:t>
            </a:r>
            <a:endParaRPr lang="en-GB" sz="1600" b="1" i="0" u="none" strike="noStrike" kern="0" cap="none" spc="0" normalizeH="0" baseline="0" noProof="0" dirty="0">
              <a:ln>
                <a:noFill/>
              </a:ln>
              <a:solidFill>
                <a:prstClr val="black">
                  <a:lumMod val="75000"/>
                  <a:lumOff val="25000"/>
                </a:prstClr>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Fairly unsafe</a:t>
            </a:r>
            <a:endParaRPr lang="en-GB" sz="1600" b="1" i="0" u="none" strike="noStrike" kern="0" cap="none" spc="0" normalizeH="0" baseline="0" noProof="0" dirty="0">
              <a:ln>
                <a:noFill/>
              </a:ln>
              <a:solidFill>
                <a:prstClr val="black">
                  <a:lumMod val="75000"/>
                  <a:lumOff val="25000"/>
                </a:prstClr>
              </a:solidFill>
              <a:effectLst/>
              <a:uLnTx/>
              <a:uFillTx/>
              <a:latin typeface="Arial"/>
              <a:cs typeface="Arial"/>
            </a:endParaRPr>
          </a:p>
        </p:txBody>
      </p:sp>
      <p:sp>
        <p:nvSpPr>
          <p:cNvPr id="11" name="Rectangle: Rounded Corners 10">
            <a:extLst>
              <a:ext uri="{FF2B5EF4-FFF2-40B4-BE49-F238E27FC236}">
                <a16:creationId xmlns:a16="http://schemas.microsoft.com/office/drawing/2014/main" id="{7ADC3F25-9F4D-229E-5A4B-7BF62B53CBE1}"/>
              </a:ext>
            </a:extLst>
          </p:cNvPr>
          <p:cNvSpPr/>
          <p:nvPr/>
        </p:nvSpPr>
        <p:spPr>
          <a:xfrm>
            <a:off x="633386" y="5140580"/>
            <a:ext cx="1792958" cy="600102"/>
          </a:xfrm>
          <a:prstGeom prst="roundRect">
            <a:avLst/>
          </a:prstGeom>
          <a:noFill/>
          <a:ln w="25400" cap="flat" cmpd="sng" algn="ctr">
            <a:solidFill>
              <a:schemeClr val="accent6">
                <a:lumMod val="75000"/>
              </a:schemeClr>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6%</a:t>
            </a:r>
            <a:endParaRPr lang="en-GB" sz="1600" b="1" i="0" u="none" strike="noStrike" kern="0" cap="none" spc="0" normalizeH="0" baseline="0" noProof="0" dirty="0">
              <a:ln>
                <a:noFill/>
              </a:ln>
              <a:solidFill>
                <a:prstClr val="black">
                  <a:lumMod val="75000"/>
                  <a:lumOff val="25000"/>
                </a:prstClr>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Very unsafe</a:t>
            </a:r>
            <a:endParaRPr lang="en-GB" sz="1600" b="1" i="0" u="none" strike="noStrike" kern="0" cap="none" spc="0" normalizeH="0" baseline="0" noProof="0" dirty="0">
              <a:ln>
                <a:noFill/>
              </a:ln>
              <a:solidFill>
                <a:prstClr val="black">
                  <a:lumMod val="75000"/>
                  <a:lumOff val="25000"/>
                </a:prstClr>
              </a:solidFill>
              <a:effectLst/>
              <a:uLnTx/>
              <a:uFillTx/>
              <a:latin typeface="Arial"/>
              <a:cs typeface="Arial"/>
            </a:endParaRPr>
          </a:p>
        </p:txBody>
      </p:sp>
      <p:sp>
        <p:nvSpPr>
          <p:cNvPr id="14" name="Rectangle: Rounded Corners 13">
            <a:extLst>
              <a:ext uri="{FF2B5EF4-FFF2-40B4-BE49-F238E27FC236}">
                <a16:creationId xmlns:a16="http://schemas.microsoft.com/office/drawing/2014/main" id="{B6E2AB90-83F2-76F2-B30D-2AE94D1ED30D}"/>
              </a:ext>
            </a:extLst>
          </p:cNvPr>
          <p:cNvSpPr/>
          <p:nvPr/>
        </p:nvSpPr>
        <p:spPr>
          <a:xfrm>
            <a:off x="2788610" y="2493456"/>
            <a:ext cx="1146499" cy="828000"/>
          </a:xfrm>
          <a:prstGeom prst="roundRect">
            <a:avLst/>
          </a:prstGeom>
          <a:solidFill>
            <a:schemeClr val="accent1">
              <a:lumMod val="60000"/>
              <a:lumOff val="40000"/>
            </a:schemeClr>
          </a:solidFill>
          <a:ln w="25400" cap="flat" cmpd="sng" algn="ctr">
            <a:solidFill>
              <a:schemeClr val="accent1">
                <a:lumMod val="60000"/>
                <a:lumOff val="40000"/>
              </a:schemeClr>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Arial"/>
                <a:cs typeface="Arial"/>
              </a:rPr>
              <a:t>62% Safe</a:t>
            </a:r>
            <a:endParaRPr lang="en-GB" sz="1600" b="0" i="0" u="none" strike="noStrike" kern="0" cap="none" spc="0" normalizeH="0" baseline="0" noProof="0" dirty="0">
              <a:ln>
                <a:noFill/>
              </a:ln>
              <a:effectLst/>
              <a:uLnTx/>
              <a:uFillTx/>
              <a:latin typeface="Arial"/>
              <a:cs typeface="Arial"/>
            </a:endParaRPr>
          </a:p>
        </p:txBody>
      </p:sp>
      <p:sp>
        <p:nvSpPr>
          <p:cNvPr id="15" name="Rectangle: Rounded Corners 14">
            <a:extLst>
              <a:ext uri="{FF2B5EF4-FFF2-40B4-BE49-F238E27FC236}">
                <a16:creationId xmlns:a16="http://schemas.microsoft.com/office/drawing/2014/main" id="{9CC21300-A1FD-A700-FC0C-2845775E18CC}"/>
              </a:ext>
            </a:extLst>
          </p:cNvPr>
          <p:cNvSpPr/>
          <p:nvPr/>
        </p:nvSpPr>
        <p:spPr>
          <a:xfrm>
            <a:off x="2797621" y="4755147"/>
            <a:ext cx="1146499" cy="828000"/>
          </a:xfrm>
          <a:prstGeom prst="roundRect">
            <a:avLst/>
          </a:prstGeom>
          <a:solidFill>
            <a:schemeClr val="accent6"/>
          </a:solidFill>
          <a:ln w="25400" cap="flat" cmpd="sng" algn="ctr">
            <a:solidFill>
              <a:schemeClr val="accent6"/>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Arial"/>
                <a:cs typeface="Arial"/>
              </a:rPr>
              <a:t>21% Unsafe</a:t>
            </a:r>
            <a:endParaRPr lang="en-GB" sz="1600" b="1" i="0" u="none" strike="noStrike" kern="0" cap="none" spc="0" normalizeH="0" baseline="0" noProof="0" dirty="0">
              <a:ln>
                <a:noFill/>
              </a:ln>
              <a:solidFill>
                <a:prstClr val="white"/>
              </a:solidFill>
              <a:effectLst/>
              <a:uLnTx/>
              <a:uFillTx/>
              <a:latin typeface="Arial"/>
              <a:cs typeface="Arial"/>
            </a:endParaRPr>
          </a:p>
        </p:txBody>
      </p:sp>
      <p:sp>
        <p:nvSpPr>
          <p:cNvPr id="19" name="Text Placeholder 2">
            <a:extLst>
              <a:ext uri="{FF2B5EF4-FFF2-40B4-BE49-F238E27FC236}">
                <a16:creationId xmlns:a16="http://schemas.microsoft.com/office/drawing/2014/main" id="{59A847BC-58CC-8C6B-9AE4-2FE5156E3EA1}"/>
              </a:ext>
            </a:extLst>
          </p:cNvPr>
          <p:cNvSpPr txBox="1">
            <a:spLocks/>
          </p:cNvSpPr>
          <p:nvPr/>
        </p:nvSpPr>
        <p:spPr>
          <a:xfrm>
            <a:off x="4203230" y="1762868"/>
            <a:ext cx="1557642" cy="503179"/>
          </a:xfrm>
          <a:prstGeom prst="rect">
            <a:avLst/>
          </a:prstGeom>
        </p:spPr>
        <p:txBody>
          <a:bodyPr vert="horz" wrap="square" lIns="0" tIns="36000" rIns="0" bIns="36000" rtlCol="0" anchor="t" anchorCtr="0">
            <a:noAutofit/>
          </a:bodyPr>
          <a:lstStyle>
            <a:lvl1pPr marL="0" indent="0" algn="l" defTabSz="914400" rtl="0" eaLnBrk="1" latinLnBrk="0" hangingPunct="1">
              <a:lnSpc>
                <a:spcPct val="80000"/>
              </a:lnSpc>
              <a:spcBef>
                <a:spcPts val="0"/>
              </a:spcBef>
              <a:buClr>
                <a:schemeClr val="accent2"/>
              </a:buClr>
              <a:buFont typeface="Wingdings" panose="05000000000000000000" pitchFamily="2" charset="2"/>
              <a:buNone/>
              <a:defRPr sz="3200" b="1" kern="1200" spc="-100" baseline="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chemeClr val="accent2"/>
              </a:buClr>
              <a:buFont typeface="Wingdings" panose="05000000000000000000" pitchFamily="2" charset="2"/>
              <a:buNone/>
              <a:defRPr sz="1800" kern="1200" baseline="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accent2"/>
              </a:buClr>
              <a:buFont typeface="Wingdings" panose="05000000000000000000" pitchFamily="2" charset="2"/>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171700" indent="-3429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
                <a:srgbClr val="2FAC66"/>
              </a:buClr>
              <a:buSzTx/>
              <a:buFont typeface="Wingdings" panose="05000000000000000000" pitchFamily="2" charset="2"/>
              <a:buNone/>
              <a:tabLst/>
              <a:defRPr/>
            </a:pPr>
            <a:r>
              <a:rPr kumimoji="0" lang="en-GB" sz="1600" b="1" i="0" u="none" strike="noStrike" kern="1200" cap="none" spc="-100" normalizeH="0" baseline="0" noProof="0" dirty="0">
                <a:ln>
                  <a:noFill/>
                </a:ln>
                <a:solidFill>
                  <a:prstClr val="black">
                    <a:lumMod val="75000"/>
                    <a:lumOff val="25000"/>
                  </a:prstClr>
                </a:solidFill>
                <a:effectLst/>
                <a:uLnTx/>
                <a:uFillTx/>
                <a:latin typeface="Arial"/>
                <a:cs typeface="Arial"/>
              </a:rPr>
              <a:t>LGA Benchmark October 2023</a:t>
            </a:r>
            <a:endParaRPr lang="en-GB" sz="1600" b="1" i="0" u="none" strike="noStrike" kern="1200" cap="none" spc="-100" normalizeH="0" baseline="0" noProof="0" dirty="0">
              <a:ln>
                <a:noFill/>
              </a:ln>
              <a:solidFill>
                <a:prstClr val="black">
                  <a:lumMod val="75000"/>
                  <a:lumOff val="25000"/>
                </a:prstClr>
              </a:solidFill>
              <a:effectLst/>
              <a:uLnTx/>
              <a:uFillTx/>
              <a:latin typeface="Arial"/>
              <a:cs typeface="Arial"/>
            </a:endParaRPr>
          </a:p>
        </p:txBody>
      </p:sp>
      <p:sp>
        <p:nvSpPr>
          <p:cNvPr id="16" name="Rectangle: Rounded Corners 15">
            <a:extLst>
              <a:ext uri="{FF2B5EF4-FFF2-40B4-BE49-F238E27FC236}">
                <a16:creationId xmlns:a16="http://schemas.microsoft.com/office/drawing/2014/main" id="{2DAE509F-CF75-8191-CB7C-C284D1822092}"/>
              </a:ext>
            </a:extLst>
          </p:cNvPr>
          <p:cNvSpPr/>
          <p:nvPr/>
        </p:nvSpPr>
        <p:spPr>
          <a:xfrm>
            <a:off x="4347083" y="2446925"/>
            <a:ext cx="1275997" cy="828000"/>
          </a:xfrm>
          <a:prstGeom prst="roundRect">
            <a:avLst/>
          </a:prstGeom>
          <a:noFill/>
          <a:ln w="25400" cap="flat" cmpd="sng" algn="ctr">
            <a:no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288647"/>
                </a:solidFill>
                <a:effectLst/>
                <a:uLnTx/>
                <a:uFillTx/>
                <a:latin typeface="Arial"/>
                <a:cs typeface="Arial"/>
              </a:rPr>
              <a:t>73% Safe</a:t>
            </a:r>
            <a:endParaRPr lang="en-GB" sz="1800" b="1" i="0" u="none" strike="noStrike" kern="0" cap="none" spc="0" normalizeH="0" baseline="0" noProof="0">
              <a:ln>
                <a:noFill/>
              </a:ln>
              <a:solidFill>
                <a:srgbClr val="288647"/>
              </a:solidFill>
              <a:effectLst/>
              <a:uLnTx/>
              <a:uFillTx/>
              <a:latin typeface="Arial"/>
              <a:cs typeface="Arial"/>
            </a:endParaRPr>
          </a:p>
        </p:txBody>
      </p:sp>
      <p:sp>
        <p:nvSpPr>
          <p:cNvPr id="21" name="Rectangle: Rounded Corners 20">
            <a:extLst>
              <a:ext uri="{FF2B5EF4-FFF2-40B4-BE49-F238E27FC236}">
                <a16:creationId xmlns:a16="http://schemas.microsoft.com/office/drawing/2014/main" id="{2D59B415-345E-31B0-9B46-CBADA2A1E8F7}"/>
              </a:ext>
            </a:extLst>
          </p:cNvPr>
          <p:cNvSpPr/>
          <p:nvPr/>
        </p:nvSpPr>
        <p:spPr>
          <a:xfrm>
            <a:off x="4248466" y="3594334"/>
            <a:ext cx="1476000" cy="828000"/>
          </a:xfrm>
          <a:prstGeom prst="roundRect">
            <a:avLst/>
          </a:prstGeom>
          <a:noFill/>
          <a:ln w="25400" cap="flat" cmpd="sng" algn="ctr">
            <a:no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39200"/>
                </a:solidFill>
                <a:effectLst/>
                <a:uLnTx/>
                <a:uFillTx/>
                <a:latin typeface="Arial"/>
                <a:cs typeface="Arial"/>
              </a:rPr>
              <a:t>11% Neither</a:t>
            </a:r>
            <a:endParaRPr lang="en-GB" sz="1800" b="1" i="0" u="none" strike="noStrike" kern="0" cap="none" spc="0" normalizeH="0" baseline="0" noProof="0">
              <a:ln>
                <a:noFill/>
              </a:ln>
              <a:solidFill>
                <a:srgbClr val="F39200"/>
              </a:solidFill>
              <a:effectLst/>
              <a:uLnTx/>
              <a:uFillTx/>
              <a:latin typeface="Arial"/>
              <a:cs typeface="Arial"/>
            </a:endParaRPr>
          </a:p>
        </p:txBody>
      </p:sp>
      <p:sp>
        <p:nvSpPr>
          <p:cNvPr id="17" name="Rectangle: Rounded Corners 16">
            <a:extLst>
              <a:ext uri="{FF2B5EF4-FFF2-40B4-BE49-F238E27FC236}">
                <a16:creationId xmlns:a16="http://schemas.microsoft.com/office/drawing/2014/main" id="{3CBAFFEC-D29C-B238-4226-5DE30666466A}"/>
              </a:ext>
            </a:extLst>
          </p:cNvPr>
          <p:cNvSpPr/>
          <p:nvPr/>
        </p:nvSpPr>
        <p:spPr>
          <a:xfrm>
            <a:off x="4292987" y="4787663"/>
            <a:ext cx="1476000" cy="828000"/>
          </a:xfrm>
          <a:prstGeom prst="roundRect">
            <a:avLst/>
          </a:prstGeom>
          <a:noFill/>
          <a:ln w="25400" cap="flat" cmpd="sng" algn="ctr">
            <a:no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E01F59"/>
                </a:solidFill>
                <a:effectLst/>
                <a:uLnTx/>
                <a:uFillTx/>
                <a:latin typeface="Arial"/>
                <a:cs typeface="Arial"/>
              </a:rPr>
              <a:t>15% Unsafe</a:t>
            </a:r>
            <a:endParaRPr lang="en-GB" sz="1800" b="1" i="0" u="none" strike="noStrike" kern="0" cap="none" spc="0" normalizeH="0" baseline="0" noProof="0">
              <a:ln>
                <a:noFill/>
              </a:ln>
              <a:solidFill>
                <a:srgbClr val="E01F59"/>
              </a:solidFill>
              <a:effectLst/>
              <a:uLnTx/>
              <a:uFillTx/>
              <a:latin typeface="Arial"/>
              <a:cs typeface="Arial"/>
            </a:endParaRPr>
          </a:p>
        </p:txBody>
      </p:sp>
      <p:sp>
        <p:nvSpPr>
          <p:cNvPr id="12" name="Right Brace 11">
            <a:extLst>
              <a:ext uri="{FF2B5EF4-FFF2-40B4-BE49-F238E27FC236}">
                <a16:creationId xmlns:a16="http://schemas.microsoft.com/office/drawing/2014/main" id="{E570042E-56E4-27F1-9D88-E252038000FE}"/>
              </a:ext>
              <a:ext uri="{C183D7F6-B498-43B3-948B-1728B52AA6E4}">
                <adec:decorative xmlns:adec="http://schemas.microsoft.com/office/drawing/2017/decorative" val="1"/>
              </a:ext>
            </a:extLst>
          </p:cNvPr>
          <p:cNvSpPr/>
          <p:nvPr/>
        </p:nvSpPr>
        <p:spPr>
          <a:xfrm>
            <a:off x="2544365" y="2523172"/>
            <a:ext cx="135235" cy="828000"/>
          </a:xfrm>
          <a:prstGeom prst="rightBrace">
            <a:avLst/>
          </a:prstGeom>
          <a:noFill/>
          <a:ln w="9525" cap="flat" cmpd="sng" algn="ctr">
            <a:solidFill>
              <a:srgbClr val="2FAC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13" name="Right Brace 12">
            <a:extLst>
              <a:ext uri="{FF2B5EF4-FFF2-40B4-BE49-F238E27FC236}">
                <a16:creationId xmlns:a16="http://schemas.microsoft.com/office/drawing/2014/main" id="{68144AA4-841C-662C-7519-59EA1CF3BF18}"/>
              </a:ext>
              <a:ext uri="{C183D7F6-B498-43B3-948B-1728B52AA6E4}">
                <adec:decorative xmlns:adec="http://schemas.microsoft.com/office/drawing/2017/decorative" val="1"/>
              </a:ext>
            </a:extLst>
          </p:cNvPr>
          <p:cNvSpPr/>
          <p:nvPr/>
        </p:nvSpPr>
        <p:spPr>
          <a:xfrm>
            <a:off x="2499028" y="4755147"/>
            <a:ext cx="135235" cy="828000"/>
          </a:xfrm>
          <a:prstGeom prst="rightBrace">
            <a:avLst/>
          </a:prstGeom>
          <a:noFill/>
          <a:ln w="9525"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A061A39-D3A6-FC6F-D5CD-3DC4A92C6D04}"/>
              </a:ext>
            </a:extLst>
          </p:cNvPr>
          <p:cNvSpPr txBox="1"/>
          <p:nvPr/>
        </p:nvSpPr>
        <p:spPr>
          <a:xfrm>
            <a:off x="6035054" y="1797796"/>
            <a:ext cx="5819345" cy="3754874"/>
          </a:xfrm>
          <a:prstGeom prst="rect">
            <a:avLst/>
          </a:prstGeom>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The proportion of those who feel unsafe after dark is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6-percentage points higher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than the benchmark (21% vs. 15%)</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Those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16-34</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are significantly more likely to feel safe after dark (66%) while those aged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75+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are significantly less likely (48%)</a:t>
            </a:r>
            <a:endParaRPr lang="en-GB" sz="1400" b="0" i="0" u="none" strike="noStrike" kern="1200" cap="none" spc="0" normalizeH="0" baseline="0" noProof="0" dirty="0">
              <a:ln>
                <a:noFill/>
              </a:ln>
              <a:solidFill>
                <a:srgbClr val="000000"/>
              </a:solidFill>
              <a:effectLst/>
              <a:uLnTx/>
              <a:uFillTx/>
              <a:latin typeface="Arial" panose="020B0604020202020204"/>
              <a:cs typeface="Arial"/>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In line with earlier findings,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females</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are significantly more likely to feel unsafe after dark than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men</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(27% vs 13%). Comparatively, more than one in five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men</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report feeling very safe (22%) after dark </a:t>
            </a:r>
            <a:endParaRPr lang="en-GB" sz="1400" b="0" i="0" u="none" strike="noStrike" kern="1200" cap="none" spc="0" normalizeH="0" baseline="0" noProof="0" dirty="0">
              <a:ln>
                <a:noFill/>
              </a:ln>
              <a:solidFill>
                <a:srgbClr val="000000"/>
              </a:solidFill>
              <a:effectLst/>
              <a:uLnTx/>
              <a:uFillTx/>
              <a:latin typeface="Arial" panose="020B0604020202020204"/>
              <a:cs typeface="Arial"/>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Once again,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social renters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are reporting lack of safety, with significantly more likely to feel unsafe after dark (25%) when compared to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homeowners</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(19%) and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private</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renters</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(16%)</a:t>
            </a:r>
            <a:endParaRPr lang="en-GB" sz="1400" b="0" i="0" u="none" strike="noStrike" kern="1200" cap="none" spc="0" normalizeH="0" baseline="0" noProof="0" dirty="0">
              <a:ln>
                <a:noFill/>
              </a:ln>
              <a:solidFill>
                <a:srgbClr val="000000"/>
              </a:solidFill>
              <a:effectLst/>
              <a:uLnTx/>
              <a:uFillTx/>
              <a:latin typeface="Arial" panose="020B0604020202020204"/>
              <a:cs typeface="Arial"/>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Households with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dependent children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are also significantly more likely to feel unsafe after dark when compared to those without (34% vs. 17%)</a:t>
            </a:r>
            <a:endParaRPr lang="en-GB" sz="14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TextBox 3">
            <a:extLst>
              <a:ext uri="{FF2B5EF4-FFF2-40B4-BE49-F238E27FC236}">
                <a16:creationId xmlns:a16="http://schemas.microsoft.com/office/drawing/2014/main" id="{D5F6468C-3170-3902-70B3-2F9EA77013C7}"/>
              </a:ext>
            </a:extLst>
          </p:cNvPr>
          <p:cNvSpPr txBox="1"/>
          <p:nvPr/>
        </p:nvSpPr>
        <p:spPr>
          <a:xfrm>
            <a:off x="0" y="5819714"/>
            <a:ext cx="1508746" cy="307777"/>
          </a:xfrm>
          <a:prstGeom prst="rect">
            <a:avLst/>
          </a:prstGeom>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Base size: 1,039</a:t>
            </a:r>
          </a:p>
        </p:txBody>
      </p:sp>
      <p:sp>
        <p:nvSpPr>
          <p:cNvPr id="2" name="TextBox 1">
            <a:extLst>
              <a:ext uri="{FF2B5EF4-FFF2-40B4-BE49-F238E27FC236}">
                <a16:creationId xmlns:a16="http://schemas.microsoft.com/office/drawing/2014/main" id="{F855CA75-CB79-0C54-4599-2ECBD4F370D1}"/>
              </a:ext>
            </a:extLst>
          </p:cNvPr>
          <p:cNvSpPr txBox="1"/>
          <p:nvPr/>
        </p:nvSpPr>
        <p:spPr>
          <a:xfrm>
            <a:off x="1508746" y="5832431"/>
            <a:ext cx="7575135"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Q16. How safe or unsafe do you feel when outside in your local area? : After dark</a:t>
            </a:r>
          </a:p>
        </p:txBody>
      </p:sp>
    </p:spTree>
    <p:extLst>
      <p:ext uri="{BB962C8B-B14F-4D97-AF65-F5344CB8AC3E}">
        <p14:creationId xmlns:p14="http://schemas.microsoft.com/office/powerpoint/2010/main" val="6086633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B8DC6-3D01-9402-C9D6-9DB90EA66399}"/>
              </a:ext>
            </a:extLst>
          </p:cNvPr>
          <p:cNvSpPr>
            <a:spLocks noGrp="1"/>
          </p:cNvSpPr>
          <p:nvPr>
            <p:ph type="title"/>
          </p:nvPr>
        </p:nvSpPr>
        <p:spPr/>
        <p:txBody>
          <a:bodyPr/>
          <a:lstStyle/>
          <a:p>
            <a:pPr algn="l"/>
            <a:r>
              <a:rPr lang="en-GB" sz="2800" dirty="0"/>
              <a:t>Less than half of respondents agree that they have a say about the decisions made in the local area, with almost the same proportion in disagreement. </a:t>
            </a:r>
          </a:p>
        </p:txBody>
      </p:sp>
      <p:sp>
        <p:nvSpPr>
          <p:cNvPr id="44" name="Text Placeholder 2">
            <a:extLst>
              <a:ext uri="{FF2B5EF4-FFF2-40B4-BE49-F238E27FC236}">
                <a16:creationId xmlns:a16="http://schemas.microsoft.com/office/drawing/2014/main" id="{B479E93E-2824-70F3-539C-6624C88EEA7E}"/>
              </a:ext>
            </a:extLst>
          </p:cNvPr>
          <p:cNvSpPr txBox="1">
            <a:spLocks/>
          </p:cNvSpPr>
          <p:nvPr/>
        </p:nvSpPr>
        <p:spPr>
          <a:xfrm>
            <a:off x="3146893" y="1783158"/>
            <a:ext cx="1054134" cy="399453"/>
          </a:xfrm>
          <a:prstGeom prst="rect">
            <a:avLst/>
          </a:prstGeom>
        </p:spPr>
        <p:txBody>
          <a:bodyPr vert="horz" wrap="square" lIns="0" tIns="36000" rIns="0" bIns="36000" rtlCol="0" anchor="t" anchorCtr="0">
            <a:noAutofit/>
          </a:bodyPr>
          <a:lstStyle>
            <a:lvl1pPr marL="0" indent="0" algn="l" defTabSz="914400" rtl="0" eaLnBrk="1" latinLnBrk="0" hangingPunct="1">
              <a:lnSpc>
                <a:spcPct val="80000"/>
              </a:lnSpc>
              <a:spcBef>
                <a:spcPts val="0"/>
              </a:spcBef>
              <a:buClr>
                <a:schemeClr val="accent2"/>
              </a:buClr>
              <a:buFont typeface="Wingdings" panose="05000000000000000000" pitchFamily="2" charset="2"/>
              <a:buNone/>
              <a:defRPr sz="3200" b="1" kern="1200" spc="-100" baseline="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chemeClr val="accent2"/>
              </a:buClr>
              <a:buFont typeface="Wingdings" panose="05000000000000000000" pitchFamily="2" charset="2"/>
              <a:buNone/>
              <a:defRPr sz="1800" kern="1200" baseline="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accent2"/>
              </a:buClr>
              <a:buFont typeface="Wingdings" panose="05000000000000000000" pitchFamily="2" charset="2"/>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171700" indent="-3429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
                <a:srgbClr val="2FAC66"/>
              </a:buClr>
              <a:buSzTx/>
              <a:buFont typeface="Wingdings" panose="05000000000000000000" pitchFamily="2" charset="2"/>
              <a:buNone/>
              <a:tabLst/>
              <a:defRPr/>
            </a:pPr>
            <a:r>
              <a:rPr kumimoji="0" lang="en-GB" sz="1800" b="1" i="0" u="none" strike="noStrike" kern="1200" cap="none" spc="-100" normalizeH="0" baseline="0" noProof="0" dirty="0">
                <a:ln>
                  <a:noFill/>
                </a:ln>
                <a:solidFill>
                  <a:prstClr val="black">
                    <a:lumMod val="75000"/>
                    <a:lumOff val="25000"/>
                  </a:prstClr>
                </a:solidFill>
                <a:effectLst/>
                <a:uLnTx/>
                <a:uFillTx/>
                <a:latin typeface="Arial"/>
                <a:cs typeface="Arial"/>
              </a:rPr>
              <a:t>Islington</a:t>
            </a:r>
            <a:endParaRPr kumimoji="0" lang="en-US" sz="3200" b="1" i="0" u="none" strike="noStrike" kern="1200" cap="none" spc="-100" normalizeH="0" baseline="0" noProof="0" dirty="0">
              <a:ln>
                <a:noFill/>
              </a:ln>
              <a:solidFill>
                <a:prstClr val="black">
                  <a:lumMod val="75000"/>
                  <a:lumOff val="25000"/>
                </a:prstClr>
              </a:solidFill>
              <a:effectLst/>
              <a:uLnTx/>
              <a:uFillTx/>
              <a:latin typeface="Arial"/>
              <a:cs typeface="Arial"/>
            </a:endParaRPr>
          </a:p>
        </p:txBody>
      </p:sp>
      <p:sp>
        <p:nvSpPr>
          <p:cNvPr id="31" name="Rectangle: Rounded Corners 30">
            <a:extLst>
              <a:ext uri="{FF2B5EF4-FFF2-40B4-BE49-F238E27FC236}">
                <a16:creationId xmlns:a16="http://schemas.microsoft.com/office/drawing/2014/main" id="{CCFD0840-A544-E71C-66D5-3E415420137F}"/>
              </a:ext>
            </a:extLst>
          </p:cNvPr>
          <p:cNvSpPr/>
          <p:nvPr/>
        </p:nvSpPr>
        <p:spPr>
          <a:xfrm>
            <a:off x="682080" y="2024543"/>
            <a:ext cx="1824852" cy="509715"/>
          </a:xfrm>
          <a:prstGeom prst="roundRect">
            <a:avLst/>
          </a:prstGeom>
          <a:noFill/>
          <a:ln w="25400"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Definitely Agree</a:t>
            </a:r>
          </a:p>
        </p:txBody>
      </p:sp>
      <p:sp>
        <p:nvSpPr>
          <p:cNvPr id="32" name="Rectangle: Rounded Corners 31">
            <a:extLst>
              <a:ext uri="{FF2B5EF4-FFF2-40B4-BE49-F238E27FC236}">
                <a16:creationId xmlns:a16="http://schemas.microsoft.com/office/drawing/2014/main" id="{08F21099-3B24-064D-DCC6-66F67E3FB240}"/>
              </a:ext>
            </a:extLst>
          </p:cNvPr>
          <p:cNvSpPr/>
          <p:nvPr/>
        </p:nvSpPr>
        <p:spPr>
          <a:xfrm>
            <a:off x="682080" y="2640659"/>
            <a:ext cx="1824852" cy="509716"/>
          </a:xfrm>
          <a:prstGeom prst="roundRect">
            <a:avLst/>
          </a:prstGeom>
          <a:noFill/>
          <a:ln w="25400" cap="flat" cmpd="sng" algn="ctr">
            <a:solidFill>
              <a:schemeClr val="accent1">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Tend to agree</a:t>
            </a:r>
          </a:p>
        </p:txBody>
      </p:sp>
      <p:sp>
        <p:nvSpPr>
          <p:cNvPr id="37" name="Rectangle: Rounded Corners 36">
            <a:extLst>
              <a:ext uri="{FF2B5EF4-FFF2-40B4-BE49-F238E27FC236}">
                <a16:creationId xmlns:a16="http://schemas.microsoft.com/office/drawing/2014/main" id="{1506E737-3E57-BE5E-5FD9-0E9A294487D3}"/>
              </a:ext>
            </a:extLst>
          </p:cNvPr>
          <p:cNvSpPr/>
          <p:nvPr/>
        </p:nvSpPr>
        <p:spPr>
          <a:xfrm>
            <a:off x="3053463" y="2179588"/>
            <a:ext cx="1467337" cy="828000"/>
          </a:xfrm>
          <a:prstGeom prst="roundRect">
            <a:avLst/>
          </a:prstGeom>
          <a:solidFill>
            <a:schemeClr val="accent1">
              <a:lumMod val="60000"/>
              <a:lumOff val="40000"/>
            </a:schemeClr>
          </a:solidFill>
          <a:ln w="25400" cap="flat" cmpd="sng" algn="ctr">
            <a:solidFill>
              <a:schemeClr val="accent1">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Arial"/>
                <a:cs typeface="Arial"/>
              </a:rPr>
              <a:t>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Arial"/>
                <a:cs typeface="Arial"/>
              </a:rPr>
              <a:t>Agree</a:t>
            </a:r>
          </a:p>
        </p:txBody>
      </p:sp>
      <p:sp>
        <p:nvSpPr>
          <p:cNvPr id="33" name="Rectangle: Rounded Corners 32">
            <a:extLst>
              <a:ext uri="{FF2B5EF4-FFF2-40B4-BE49-F238E27FC236}">
                <a16:creationId xmlns:a16="http://schemas.microsoft.com/office/drawing/2014/main" id="{E8CCA85E-45D9-A045-B8D3-08F5556552DE}"/>
              </a:ext>
            </a:extLst>
          </p:cNvPr>
          <p:cNvSpPr/>
          <p:nvPr/>
        </p:nvSpPr>
        <p:spPr>
          <a:xfrm>
            <a:off x="682080" y="3240166"/>
            <a:ext cx="1824852" cy="828000"/>
          </a:xfrm>
          <a:prstGeom prst="roundRect">
            <a:avLst/>
          </a:prstGeom>
          <a:noFill/>
          <a:ln w="25400"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Tend to disagree</a:t>
            </a:r>
          </a:p>
        </p:txBody>
      </p:sp>
      <p:sp>
        <p:nvSpPr>
          <p:cNvPr id="34" name="Rectangle: Rounded Corners 33">
            <a:extLst>
              <a:ext uri="{FF2B5EF4-FFF2-40B4-BE49-F238E27FC236}">
                <a16:creationId xmlns:a16="http://schemas.microsoft.com/office/drawing/2014/main" id="{54F0EA03-FF29-F65F-FB5E-41345719E7ED}"/>
              </a:ext>
            </a:extLst>
          </p:cNvPr>
          <p:cNvSpPr/>
          <p:nvPr/>
        </p:nvSpPr>
        <p:spPr>
          <a:xfrm>
            <a:off x="682080" y="4139231"/>
            <a:ext cx="1824852" cy="828000"/>
          </a:xfrm>
          <a:prstGeom prst="roundRect">
            <a:avLst/>
          </a:prstGeom>
          <a:noFill/>
          <a:ln w="25400"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Definitely disagree</a:t>
            </a:r>
          </a:p>
        </p:txBody>
      </p:sp>
      <p:sp>
        <p:nvSpPr>
          <p:cNvPr id="41" name="Rectangle: Rounded Corners 40">
            <a:extLst>
              <a:ext uri="{FF2B5EF4-FFF2-40B4-BE49-F238E27FC236}">
                <a16:creationId xmlns:a16="http://schemas.microsoft.com/office/drawing/2014/main" id="{FC7BF6AF-3712-4968-50B6-83830CAC8D72}"/>
              </a:ext>
            </a:extLst>
          </p:cNvPr>
          <p:cNvSpPr/>
          <p:nvPr/>
        </p:nvSpPr>
        <p:spPr>
          <a:xfrm>
            <a:off x="3053463" y="3730484"/>
            <a:ext cx="1476000" cy="828000"/>
          </a:xfrm>
          <a:prstGeom prst="roundRect">
            <a:avLst/>
          </a:prstGeom>
          <a:solidFill>
            <a:schemeClr val="accent6"/>
          </a:solidFill>
          <a:ln w="25400" cap="flat" cmpd="sng" algn="ctr">
            <a:solidFill>
              <a:schemeClr val="accent6"/>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Arial"/>
                <a:cs typeface="Arial"/>
              </a:rPr>
              <a:t>42%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a:cs typeface="Arial"/>
              </a:rPr>
              <a:t>Disagree</a:t>
            </a:r>
            <a:endParaRPr kumimoji="0" lang="en-GB" sz="1600" b="1" i="0" u="none" strike="noStrike" kern="0" cap="none" spc="0" normalizeH="0" baseline="0" noProof="0" dirty="0">
              <a:ln>
                <a:noFill/>
              </a:ln>
              <a:solidFill>
                <a:prstClr val="white"/>
              </a:solidFill>
              <a:effectLst/>
              <a:uLnTx/>
              <a:uFillTx/>
              <a:latin typeface="Arial"/>
              <a:cs typeface="Arial"/>
            </a:endParaRPr>
          </a:p>
        </p:txBody>
      </p:sp>
      <p:sp>
        <p:nvSpPr>
          <p:cNvPr id="35" name="Rectangle: Rounded Corners 34">
            <a:extLst>
              <a:ext uri="{FF2B5EF4-FFF2-40B4-BE49-F238E27FC236}">
                <a16:creationId xmlns:a16="http://schemas.microsoft.com/office/drawing/2014/main" id="{C6AB4BBA-46FC-AB19-3180-16EB41274F53}"/>
              </a:ext>
            </a:extLst>
          </p:cNvPr>
          <p:cNvSpPr/>
          <p:nvPr/>
        </p:nvSpPr>
        <p:spPr>
          <a:xfrm>
            <a:off x="682080" y="5130104"/>
            <a:ext cx="1824852" cy="615799"/>
          </a:xfrm>
          <a:prstGeom prst="roundRect">
            <a:avLst/>
          </a:prstGeom>
          <a:noFill/>
          <a:ln w="25400" cap="flat" cmpd="sng" algn="ctr">
            <a:solidFill>
              <a:schemeClr val="bg2">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Don’t know</a:t>
            </a:r>
          </a:p>
        </p:txBody>
      </p:sp>
      <p:sp>
        <p:nvSpPr>
          <p:cNvPr id="36" name="Right Brace 35">
            <a:extLst>
              <a:ext uri="{FF2B5EF4-FFF2-40B4-BE49-F238E27FC236}">
                <a16:creationId xmlns:a16="http://schemas.microsoft.com/office/drawing/2014/main" id="{38127696-4478-895A-956F-D83A634ACBC8}"/>
              </a:ext>
              <a:ext uri="{C183D7F6-B498-43B3-948B-1728B52AA6E4}">
                <adec:decorative xmlns:adec="http://schemas.microsoft.com/office/drawing/2017/decorative" val="1"/>
              </a:ext>
            </a:extLst>
          </p:cNvPr>
          <p:cNvSpPr/>
          <p:nvPr/>
        </p:nvSpPr>
        <p:spPr>
          <a:xfrm>
            <a:off x="2592643" y="2095900"/>
            <a:ext cx="184727" cy="1056827"/>
          </a:xfrm>
          <a:prstGeom prst="rightBrace">
            <a:avLst/>
          </a:prstGeom>
          <a:noFill/>
          <a:ln w="9525" cap="flat" cmpd="sng" algn="ctr">
            <a:solidFill>
              <a:srgbClr val="2FAC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cs typeface="Arial"/>
            </a:endParaRPr>
          </a:p>
        </p:txBody>
      </p:sp>
      <p:sp>
        <p:nvSpPr>
          <p:cNvPr id="40" name="Right Brace 39">
            <a:extLst>
              <a:ext uri="{FF2B5EF4-FFF2-40B4-BE49-F238E27FC236}">
                <a16:creationId xmlns:a16="http://schemas.microsoft.com/office/drawing/2014/main" id="{1A00212D-3DE2-473A-91F5-D9C8B0CB3BA7}"/>
              </a:ext>
              <a:ext uri="{C183D7F6-B498-43B3-948B-1728B52AA6E4}">
                <adec:decorative xmlns:adec="http://schemas.microsoft.com/office/drawing/2017/decorative" val="1"/>
              </a:ext>
            </a:extLst>
          </p:cNvPr>
          <p:cNvSpPr/>
          <p:nvPr/>
        </p:nvSpPr>
        <p:spPr>
          <a:xfrm>
            <a:off x="2592644" y="3538376"/>
            <a:ext cx="184727" cy="1209963"/>
          </a:xfrm>
          <a:prstGeom prst="rightBrace">
            <a:avLst/>
          </a:prstGeom>
          <a:noFill/>
          <a:ln w="9525"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cs typeface="Arial"/>
            </a:endParaRPr>
          </a:p>
        </p:txBody>
      </p:sp>
      <p:sp>
        <p:nvSpPr>
          <p:cNvPr id="3" name="TextBox 2">
            <a:extLst>
              <a:ext uri="{FF2B5EF4-FFF2-40B4-BE49-F238E27FC236}">
                <a16:creationId xmlns:a16="http://schemas.microsoft.com/office/drawing/2014/main" id="{35F3360E-BF36-EE07-BC95-041F7811E542}"/>
              </a:ext>
            </a:extLst>
          </p:cNvPr>
          <p:cNvSpPr txBox="1"/>
          <p:nvPr/>
        </p:nvSpPr>
        <p:spPr>
          <a:xfrm>
            <a:off x="5417390" y="1579747"/>
            <a:ext cx="6675083" cy="4524315"/>
          </a:xfrm>
          <a:prstGeom prst="rect">
            <a:avLst/>
          </a:prstGeom>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Levels of agreement and disagreement are mostly consistent across all subgroups.</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Residents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without limitations due to health problem or disability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are significantly more likely to agree with this metric (51%) while 56% of those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limited a lot</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 are significantly more likely to disagree that they have a say in decisions in their area.</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Those limited by health issues or disabilities are significantly more likely to report lower levels of trust</a:t>
            </a: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Those who identify as being of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Black </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ethnicity are significantly more likely to disagree (51%) that they have a say in decision making </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Those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living at the address for 10+ years </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are significantly more likely to disagree (28%) while a quarter of those living in the area less than a year are significantly more likely to report ‘don’t know’ (25%)</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43041889-7A91-9A91-1DF9-68F728E4E29C}"/>
              </a:ext>
            </a:extLst>
          </p:cNvPr>
          <p:cNvSpPr txBox="1"/>
          <p:nvPr/>
        </p:nvSpPr>
        <p:spPr>
          <a:xfrm>
            <a:off x="-72293" y="5850606"/>
            <a:ext cx="1508746" cy="307777"/>
          </a:xfrm>
          <a:prstGeom prst="rect">
            <a:avLst/>
          </a:prstGeom>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mn-cs"/>
              </a:rPr>
              <a:t>Base size: 1,039</a:t>
            </a:r>
          </a:p>
        </p:txBody>
      </p:sp>
      <p:sp>
        <p:nvSpPr>
          <p:cNvPr id="7" name="TextBox 6">
            <a:extLst>
              <a:ext uri="{FF2B5EF4-FFF2-40B4-BE49-F238E27FC236}">
                <a16:creationId xmlns:a16="http://schemas.microsoft.com/office/drawing/2014/main" id="{A6D3C666-F597-85A7-3251-4A1076CE75D1}"/>
              </a:ext>
            </a:extLst>
          </p:cNvPr>
          <p:cNvSpPr txBox="1"/>
          <p:nvPr/>
        </p:nvSpPr>
        <p:spPr>
          <a:xfrm>
            <a:off x="1436453" y="5846669"/>
            <a:ext cx="8301436"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Q13. Do you agree or disagree that you personally can have a say about decisions in your local area? </a:t>
            </a:r>
          </a:p>
        </p:txBody>
      </p:sp>
    </p:spTree>
    <p:extLst>
      <p:ext uri="{BB962C8B-B14F-4D97-AF65-F5344CB8AC3E}">
        <p14:creationId xmlns:p14="http://schemas.microsoft.com/office/powerpoint/2010/main" val="9465832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B8DC6-3D01-9402-C9D6-9DB90EA66399}"/>
              </a:ext>
            </a:extLst>
          </p:cNvPr>
          <p:cNvSpPr>
            <a:spLocks noGrp="1"/>
          </p:cNvSpPr>
          <p:nvPr>
            <p:ph type="title"/>
          </p:nvPr>
        </p:nvSpPr>
        <p:spPr/>
        <p:txBody>
          <a:bodyPr/>
          <a:lstStyle/>
          <a:p>
            <a:pPr algn="l"/>
            <a:r>
              <a:rPr lang="en-GB" sz="2800" dirty="0"/>
              <a:t>77% of Islington residents agree that their </a:t>
            </a:r>
            <a:r>
              <a:rPr lang="en-US" sz="2800" dirty="0"/>
              <a:t>local area is a place where people from different backgrounds get on well together. </a:t>
            </a:r>
            <a:endParaRPr lang="en-GB" sz="2800" dirty="0"/>
          </a:p>
        </p:txBody>
      </p:sp>
      <p:sp>
        <p:nvSpPr>
          <p:cNvPr id="39" name="Text Placeholder 2">
            <a:extLst>
              <a:ext uri="{FF2B5EF4-FFF2-40B4-BE49-F238E27FC236}">
                <a16:creationId xmlns:a16="http://schemas.microsoft.com/office/drawing/2014/main" id="{56AD24EF-AC80-23B8-A2C4-DB44B204B7C1}"/>
              </a:ext>
            </a:extLst>
          </p:cNvPr>
          <p:cNvSpPr txBox="1">
            <a:spLocks/>
          </p:cNvSpPr>
          <p:nvPr/>
        </p:nvSpPr>
        <p:spPr>
          <a:xfrm>
            <a:off x="3433882" y="1382740"/>
            <a:ext cx="1095356" cy="363942"/>
          </a:xfrm>
          <a:prstGeom prst="rect">
            <a:avLst/>
          </a:prstGeom>
        </p:spPr>
        <p:txBody>
          <a:bodyPr vert="horz" wrap="square" lIns="0" tIns="36000" rIns="0" bIns="36000" rtlCol="0" anchor="t" anchorCtr="0">
            <a:noAutofit/>
          </a:bodyPr>
          <a:lstStyle>
            <a:lvl1pPr marL="0" indent="0" algn="l" defTabSz="914400" rtl="0" eaLnBrk="1" latinLnBrk="0" hangingPunct="1">
              <a:lnSpc>
                <a:spcPct val="80000"/>
              </a:lnSpc>
              <a:spcBef>
                <a:spcPts val="0"/>
              </a:spcBef>
              <a:buClr>
                <a:schemeClr val="accent2"/>
              </a:buClr>
              <a:buFont typeface="Wingdings" panose="05000000000000000000" pitchFamily="2" charset="2"/>
              <a:buNone/>
              <a:defRPr sz="3200" b="1" kern="1200" spc="-100" baseline="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chemeClr val="accent2"/>
              </a:buClr>
              <a:buFont typeface="Wingdings" panose="05000000000000000000" pitchFamily="2" charset="2"/>
              <a:buNone/>
              <a:defRPr sz="1800" kern="1200" baseline="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accent2"/>
              </a:buClr>
              <a:buFont typeface="Wingdings" panose="05000000000000000000" pitchFamily="2" charset="2"/>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171700" indent="-3429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
                <a:srgbClr val="2FAC66"/>
              </a:buClr>
              <a:buSzTx/>
              <a:buFont typeface="Wingdings" panose="05000000000000000000" pitchFamily="2" charset="2"/>
              <a:buNone/>
              <a:tabLst/>
              <a:defRPr/>
            </a:pPr>
            <a:r>
              <a:rPr kumimoji="0" lang="en-GB" sz="1800" b="1" i="0" u="none" strike="noStrike" kern="1200" cap="none" spc="-100" normalizeH="0" baseline="0" noProof="0" dirty="0">
                <a:ln>
                  <a:noFill/>
                </a:ln>
                <a:solidFill>
                  <a:prstClr val="black">
                    <a:lumMod val="75000"/>
                    <a:lumOff val="25000"/>
                  </a:prstClr>
                </a:solidFill>
                <a:effectLst/>
                <a:uLnTx/>
                <a:uFillTx/>
                <a:latin typeface="Arial"/>
                <a:cs typeface="Arial"/>
              </a:rPr>
              <a:t>Islington</a:t>
            </a:r>
            <a:endParaRPr kumimoji="0" lang="en-US" sz="3200" b="1" i="0" u="none" strike="noStrike" kern="1200" cap="none" spc="-100" normalizeH="0" baseline="0" noProof="0" dirty="0">
              <a:ln>
                <a:noFill/>
              </a:ln>
              <a:solidFill>
                <a:prstClr val="black">
                  <a:lumMod val="75000"/>
                  <a:lumOff val="25000"/>
                </a:prstClr>
              </a:solidFill>
              <a:effectLst/>
              <a:uLnTx/>
              <a:uFillTx/>
              <a:latin typeface="Arial"/>
              <a:cs typeface="Arial"/>
            </a:endParaRPr>
          </a:p>
        </p:txBody>
      </p:sp>
      <p:sp>
        <p:nvSpPr>
          <p:cNvPr id="21" name="Rectangle: Rounded Corners 20">
            <a:extLst>
              <a:ext uri="{FF2B5EF4-FFF2-40B4-BE49-F238E27FC236}">
                <a16:creationId xmlns:a16="http://schemas.microsoft.com/office/drawing/2014/main" id="{90334B58-4DA9-9838-C101-49328F4D91BC}"/>
              </a:ext>
            </a:extLst>
          </p:cNvPr>
          <p:cNvSpPr/>
          <p:nvPr/>
        </p:nvSpPr>
        <p:spPr>
          <a:xfrm>
            <a:off x="593062" y="1588672"/>
            <a:ext cx="2177505" cy="524999"/>
          </a:xfrm>
          <a:prstGeom prst="roundRect">
            <a:avLst/>
          </a:prstGeom>
          <a:noFill/>
          <a:ln w="25400"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Definitely agree</a:t>
            </a:r>
          </a:p>
        </p:txBody>
      </p:sp>
      <p:sp>
        <p:nvSpPr>
          <p:cNvPr id="22" name="Rectangle: Rounded Corners 21">
            <a:extLst>
              <a:ext uri="{FF2B5EF4-FFF2-40B4-BE49-F238E27FC236}">
                <a16:creationId xmlns:a16="http://schemas.microsoft.com/office/drawing/2014/main" id="{2B1AF382-9123-D0F1-A4B1-035B865ADCBE}"/>
              </a:ext>
            </a:extLst>
          </p:cNvPr>
          <p:cNvSpPr/>
          <p:nvPr/>
        </p:nvSpPr>
        <p:spPr>
          <a:xfrm>
            <a:off x="593062" y="2185445"/>
            <a:ext cx="2177505" cy="524999"/>
          </a:xfrm>
          <a:prstGeom prst="roundRect">
            <a:avLst/>
          </a:prstGeom>
          <a:noFill/>
          <a:ln w="25400" cap="flat" cmpd="sng" algn="ctr">
            <a:solidFill>
              <a:schemeClr val="accent1">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Tend to agree</a:t>
            </a:r>
          </a:p>
        </p:txBody>
      </p:sp>
      <p:sp>
        <p:nvSpPr>
          <p:cNvPr id="24" name="Rectangle: Rounded Corners 23">
            <a:extLst>
              <a:ext uri="{FF2B5EF4-FFF2-40B4-BE49-F238E27FC236}">
                <a16:creationId xmlns:a16="http://schemas.microsoft.com/office/drawing/2014/main" id="{BD0B5DF5-436B-9F6F-6F71-70F275D3400A}"/>
              </a:ext>
            </a:extLst>
          </p:cNvPr>
          <p:cNvSpPr/>
          <p:nvPr/>
        </p:nvSpPr>
        <p:spPr>
          <a:xfrm>
            <a:off x="593063" y="2787487"/>
            <a:ext cx="2177505" cy="524999"/>
          </a:xfrm>
          <a:prstGeom prst="roundRect">
            <a:avLst/>
          </a:prstGeom>
          <a:noFill/>
          <a:ln w="25400"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Tend to disagree</a:t>
            </a:r>
          </a:p>
        </p:txBody>
      </p:sp>
      <p:sp>
        <p:nvSpPr>
          <p:cNvPr id="25" name="Rectangle: Rounded Corners 24">
            <a:extLst>
              <a:ext uri="{FF2B5EF4-FFF2-40B4-BE49-F238E27FC236}">
                <a16:creationId xmlns:a16="http://schemas.microsoft.com/office/drawing/2014/main" id="{197E9C6A-629E-F475-38D7-C6D0E1F75943}"/>
              </a:ext>
            </a:extLst>
          </p:cNvPr>
          <p:cNvSpPr/>
          <p:nvPr/>
        </p:nvSpPr>
        <p:spPr>
          <a:xfrm>
            <a:off x="593063" y="3499957"/>
            <a:ext cx="2177505" cy="647989"/>
          </a:xfrm>
          <a:prstGeom prst="roundRect">
            <a:avLst/>
          </a:prstGeom>
          <a:noFill/>
          <a:ln w="25400"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Definitely disagree</a:t>
            </a:r>
          </a:p>
        </p:txBody>
      </p:sp>
      <p:sp>
        <p:nvSpPr>
          <p:cNvPr id="23" name="Rectangle: Rounded Corners 22">
            <a:extLst>
              <a:ext uri="{FF2B5EF4-FFF2-40B4-BE49-F238E27FC236}">
                <a16:creationId xmlns:a16="http://schemas.microsoft.com/office/drawing/2014/main" id="{923E93F9-8219-2D17-74D1-C663A91004D7}"/>
              </a:ext>
            </a:extLst>
          </p:cNvPr>
          <p:cNvSpPr/>
          <p:nvPr/>
        </p:nvSpPr>
        <p:spPr>
          <a:xfrm>
            <a:off x="593063" y="4312418"/>
            <a:ext cx="2177505" cy="524999"/>
          </a:xfrm>
          <a:prstGeom prst="roundRect">
            <a:avLst/>
          </a:prstGeom>
          <a:noFill/>
          <a:ln w="25400" cap="flat" cmpd="sng" algn="ctr">
            <a:solidFill>
              <a:schemeClr val="bg2">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Don’t know</a:t>
            </a:r>
          </a:p>
        </p:txBody>
      </p:sp>
      <p:sp>
        <p:nvSpPr>
          <p:cNvPr id="48" name="Rectangle: Rounded Corners 47">
            <a:extLst>
              <a:ext uri="{FF2B5EF4-FFF2-40B4-BE49-F238E27FC236}">
                <a16:creationId xmlns:a16="http://schemas.microsoft.com/office/drawing/2014/main" id="{E4FD2E48-45B7-582C-C44A-862143BC2D42}"/>
              </a:ext>
            </a:extLst>
          </p:cNvPr>
          <p:cNvSpPr/>
          <p:nvPr/>
        </p:nvSpPr>
        <p:spPr>
          <a:xfrm>
            <a:off x="593062" y="4884588"/>
            <a:ext cx="2177505" cy="764273"/>
          </a:xfrm>
          <a:prstGeom prst="roundRect">
            <a:avLst/>
          </a:prstGeom>
          <a:noFill/>
          <a:ln w="25400" cap="flat" cmpd="sng" algn="ctr">
            <a:solidFill>
              <a:schemeClr val="bg2">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All same/too few people</a:t>
            </a:r>
          </a:p>
        </p:txBody>
      </p:sp>
      <p:sp>
        <p:nvSpPr>
          <p:cNvPr id="26" name="Rectangle: Rounded Corners 25">
            <a:extLst>
              <a:ext uri="{FF2B5EF4-FFF2-40B4-BE49-F238E27FC236}">
                <a16:creationId xmlns:a16="http://schemas.microsoft.com/office/drawing/2014/main" id="{A204D086-B068-2EE3-702C-1C5CF78F8CC4}"/>
              </a:ext>
            </a:extLst>
          </p:cNvPr>
          <p:cNvSpPr/>
          <p:nvPr/>
        </p:nvSpPr>
        <p:spPr>
          <a:xfrm>
            <a:off x="3255038" y="1773801"/>
            <a:ext cx="1577505" cy="811639"/>
          </a:xfrm>
          <a:prstGeom prst="roundRect">
            <a:avLst/>
          </a:prstGeom>
          <a:solidFill>
            <a:schemeClr val="accent1">
              <a:lumMod val="60000"/>
              <a:lumOff val="40000"/>
            </a:schemeClr>
          </a:solidFill>
          <a:ln w="25400" cap="flat" cmpd="sng" algn="ctr">
            <a:solidFill>
              <a:schemeClr val="accent1">
                <a:lumMod val="60000"/>
                <a:lumOff val="40000"/>
              </a:schemeClr>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Arial"/>
                <a:cs typeface="Arial"/>
              </a:rPr>
              <a:t>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Arial"/>
                <a:cs typeface="Arial"/>
              </a:rPr>
              <a:t>Agree</a:t>
            </a:r>
          </a:p>
        </p:txBody>
      </p:sp>
      <p:sp>
        <p:nvSpPr>
          <p:cNvPr id="27" name="Rectangle: Rounded Corners 26">
            <a:extLst>
              <a:ext uri="{FF2B5EF4-FFF2-40B4-BE49-F238E27FC236}">
                <a16:creationId xmlns:a16="http://schemas.microsoft.com/office/drawing/2014/main" id="{B7A3A989-C6B7-385B-CE0F-0B3EB53AE24B}"/>
              </a:ext>
            </a:extLst>
          </p:cNvPr>
          <p:cNvSpPr/>
          <p:nvPr/>
        </p:nvSpPr>
        <p:spPr>
          <a:xfrm>
            <a:off x="3255038" y="2960643"/>
            <a:ext cx="1577505" cy="901445"/>
          </a:xfrm>
          <a:prstGeom prst="roundRect">
            <a:avLst/>
          </a:prstGeom>
          <a:solidFill>
            <a:schemeClr val="accent6"/>
          </a:solidFill>
          <a:ln w="25400" cap="flat" cmpd="sng" algn="ctr">
            <a:solidFill>
              <a:schemeClr val="accent6"/>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Arial"/>
                <a:cs typeface="Arial"/>
              </a:rPr>
              <a:t>19% Disagree</a:t>
            </a:r>
          </a:p>
        </p:txBody>
      </p:sp>
      <p:sp>
        <p:nvSpPr>
          <p:cNvPr id="28" name="Rectangle: Rounded Corners 27">
            <a:extLst>
              <a:ext uri="{FF2B5EF4-FFF2-40B4-BE49-F238E27FC236}">
                <a16:creationId xmlns:a16="http://schemas.microsoft.com/office/drawing/2014/main" id="{2F1F22E9-3AC7-6161-104C-7B5E4A8AD79D}"/>
              </a:ext>
            </a:extLst>
          </p:cNvPr>
          <p:cNvSpPr/>
          <p:nvPr/>
        </p:nvSpPr>
        <p:spPr>
          <a:xfrm>
            <a:off x="3255038" y="4184382"/>
            <a:ext cx="1682509" cy="1418581"/>
          </a:xfrm>
          <a:prstGeom prst="roundRect">
            <a:avLst/>
          </a:prstGeom>
          <a:solidFill>
            <a:srgbClr val="D8D8D8"/>
          </a:solidFill>
          <a:ln w="25400" cap="flat" cmpd="sng" algn="ctr">
            <a:no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Arial"/>
                <a:cs typeface="Arial"/>
              </a:rPr>
              <a:t>4% Don’t know or people of same background</a:t>
            </a:r>
            <a:endParaRPr lang="en-GB" sz="1600" b="1" i="0" u="none" strike="noStrike" kern="0" cap="none" spc="0" normalizeH="0" baseline="0" noProof="0" dirty="0">
              <a:ln>
                <a:noFill/>
              </a:ln>
              <a:solidFill>
                <a:prstClr val="black"/>
              </a:solidFill>
              <a:effectLst/>
              <a:uLnTx/>
              <a:uFillTx/>
              <a:latin typeface="Arial"/>
              <a:cs typeface="Arial"/>
            </a:endParaRPr>
          </a:p>
        </p:txBody>
      </p:sp>
      <p:sp>
        <p:nvSpPr>
          <p:cNvPr id="52" name="TextBox 51">
            <a:extLst>
              <a:ext uri="{FF2B5EF4-FFF2-40B4-BE49-F238E27FC236}">
                <a16:creationId xmlns:a16="http://schemas.microsoft.com/office/drawing/2014/main" id="{6A1E985F-4CB2-D863-2DCC-DC0668676761}"/>
              </a:ext>
            </a:extLst>
          </p:cNvPr>
          <p:cNvSpPr txBox="1"/>
          <p:nvPr/>
        </p:nvSpPr>
        <p:spPr>
          <a:xfrm>
            <a:off x="6042336" y="1521454"/>
            <a:ext cx="5370895" cy="2800767"/>
          </a:xfrm>
          <a:prstGeom prst="rect">
            <a:avLst/>
          </a:prstGeom>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Agreement is significantly higher for those who identify as being of </a:t>
            </a: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White ethnicity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(79%)</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a:t>
            </a:r>
            <a:endParaRPr lang="en-GB" sz="1600" dirty="0">
              <a:solidFill>
                <a:srgbClr val="000000"/>
              </a:solidFill>
              <a:latin typeface="Arial" panose="020B0604020202020204"/>
              <a:cs typeface="Arial"/>
            </a:endParaRPr>
          </a:p>
          <a:p>
            <a:pPr marL="285750" indent="-285750">
              <a:buClr>
                <a:schemeClr val="accent1"/>
              </a:buClr>
              <a:buFont typeface="Arial" panose="020B0604020202020204" pitchFamily="34" charset="0"/>
              <a:buChar char="•"/>
              <a:defRPr/>
            </a:pPr>
            <a:endParaRPr lang="en-GB" sz="1600" dirty="0">
              <a:solidFill>
                <a:srgbClr val="000000"/>
              </a:solidFill>
              <a:latin typeface="Arial" panose="020B0604020202020204"/>
              <a:cs typeface="Arial"/>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Disagreement is significantly higher among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males</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(22% vs. 17%), those who identify as being of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Black</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ethnicity (31%) and those who identify as being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Muslim</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(34%)</a:t>
            </a:r>
            <a:endParaRPr lang="en-GB" sz="1600" b="0" i="0" u="none" strike="noStrike" kern="1200" cap="none" spc="0" normalizeH="0" baseline="0" noProof="0" dirty="0">
              <a:ln>
                <a:noFill/>
              </a:ln>
              <a:solidFill>
                <a:srgbClr val="000000"/>
              </a:solidFill>
              <a:effectLst/>
              <a:uLnTx/>
              <a:uFillTx/>
              <a:latin typeface="Arial" panose="020B0604020202020204"/>
              <a:cs typeface="Arial"/>
            </a:endParaRPr>
          </a:p>
          <a:p>
            <a:pPr marL="285750" indent="-285750">
              <a:buClr>
                <a:schemeClr val="accent1"/>
              </a:buClr>
              <a:buFont typeface="Arial" panose="020B0604020202020204" pitchFamily="34" charset="0"/>
              <a:buChar char="•"/>
              <a:defRPr/>
            </a:pPr>
            <a:endParaRPr lang="en-GB" sz="1600" dirty="0">
              <a:solidFill>
                <a:srgbClr val="000000"/>
              </a:solidFill>
              <a:latin typeface="Arial" panose="020B0604020202020204"/>
              <a:cs typeface="Arial" panose="020B0604020202020204"/>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Disagreement is also significantly more likely to be true of those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limited a lot by health problems or disabilities </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(28%)</a:t>
            </a:r>
            <a:endParaRPr lang="en-GB" sz="16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6" name="TextBox 55">
            <a:extLst>
              <a:ext uri="{FF2B5EF4-FFF2-40B4-BE49-F238E27FC236}">
                <a16:creationId xmlns:a16="http://schemas.microsoft.com/office/drawing/2014/main" id="{9DE9FFAD-4C34-B6D1-07B7-4A1D83E340C5}"/>
              </a:ext>
            </a:extLst>
          </p:cNvPr>
          <p:cNvSpPr txBox="1"/>
          <p:nvPr/>
        </p:nvSpPr>
        <p:spPr>
          <a:xfrm>
            <a:off x="0" y="5836333"/>
            <a:ext cx="1508746" cy="307777"/>
          </a:xfrm>
          <a:prstGeom prst="rect">
            <a:avLst/>
          </a:prstGeom>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Base size: 1,039</a:t>
            </a:r>
          </a:p>
        </p:txBody>
      </p:sp>
      <p:sp>
        <p:nvSpPr>
          <p:cNvPr id="7" name="TextBox 6">
            <a:extLst>
              <a:ext uri="{FF2B5EF4-FFF2-40B4-BE49-F238E27FC236}">
                <a16:creationId xmlns:a16="http://schemas.microsoft.com/office/drawing/2014/main" id="{A6D3C666-F597-85A7-3251-4A1076CE75D1}"/>
              </a:ext>
            </a:extLst>
          </p:cNvPr>
          <p:cNvSpPr txBox="1"/>
          <p:nvPr/>
        </p:nvSpPr>
        <p:spPr>
          <a:xfrm>
            <a:off x="1467790" y="5828400"/>
            <a:ext cx="8307806"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Q9. Do you agree or disagree that your local area is a place where people from different backgrounds get on well together?</a:t>
            </a:r>
          </a:p>
        </p:txBody>
      </p:sp>
      <p:sp>
        <p:nvSpPr>
          <p:cNvPr id="45" name="Left Brace 44">
            <a:extLst>
              <a:ext uri="{FF2B5EF4-FFF2-40B4-BE49-F238E27FC236}">
                <a16:creationId xmlns:a16="http://schemas.microsoft.com/office/drawing/2014/main" id="{92084587-01E1-F8A2-F5F9-B14CC04F9926}"/>
              </a:ext>
              <a:ext uri="{C183D7F6-B498-43B3-948B-1728B52AA6E4}">
                <adec:decorative xmlns:adec="http://schemas.microsoft.com/office/drawing/2017/decorative" val="1"/>
              </a:ext>
            </a:extLst>
          </p:cNvPr>
          <p:cNvSpPr/>
          <p:nvPr/>
        </p:nvSpPr>
        <p:spPr>
          <a:xfrm rot="10800000">
            <a:off x="2827907" y="1764519"/>
            <a:ext cx="179122" cy="907265"/>
          </a:xfrm>
          <a:prstGeom prst="leftBrace">
            <a:avLst>
              <a:gd name="adj1" fmla="val 8333"/>
              <a:gd name="adj2" fmla="val 50000"/>
            </a:avLst>
          </a:prstGeom>
          <a:noFill/>
          <a:ln w="9525" cap="flat" cmpd="sng" algn="ctr">
            <a:solidFill>
              <a:schemeClr val="accent1">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cs typeface="Arial"/>
            </a:endParaRPr>
          </a:p>
        </p:txBody>
      </p:sp>
      <p:sp>
        <p:nvSpPr>
          <p:cNvPr id="46" name="Right Brace 45">
            <a:extLst>
              <a:ext uri="{FF2B5EF4-FFF2-40B4-BE49-F238E27FC236}">
                <a16:creationId xmlns:a16="http://schemas.microsoft.com/office/drawing/2014/main" id="{6C247D13-AD3D-664F-2371-56DDF8734CD6}"/>
              </a:ext>
              <a:ext uri="{C183D7F6-B498-43B3-948B-1728B52AA6E4}">
                <adec:decorative xmlns:adec="http://schemas.microsoft.com/office/drawing/2017/decorative" val="1"/>
              </a:ext>
            </a:extLst>
          </p:cNvPr>
          <p:cNvSpPr/>
          <p:nvPr/>
        </p:nvSpPr>
        <p:spPr>
          <a:xfrm>
            <a:off x="2864633" y="3051681"/>
            <a:ext cx="179122" cy="907264"/>
          </a:xfrm>
          <a:prstGeom prst="rightBrace">
            <a:avLst/>
          </a:prstGeom>
          <a:noFill/>
          <a:ln w="9525"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cs typeface="Arial"/>
            </a:endParaRPr>
          </a:p>
        </p:txBody>
      </p:sp>
      <p:sp>
        <p:nvSpPr>
          <p:cNvPr id="49" name="Right Brace 48">
            <a:extLst>
              <a:ext uri="{FF2B5EF4-FFF2-40B4-BE49-F238E27FC236}">
                <a16:creationId xmlns:a16="http://schemas.microsoft.com/office/drawing/2014/main" id="{D6C01401-AE4E-4C58-59C0-61A237E9A9E5}"/>
              </a:ext>
              <a:ext uri="{C183D7F6-B498-43B3-948B-1728B52AA6E4}">
                <adec:decorative xmlns:adec="http://schemas.microsoft.com/office/drawing/2017/decorative" val="1"/>
              </a:ext>
            </a:extLst>
          </p:cNvPr>
          <p:cNvSpPr/>
          <p:nvPr/>
        </p:nvSpPr>
        <p:spPr>
          <a:xfrm>
            <a:off x="2873811" y="4456470"/>
            <a:ext cx="172320" cy="1077353"/>
          </a:xfrm>
          <a:prstGeom prst="rightBrace">
            <a:avLst/>
          </a:prstGeom>
          <a:noFill/>
          <a:ln w="9525" cap="flat" cmpd="sng" algn="ctr">
            <a:solidFill>
              <a:schemeClr val="bg2">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34031683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B8DC6-3D01-9402-C9D6-9DB90EA66399}"/>
              </a:ext>
            </a:extLst>
          </p:cNvPr>
          <p:cNvSpPr>
            <a:spLocks noGrp="1"/>
          </p:cNvSpPr>
          <p:nvPr>
            <p:ph type="title"/>
          </p:nvPr>
        </p:nvSpPr>
        <p:spPr/>
        <p:txBody>
          <a:bodyPr/>
          <a:lstStyle/>
          <a:p>
            <a:pPr algn="l"/>
            <a:r>
              <a:rPr lang="en-GB" sz="2800" dirty="0"/>
              <a:t>More than four in five feel strongly that they belong to their local area, with 37% feeling this very strongly. </a:t>
            </a:r>
          </a:p>
        </p:txBody>
      </p:sp>
      <p:sp>
        <p:nvSpPr>
          <p:cNvPr id="44" name="Text Placeholder 2">
            <a:extLst>
              <a:ext uri="{FF2B5EF4-FFF2-40B4-BE49-F238E27FC236}">
                <a16:creationId xmlns:a16="http://schemas.microsoft.com/office/drawing/2014/main" id="{B479E93E-2824-70F3-539C-6624C88EEA7E}"/>
              </a:ext>
            </a:extLst>
          </p:cNvPr>
          <p:cNvSpPr txBox="1">
            <a:spLocks/>
          </p:cNvSpPr>
          <p:nvPr/>
        </p:nvSpPr>
        <p:spPr>
          <a:xfrm>
            <a:off x="3531026" y="1442231"/>
            <a:ext cx="1013713" cy="336728"/>
          </a:xfrm>
          <a:prstGeom prst="rect">
            <a:avLst/>
          </a:prstGeom>
        </p:spPr>
        <p:txBody>
          <a:bodyPr vert="horz" wrap="square" lIns="0" tIns="36000" rIns="0" bIns="36000" rtlCol="0" anchor="t" anchorCtr="0">
            <a:noAutofit/>
          </a:bodyPr>
          <a:lstStyle>
            <a:lvl1pPr marL="0" indent="0" algn="l" defTabSz="914400" rtl="0" eaLnBrk="1" latinLnBrk="0" hangingPunct="1">
              <a:lnSpc>
                <a:spcPct val="80000"/>
              </a:lnSpc>
              <a:spcBef>
                <a:spcPts val="0"/>
              </a:spcBef>
              <a:buClr>
                <a:schemeClr val="accent2"/>
              </a:buClr>
              <a:buFont typeface="Wingdings" panose="05000000000000000000" pitchFamily="2" charset="2"/>
              <a:buNone/>
              <a:defRPr sz="3200" b="1" kern="1200" spc="-100" baseline="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chemeClr val="accent2"/>
              </a:buClr>
              <a:buFont typeface="Wingdings" panose="05000000000000000000" pitchFamily="2" charset="2"/>
              <a:buNone/>
              <a:defRPr sz="1800" kern="1200" baseline="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accent2"/>
              </a:buClr>
              <a:buFont typeface="Wingdings" panose="05000000000000000000" pitchFamily="2" charset="2"/>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171700" indent="-3429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
                <a:srgbClr val="2FAC66"/>
              </a:buClr>
              <a:buSzTx/>
              <a:buFont typeface="Wingdings" panose="05000000000000000000" pitchFamily="2" charset="2"/>
              <a:buNone/>
              <a:tabLst/>
              <a:defRPr/>
            </a:pPr>
            <a:r>
              <a:rPr kumimoji="0" lang="en-GB" sz="1800" b="1" i="0" u="none" strike="noStrike" kern="1200" cap="none" spc="-100" normalizeH="0" baseline="0" noProof="0" dirty="0">
                <a:ln>
                  <a:noFill/>
                </a:ln>
                <a:solidFill>
                  <a:prstClr val="black">
                    <a:lumMod val="75000"/>
                    <a:lumOff val="25000"/>
                  </a:prstClr>
                </a:solidFill>
                <a:effectLst/>
                <a:uLnTx/>
                <a:uFillTx/>
                <a:latin typeface="Arial"/>
                <a:cs typeface="Arial"/>
              </a:rPr>
              <a:t>Islington</a:t>
            </a:r>
            <a:endParaRPr kumimoji="0" lang="en-US" sz="3200" b="1" i="0" u="none" strike="noStrike" kern="1200" cap="none" spc="-100" normalizeH="0" baseline="0" noProof="0" dirty="0">
              <a:ln>
                <a:noFill/>
              </a:ln>
              <a:solidFill>
                <a:prstClr val="black">
                  <a:lumMod val="75000"/>
                  <a:lumOff val="25000"/>
                </a:prstClr>
              </a:solidFill>
              <a:effectLst/>
              <a:uLnTx/>
              <a:uFillTx/>
              <a:latin typeface="Arial"/>
              <a:cs typeface="Arial"/>
            </a:endParaRPr>
          </a:p>
        </p:txBody>
      </p:sp>
      <p:sp>
        <p:nvSpPr>
          <p:cNvPr id="31" name="Rectangle: Rounded Corners 30">
            <a:extLst>
              <a:ext uri="{FF2B5EF4-FFF2-40B4-BE49-F238E27FC236}">
                <a16:creationId xmlns:a16="http://schemas.microsoft.com/office/drawing/2014/main" id="{CCFD0840-A544-E71C-66D5-3E415420137F}"/>
              </a:ext>
            </a:extLst>
          </p:cNvPr>
          <p:cNvSpPr/>
          <p:nvPr/>
        </p:nvSpPr>
        <p:spPr>
          <a:xfrm>
            <a:off x="850062" y="1482152"/>
            <a:ext cx="1824852" cy="828000"/>
          </a:xfrm>
          <a:prstGeom prst="roundRect">
            <a:avLst/>
          </a:prstGeom>
          <a:noFill/>
          <a:ln w="25400" cap="flat" cmpd="sng" algn="ctr">
            <a:solidFill>
              <a:schemeClr val="accent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Very strongly</a:t>
            </a:r>
          </a:p>
        </p:txBody>
      </p:sp>
      <p:sp>
        <p:nvSpPr>
          <p:cNvPr id="32" name="Rectangle: Rounded Corners 31">
            <a:extLst>
              <a:ext uri="{FF2B5EF4-FFF2-40B4-BE49-F238E27FC236}">
                <a16:creationId xmlns:a16="http://schemas.microsoft.com/office/drawing/2014/main" id="{08F21099-3B24-064D-DCC6-66F67E3FB240}"/>
              </a:ext>
            </a:extLst>
          </p:cNvPr>
          <p:cNvSpPr/>
          <p:nvPr/>
        </p:nvSpPr>
        <p:spPr>
          <a:xfrm>
            <a:off x="850062" y="2445483"/>
            <a:ext cx="1824852" cy="828000"/>
          </a:xfrm>
          <a:prstGeom prst="roundRect">
            <a:avLst/>
          </a:prstGeom>
          <a:noFill/>
          <a:ln w="25400" cap="flat" cmpd="sng" algn="ctr">
            <a:solidFill>
              <a:schemeClr val="accent1">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Fairly strongly</a:t>
            </a:r>
          </a:p>
        </p:txBody>
      </p:sp>
      <p:sp>
        <p:nvSpPr>
          <p:cNvPr id="37" name="Rectangle: Rounded Corners 36">
            <a:extLst>
              <a:ext uri="{FF2B5EF4-FFF2-40B4-BE49-F238E27FC236}">
                <a16:creationId xmlns:a16="http://schemas.microsoft.com/office/drawing/2014/main" id="{1506E737-3E57-BE5E-5FD9-0E9A294487D3}"/>
              </a:ext>
            </a:extLst>
          </p:cNvPr>
          <p:cNvSpPr/>
          <p:nvPr/>
        </p:nvSpPr>
        <p:spPr>
          <a:xfrm>
            <a:off x="3377367" y="1964346"/>
            <a:ext cx="1467337" cy="828000"/>
          </a:xfrm>
          <a:prstGeom prst="roundRect">
            <a:avLst/>
          </a:prstGeom>
          <a:solidFill>
            <a:schemeClr val="accent1">
              <a:lumMod val="60000"/>
              <a:lumOff val="40000"/>
            </a:schemeClr>
          </a:solidFill>
          <a:ln w="25400" cap="flat" cmpd="sng" algn="ctr">
            <a:solidFill>
              <a:schemeClr val="accent1">
                <a:lumMod val="60000"/>
                <a:lumOff val="4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Arial"/>
                <a:cs typeface="Arial"/>
              </a:rPr>
              <a:t>83%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Arial"/>
                <a:cs typeface="Arial"/>
              </a:rPr>
              <a:t>strongly</a:t>
            </a:r>
          </a:p>
        </p:txBody>
      </p:sp>
      <p:sp>
        <p:nvSpPr>
          <p:cNvPr id="33" name="Rectangle: Rounded Corners 32">
            <a:extLst>
              <a:ext uri="{FF2B5EF4-FFF2-40B4-BE49-F238E27FC236}">
                <a16:creationId xmlns:a16="http://schemas.microsoft.com/office/drawing/2014/main" id="{E8CCA85E-45D9-A045-B8D3-08F5556552DE}"/>
              </a:ext>
            </a:extLst>
          </p:cNvPr>
          <p:cNvSpPr/>
          <p:nvPr/>
        </p:nvSpPr>
        <p:spPr>
          <a:xfrm>
            <a:off x="850062" y="3408813"/>
            <a:ext cx="1824852" cy="828000"/>
          </a:xfrm>
          <a:prstGeom prst="roundRect">
            <a:avLst/>
          </a:prstGeom>
          <a:noFill/>
          <a:ln w="25400"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Not very strongly</a:t>
            </a:r>
          </a:p>
        </p:txBody>
      </p:sp>
      <p:sp>
        <p:nvSpPr>
          <p:cNvPr id="34" name="Rectangle: Rounded Corners 33">
            <a:extLst>
              <a:ext uri="{FF2B5EF4-FFF2-40B4-BE49-F238E27FC236}">
                <a16:creationId xmlns:a16="http://schemas.microsoft.com/office/drawing/2014/main" id="{54F0EA03-FF29-F65F-FB5E-41345719E7ED}"/>
              </a:ext>
            </a:extLst>
          </p:cNvPr>
          <p:cNvSpPr/>
          <p:nvPr/>
        </p:nvSpPr>
        <p:spPr>
          <a:xfrm>
            <a:off x="850062" y="4298697"/>
            <a:ext cx="1824852" cy="828000"/>
          </a:xfrm>
          <a:prstGeom prst="roundRect">
            <a:avLst/>
          </a:prstGeom>
          <a:noFill/>
          <a:ln w="25400" cap="flat" cmpd="sng" algn="ctr">
            <a:solidFill>
              <a:schemeClr val="accent6">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Not at all strongly</a:t>
            </a:r>
          </a:p>
        </p:txBody>
      </p:sp>
      <p:sp>
        <p:nvSpPr>
          <p:cNvPr id="41" name="Rectangle: Rounded Corners 40">
            <a:extLst>
              <a:ext uri="{FF2B5EF4-FFF2-40B4-BE49-F238E27FC236}">
                <a16:creationId xmlns:a16="http://schemas.microsoft.com/office/drawing/2014/main" id="{FC7BF6AF-3712-4968-50B6-83830CAC8D72}"/>
              </a:ext>
            </a:extLst>
          </p:cNvPr>
          <p:cNvSpPr/>
          <p:nvPr/>
        </p:nvSpPr>
        <p:spPr>
          <a:xfrm>
            <a:off x="3377884" y="3840421"/>
            <a:ext cx="1466820" cy="873903"/>
          </a:xfrm>
          <a:prstGeom prst="roundRect">
            <a:avLst/>
          </a:prstGeom>
          <a:solidFill>
            <a:schemeClr val="accent6"/>
          </a:solidFill>
          <a:ln w="25400" cap="flat" cmpd="sng" algn="ctr">
            <a:solidFill>
              <a:schemeClr val="accent6"/>
            </a:solidFill>
            <a:prstDash val="solid"/>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white"/>
                </a:solidFill>
                <a:effectLst/>
                <a:uLnTx/>
                <a:uFillTx/>
                <a:latin typeface="Arial"/>
                <a:cs typeface="Arial"/>
              </a:rPr>
              <a:t>16%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a:cs typeface="Arial"/>
              </a:rPr>
              <a:t>Not strongly</a:t>
            </a:r>
            <a:endParaRPr kumimoji="0" lang="en-GB" sz="1600" b="1" i="0" u="none" strike="noStrike" kern="0" cap="none" spc="0" normalizeH="0" baseline="0" noProof="0" dirty="0">
              <a:ln>
                <a:noFill/>
              </a:ln>
              <a:solidFill>
                <a:prstClr val="white"/>
              </a:solidFill>
              <a:effectLst/>
              <a:uLnTx/>
              <a:uFillTx/>
              <a:latin typeface="Arial"/>
              <a:cs typeface="Arial"/>
            </a:endParaRPr>
          </a:p>
        </p:txBody>
      </p:sp>
      <p:sp>
        <p:nvSpPr>
          <p:cNvPr id="35" name="Rectangle: Rounded Corners 34">
            <a:extLst>
              <a:ext uri="{FF2B5EF4-FFF2-40B4-BE49-F238E27FC236}">
                <a16:creationId xmlns:a16="http://schemas.microsoft.com/office/drawing/2014/main" id="{C6AB4BBA-46FC-AB19-3180-16EB41274F53}"/>
              </a:ext>
            </a:extLst>
          </p:cNvPr>
          <p:cNvSpPr/>
          <p:nvPr/>
        </p:nvSpPr>
        <p:spPr>
          <a:xfrm>
            <a:off x="850062" y="5262028"/>
            <a:ext cx="1824852" cy="514812"/>
          </a:xfrm>
          <a:prstGeom prst="roundRect">
            <a:avLst/>
          </a:prstGeom>
          <a:noFill/>
          <a:ln w="25400" cap="flat" cmpd="sng" algn="ctr">
            <a:solidFill>
              <a:schemeClr val="bg2">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lumMod val="75000"/>
                    <a:lumOff val="25000"/>
                  </a:prstClr>
                </a:solidFill>
                <a:effectLst/>
                <a:uLnTx/>
                <a:uFillTx/>
                <a:latin typeface="Arial"/>
                <a:cs typeface="Arial"/>
              </a:rPr>
              <a:t>Don’t know</a:t>
            </a:r>
          </a:p>
        </p:txBody>
      </p:sp>
      <p:sp>
        <p:nvSpPr>
          <p:cNvPr id="36" name="Right Brace 35">
            <a:extLst>
              <a:ext uri="{FF2B5EF4-FFF2-40B4-BE49-F238E27FC236}">
                <a16:creationId xmlns:a16="http://schemas.microsoft.com/office/drawing/2014/main" id="{38127696-4478-895A-956F-D83A634ACBC8}"/>
              </a:ext>
              <a:ext uri="{C183D7F6-B498-43B3-948B-1728B52AA6E4}">
                <adec:decorative xmlns:adec="http://schemas.microsoft.com/office/drawing/2017/decorative" val="1"/>
              </a:ext>
            </a:extLst>
          </p:cNvPr>
          <p:cNvSpPr/>
          <p:nvPr/>
        </p:nvSpPr>
        <p:spPr>
          <a:xfrm>
            <a:off x="2764570" y="1846342"/>
            <a:ext cx="184727" cy="1209963"/>
          </a:xfrm>
          <a:prstGeom prst="rightBrace">
            <a:avLst/>
          </a:prstGeom>
          <a:noFill/>
          <a:ln w="9525" cap="flat" cmpd="sng" algn="ctr">
            <a:solidFill>
              <a:srgbClr val="2FAC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cs typeface="Arial"/>
            </a:endParaRPr>
          </a:p>
        </p:txBody>
      </p:sp>
      <p:sp>
        <p:nvSpPr>
          <p:cNvPr id="40" name="Right Brace 39">
            <a:extLst>
              <a:ext uri="{FF2B5EF4-FFF2-40B4-BE49-F238E27FC236}">
                <a16:creationId xmlns:a16="http://schemas.microsoft.com/office/drawing/2014/main" id="{1A00212D-3DE2-473A-91F5-D9C8B0CB3BA7}"/>
              </a:ext>
              <a:ext uri="{C183D7F6-B498-43B3-948B-1728B52AA6E4}">
                <adec:decorative xmlns:adec="http://schemas.microsoft.com/office/drawing/2017/decorative" val="1"/>
              </a:ext>
            </a:extLst>
          </p:cNvPr>
          <p:cNvSpPr/>
          <p:nvPr/>
        </p:nvSpPr>
        <p:spPr>
          <a:xfrm>
            <a:off x="2760626" y="3707023"/>
            <a:ext cx="184727" cy="1209963"/>
          </a:xfrm>
          <a:prstGeom prst="rightBrace">
            <a:avLst/>
          </a:prstGeom>
          <a:noFill/>
          <a:ln w="9525" cap="flat" cmpd="sng" algn="ctr">
            <a:solidFill>
              <a:schemeClr val="accent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cs typeface="Arial"/>
            </a:endParaRPr>
          </a:p>
        </p:txBody>
      </p:sp>
      <p:sp>
        <p:nvSpPr>
          <p:cNvPr id="45" name="TextBox 44">
            <a:extLst>
              <a:ext uri="{FF2B5EF4-FFF2-40B4-BE49-F238E27FC236}">
                <a16:creationId xmlns:a16="http://schemas.microsoft.com/office/drawing/2014/main" id="{278BF286-B576-1DCF-1EED-4A8E7932E699}"/>
              </a:ext>
            </a:extLst>
          </p:cNvPr>
          <p:cNvSpPr txBox="1"/>
          <p:nvPr/>
        </p:nvSpPr>
        <p:spPr>
          <a:xfrm>
            <a:off x="5953760" y="1364530"/>
            <a:ext cx="5648960" cy="4278094"/>
          </a:xfrm>
          <a:prstGeom prst="rect">
            <a:avLst/>
          </a:prstGeom>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Sense of belonging increases with age, with those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55-74</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(92%) and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75</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(96%) significantly more likely to feel this way, while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16-34</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are significantly more likely to disagree (22%)</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Feelings of belonging are also significantly higher among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social renters </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(89%) while significantly less so among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private renters </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(74%)</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Tenure of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10+ years </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are significantly more likely to agree (92%) while those of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less than a year </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significantly less likely (63%)</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Despite low agreement that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people from different backgrounds get on well together, those </a:t>
            </a:r>
            <a:r>
              <a:rPr kumimoji="0" lang="en-GB" sz="1600" b="1" i="0" u="none" strike="noStrike" kern="1200" cap="none" spc="0" normalizeH="0" baseline="0" noProof="0" dirty="0">
                <a:ln>
                  <a:noFill/>
                </a:ln>
                <a:solidFill>
                  <a:srgbClr val="000000"/>
                </a:solidFill>
                <a:effectLst/>
                <a:uLnTx/>
                <a:uFillTx/>
                <a:latin typeface="Arial" panose="020B0604020202020204"/>
                <a:ea typeface="+mn-ea"/>
                <a:cs typeface="+mn-cs"/>
              </a:rPr>
              <a:t>limited a lot by health problems or disabilities</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have a significantly stronger sense of belonging (92%)</a:t>
            </a:r>
          </a:p>
        </p:txBody>
      </p:sp>
      <p:sp>
        <p:nvSpPr>
          <p:cNvPr id="48" name="TextBox 47">
            <a:extLst>
              <a:ext uri="{FF2B5EF4-FFF2-40B4-BE49-F238E27FC236}">
                <a16:creationId xmlns:a16="http://schemas.microsoft.com/office/drawing/2014/main" id="{4AC6C7B1-2356-0CD0-5D8E-9FFA5FE9DF32}"/>
              </a:ext>
            </a:extLst>
          </p:cNvPr>
          <p:cNvSpPr txBox="1"/>
          <p:nvPr/>
        </p:nvSpPr>
        <p:spPr>
          <a:xfrm>
            <a:off x="-36906" y="5834199"/>
            <a:ext cx="1508746" cy="307777"/>
          </a:xfrm>
          <a:prstGeom prst="rect">
            <a:avLst/>
          </a:prstGeom>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Base size: 1,039</a:t>
            </a:r>
          </a:p>
        </p:txBody>
      </p:sp>
      <p:sp>
        <p:nvSpPr>
          <p:cNvPr id="7" name="TextBox 6">
            <a:extLst>
              <a:ext uri="{FF2B5EF4-FFF2-40B4-BE49-F238E27FC236}">
                <a16:creationId xmlns:a16="http://schemas.microsoft.com/office/drawing/2014/main" id="{A6D3C666-F597-85A7-3251-4A1076CE75D1}"/>
              </a:ext>
            </a:extLst>
          </p:cNvPr>
          <p:cNvSpPr txBox="1"/>
          <p:nvPr/>
        </p:nvSpPr>
        <p:spPr>
          <a:xfrm>
            <a:off x="1384772" y="5834199"/>
            <a:ext cx="7164868"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Q8. How strongly do you feel that you belong to your local area?  </a:t>
            </a:r>
          </a:p>
        </p:txBody>
      </p:sp>
    </p:spTree>
    <p:extLst>
      <p:ext uri="{BB962C8B-B14F-4D97-AF65-F5344CB8AC3E}">
        <p14:creationId xmlns:p14="http://schemas.microsoft.com/office/powerpoint/2010/main" val="20398347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54AA92-6732-B2E3-7AC6-0D10ADF0F90B}"/>
              </a:ext>
            </a:extLst>
          </p:cNvPr>
          <p:cNvSpPr>
            <a:spLocks noGrp="1"/>
          </p:cNvSpPr>
          <p:nvPr>
            <p:ph type="title"/>
          </p:nvPr>
        </p:nvSpPr>
        <p:spPr/>
        <p:txBody>
          <a:bodyPr/>
          <a:lstStyle/>
          <a:p>
            <a:pPr algn="l"/>
            <a:r>
              <a:rPr lang="en-GB" sz="2800" dirty="0"/>
              <a:t>Two in three Islington residents have high or very high trust in other people (64%). One in nine (11%) display a low level of trust in others.</a:t>
            </a:r>
          </a:p>
        </p:txBody>
      </p:sp>
      <p:sp>
        <p:nvSpPr>
          <p:cNvPr id="27" name="Text Placeholder 2">
            <a:extLst>
              <a:ext uri="{FF2B5EF4-FFF2-40B4-BE49-F238E27FC236}">
                <a16:creationId xmlns:a16="http://schemas.microsoft.com/office/drawing/2014/main" id="{BC3AC117-C830-C34C-688C-7EEDF2BCB0D3}"/>
              </a:ext>
            </a:extLst>
          </p:cNvPr>
          <p:cNvSpPr txBox="1">
            <a:spLocks/>
          </p:cNvSpPr>
          <p:nvPr/>
        </p:nvSpPr>
        <p:spPr>
          <a:xfrm>
            <a:off x="480203" y="1935856"/>
            <a:ext cx="4028692" cy="336728"/>
          </a:xfrm>
          <a:prstGeom prst="rect">
            <a:avLst/>
          </a:prstGeom>
        </p:spPr>
        <p:txBody>
          <a:bodyPr vert="horz" wrap="square" lIns="0" tIns="36000" rIns="0" bIns="36000" rtlCol="0" anchor="t" anchorCtr="0">
            <a:noAutofit/>
          </a:bodyPr>
          <a:lstStyle>
            <a:lvl1pPr marL="0" indent="0" algn="l" defTabSz="914400" rtl="0" eaLnBrk="1" latinLnBrk="0" hangingPunct="1">
              <a:lnSpc>
                <a:spcPct val="80000"/>
              </a:lnSpc>
              <a:spcBef>
                <a:spcPts val="0"/>
              </a:spcBef>
              <a:buClr>
                <a:schemeClr val="accent2"/>
              </a:buClr>
              <a:buFont typeface="Wingdings" panose="05000000000000000000" pitchFamily="2" charset="2"/>
              <a:buNone/>
              <a:defRPr sz="3200" b="1" kern="1200" spc="-100" baseline="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chemeClr val="accent2"/>
              </a:buClr>
              <a:buFont typeface="Wingdings" panose="05000000000000000000" pitchFamily="2" charset="2"/>
              <a:buNone/>
              <a:defRPr sz="1800" kern="1200" baseline="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accent2"/>
              </a:buClr>
              <a:buFont typeface="Wingdings" panose="05000000000000000000" pitchFamily="2" charset="2"/>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171700" indent="-3429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
                <a:srgbClr val="2FAC66"/>
              </a:buClr>
              <a:buSzTx/>
              <a:buFont typeface="Wingdings" panose="05000000000000000000" pitchFamily="2" charset="2"/>
              <a:buNone/>
              <a:tabLst/>
              <a:defRPr/>
            </a:pPr>
            <a:r>
              <a:rPr lang="en-US" sz="1800" dirty="0">
                <a:solidFill>
                  <a:prstClr val="black">
                    <a:lumMod val="75000"/>
                    <a:lumOff val="25000"/>
                  </a:prstClr>
                </a:solidFill>
                <a:latin typeface="Calibri"/>
              </a:rPr>
              <a:t>H</a:t>
            </a:r>
            <a:r>
              <a:rPr kumimoji="0" lang="en-US" sz="1800" b="1" i="0" u="none" strike="noStrike" kern="1200" cap="none" spc="-100" normalizeH="0" baseline="0" noProof="0" dirty="0">
                <a:ln>
                  <a:noFill/>
                </a:ln>
                <a:solidFill>
                  <a:prstClr val="black">
                    <a:lumMod val="75000"/>
                    <a:lumOff val="25000"/>
                  </a:prstClr>
                </a:solidFill>
                <a:effectLst/>
                <a:uLnTx/>
                <a:uFillTx/>
                <a:latin typeface="Calibri"/>
                <a:ea typeface="+mn-ea"/>
                <a:cs typeface="+mn-cs"/>
              </a:rPr>
              <a:t>ow much do you think people can be trusted?</a:t>
            </a:r>
            <a:endParaRPr kumimoji="0" lang="en-GB" sz="1800" b="1" i="0" u="none" strike="noStrike" kern="1200" cap="none" spc="-100" normalizeH="0" baseline="0" noProof="0" dirty="0">
              <a:ln>
                <a:noFill/>
              </a:ln>
              <a:solidFill>
                <a:prstClr val="black">
                  <a:lumMod val="75000"/>
                  <a:lumOff val="25000"/>
                </a:prstClr>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03C77C32-A957-D19F-C027-09F8001DC69A}"/>
              </a:ext>
            </a:extLst>
          </p:cNvPr>
          <p:cNvSpPr/>
          <p:nvPr/>
        </p:nvSpPr>
        <p:spPr>
          <a:xfrm>
            <a:off x="650000" y="2413467"/>
            <a:ext cx="1824852" cy="706090"/>
          </a:xfrm>
          <a:prstGeom prst="roundRect">
            <a:avLst/>
          </a:prstGeom>
          <a:noFill/>
          <a:ln w="254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lumMod val="75000"/>
                    <a:lumOff val="25000"/>
                  </a:prstClr>
                </a:solidFill>
                <a:effectLst/>
                <a:uLnTx/>
                <a:uFillTx/>
                <a:latin typeface="Calibri"/>
                <a:ea typeface="+mn-ea"/>
                <a:cs typeface="+mn-cs"/>
              </a:rPr>
              <a:t>14%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lumMod val="75000"/>
                    <a:lumOff val="25000"/>
                  </a:prstClr>
                </a:solidFill>
                <a:effectLst/>
                <a:uLnTx/>
                <a:uFillTx/>
                <a:latin typeface="Calibri"/>
                <a:ea typeface="+mn-ea"/>
                <a:cs typeface="+mn-cs"/>
              </a:rPr>
              <a:t>Very High</a:t>
            </a:r>
          </a:p>
        </p:txBody>
      </p:sp>
      <p:sp>
        <p:nvSpPr>
          <p:cNvPr id="21" name="Rectangle: Rounded Corners 20">
            <a:extLst>
              <a:ext uri="{FF2B5EF4-FFF2-40B4-BE49-F238E27FC236}">
                <a16:creationId xmlns:a16="http://schemas.microsoft.com/office/drawing/2014/main" id="{067F64D5-DDDE-998F-4EA3-57205C5C638A}"/>
              </a:ext>
            </a:extLst>
          </p:cNvPr>
          <p:cNvSpPr/>
          <p:nvPr/>
        </p:nvSpPr>
        <p:spPr>
          <a:xfrm>
            <a:off x="650000" y="3265994"/>
            <a:ext cx="1824852" cy="706090"/>
          </a:xfrm>
          <a:prstGeom prst="roundRect">
            <a:avLst/>
          </a:prstGeom>
          <a:noFill/>
          <a:ln w="25400" cap="flat" cmpd="sng" algn="ctr">
            <a:solidFill>
              <a:schemeClr val="accent1">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b="1" kern="0">
                <a:solidFill>
                  <a:prstClr val="black">
                    <a:lumMod val="75000"/>
                    <a:lumOff val="25000"/>
                  </a:prstClr>
                </a:solidFill>
                <a:latin typeface="Calibri"/>
              </a:rPr>
              <a:t>50</a:t>
            </a:r>
            <a:r>
              <a:rPr kumimoji="0" lang="en-GB" sz="1800" b="1" i="0" u="none" strike="noStrike" kern="0" cap="none" spc="0" normalizeH="0" baseline="0" noProof="0">
                <a:ln>
                  <a:noFill/>
                </a:ln>
                <a:solidFill>
                  <a:prstClr val="black">
                    <a:lumMod val="75000"/>
                    <a:lumOff val="25000"/>
                  </a:prstClr>
                </a:solidFill>
                <a:effectLst/>
                <a:uLnTx/>
                <a:uFillTx/>
                <a:latin typeface="Calibri"/>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lumMod val="75000"/>
                    <a:lumOff val="25000"/>
                  </a:prstClr>
                </a:solidFill>
                <a:effectLst/>
                <a:uLnTx/>
                <a:uFillTx/>
                <a:latin typeface="Calibri"/>
                <a:ea typeface="+mn-ea"/>
                <a:cs typeface="+mn-cs"/>
              </a:rPr>
              <a:t>High</a:t>
            </a:r>
          </a:p>
        </p:txBody>
      </p:sp>
      <p:sp>
        <p:nvSpPr>
          <p:cNvPr id="26" name="Rectangle: Rounded Corners 25">
            <a:extLst>
              <a:ext uri="{FF2B5EF4-FFF2-40B4-BE49-F238E27FC236}">
                <a16:creationId xmlns:a16="http://schemas.microsoft.com/office/drawing/2014/main" id="{0AB658B3-0E26-1E50-AF3B-A9F63382A2F2}"/>
              </a:ext>
            </a:extLst>
          </p:cNvPr>
          <p:cNvSpPr/>
          <p:nvPr/>
        </p:nvSpPr>
        <p:spPr>
          <a:xfrm>
            <a:off x="2927649" y="2868118"/>
            <a:ext cx="1152128" cy="828000"/>
          </a:xfrm>
          <a:prstGeom prst="roundRect">
            <a:avLst/>
          </a:prstGeom>
          <a:solidFill>
            <a:schemeClr val="accent1">
              <a:lumMod val="60000"/>
              <a:lumOff val="40000"/>
            </a:schemeClr>
          </a:solidFill>
          <a:ln w="25400" cap="flat" cmpd="sng" algn="ctr">
            <a:solidFill>
              <a:schemeClr val="accent1">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a:ea typeface="+mn-ea"/>
                <a:cs typeface="+mn-cs"/>
              </a:rPr>
              <a:t>64%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effectLst/>
                <a:uLnTx/>
                <a:uFillTx/>
                <a:latin typeface="Calibri"/>
                <a:ea typeface="+mn-ea"/>
                <a:cs typeface="+mn-cs"/>
              </a:rPr>
              <a:t>High</a:t>
            </a:r>
          </a:p>
        </p:txBody>
      </p:sp>
      <p:sp>
        <p:nvSpPr>
          <p:cNvPr id="22" name="Rectangle: Rounded Corners 21">
            <a:extLst>
              <a:ext uri="{FF2B5EF4-FFF2-40B4-BE49-F238E27FC236}">
                <a16:creationId xmlns:a16="http://schemas.microsoft.com/office/drawing/2014/main" id="{D73CB23B-4580-7BF8-3A63-CDC7B81CAEDB}"/>
              </a:ext>
            </a:extLst>
          </p:cNvPr>
          <p:cNvSpPr/>
          <p:nvPr/>
        </p:nvSpPr>
        <p:spPr>
          <a:xfrm>
            <a:off x="650000" y="4118521"/>
            <a:ext cx="1824852" cy="706090"/>
          </a:xfrm>
          <a:prstGeom prst="roundRect">
            <a:avLst/>
          </a:prstGeom>
          <a:noFill/>
          <a:ln w="25400" cap="flat" cmpd="sng" algn="ctr">
            <a:solidFill>
              <a:schemeClr val="accent2">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lumMod val="75000"/>
                    <a:lumOff val="25000"/>
                  </a:prstClr>
                </a:solidFill>
                <a:effectLst/>
                <a:uLnTx/>
                <a:uFillTx/>
                <a:latin typeface="Calibri"/>
                <a:ea typeface="+mn-ea"/>
                <a:cs typeface="+mn-cs"/>
              </a:rPr>
              <a:t>25%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lumMod val="75000"/>
                    <a:lumOff val="25000"/>
                  </a:prstClr>
                </a:solidFill>
                <a:effectLst/>
                <a:uLnTx/>
                <a:uFillTx/>
                <a:latin typeface="Calibri"/>
                <a:ea typeface="+mn-ea"/>
                <a:cs typeface="+mn-cs"/>
              </a:rPr>
              <a:t>Medium</a:t>
            </a:r>
          </a:p>
        </p:txBody>
      </p:sp>
      <p:sp>
        <p:nvSpPr>
          <p:cNvPr id="23" name="Rectangle: Rounded Corners 22">
            <a:extLst>
              <a:ext uri="{FF2B5EF4-FFF2-40B4-BE49-F238E27FC236}">
                <a16:creationId xmlns:a16="http://schemas.microsoft.com/office/drawing/2014/main" id="{F4952C9B-7F66-5E3B-624B-04E8651EDA31}"/>
              </a:ext>
            </a:extLst>
          </p:cNvPr>
          <p:cNvSpPr/>
          <p:nvPr/>
        </p:nvSpPr>
        <p:spPr>
          <a:xfrm>
            <a:off x="650000" y="4971048"/>
            <a:ext cx="1824852" cy="706090"/>
          </a:xfrm>
          <a:prstGeom prst="roundRect">
            <a:avLst/>
          </a:prstGeom>
          <a:noFill/>
          <a:ln w="2540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lumMod val="75000"/>
                    <a:lumOff val="25000"/>
                  </a:prstClr>
                </a:solidFill>
                <a:effectLst/>
                <a:uLnTx/>
                <a:uFillTx/>
                <a:latin typeface="Calibri"/>
                <a:ea typeface="+mn-ea"/>
                <a:cs typeface="+mn-cs"/>
              </a:rPr>
              <a:t>11%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prstClr val="black">
                    <a:lumMod val="75000"/>
                    <a:lumOff val="25000"/>
                  </a:prstClr>
                </a:solidFill>
                <a:effectLst/>
                <a:uLnTx/>
                <a:uFillTx/>
                <a:latin typeface="Calibri"/>
                <a:ea typeface="+mn-ea"/>
                <a:cs typeface="+mn-cs"/>
              </a:rPr>
              <a:t>Low</a:t>
            </a:r>
          </a:p>
        </p:txBody>
      </p:sp>
      <p:sp>
        <p:nvSpPr>
          <p:cNvPr id="11" name="Text Placeholder 2">
            <a:extLst>
              <a:ext uri="{FF2B5EF4-FFF2-40B4-BE49-F238E27FC236}">
                <a16:creationId xmlns:a16="http://schemas.microsoft.com/office/drawing/2014/main" id="{2ADA517E-F3EB-1631-5F95-ECCA3E08287F}"/>
              </a:ext>
            </a:extLst>
          </p:cNvPr>
          <p:cNvSpPr txBox="1">
            <a:spLocks/>
          </p:cNvSpPr>
          <p:nvPr/>
        </p:nvSpPr>
        <p:spPr>
          <a:xfrm>
            <a:off x="2814739" y="4232172"/>
            <a:ext cx="1295632" cy="336728"/>
          </a:xfrm>
          <a:prstGeom prst="rect">
            <a:avLst/>
          </a:prstGeom>
        </p:spPr>
        <p:txBody>
          <a:bodyPr vert="horz" wrap="square" lIns="0" tIns="36000" rIns="0" bIns="36000" rtlCol="0" anchor="t" anchorCtr="0">
            <a:noAutofit/>
          </a:bodyPr>
          <a:lstStyle>
            <a:lvl1pPr marL="0" indent="0" algn="l" defTabSz="914400" rtl="0" eaLnBrk="1" latinLnBrk="0" hangingPunct="1">
              <a:lnSpc>
                <a:spcPct val="80000"/>
              </a:lnSpc>
              <a:spcBef>
                <a:spcPts val="0"/>
              </a:spcBef>
              <a:buClr>
                <a:schemeClr val="accent2"/>
              </a:buClr>
              <a:buFont typeface="Wingdings" panose="05000000000000000000" pitchFamily="2" charset="2"/>
              <a:buNone/>
              <a:defRPr sz="3200" b="1" kern="1200" spc="-100" baseline="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chemeClr val="accent2"/>
              </a:buClr>
              <a:buFont typeface="Wingdings" panose="05000000000000000000" pitchFamily="2" charset="2"/>
              <a:buNone/>
              <a:defRPr sz="1800" kern="1200" baseline="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accent2"/>
              </a:buClr>
              <a:buFont typeface="Wingdings" panose="05000000000000000000" pitchFamily="2" charset="2"/>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171700" indent="-3429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
                <a:srgbClr val="2FAC66"/>
              </a:buClr>
              <a:buSzTx/>
              <a:buFont typeface="Wingdings" panose="05000000000000000000" pitchFamily="2" charset="2"/>
              <a:buNone/>
              <a:tabLst/>
              <a:defRPr/>
            </a:pPr>
            <a:r>
              <a:rPr kumimoji="0" lang="en-US" sz="1400" b="1" i="0" u="none" strike="noStrike" kern="1200" cap="none" spc="-100" normalizeH="0" baseline="0" noProof="0" dirty="0">
                <a:ln>
                  <a:noFill/>
                </a:ln>
                <a:solidFill>
                  <a:prstClr val="black">
                    <a:lumMod val="75000"/>
                    <a:lumOff val="25000"/>
                  </a:prstClr>
                </a:solidFill>
                <a:effectLst/>
                <a:uLnTx/>
                <a:uFillTx/>
                <a:latin typeface="Calibri"/>
                <a:ea typeface="+mn-ea"/>
                <a:cs typeface="+mn-cs"/>
              </a:rPr>
              <a:t>Mean score</a:t>
            </a:r>
            <a:endParaRPr kumimoji="0" lang="en-GB" sz="1400" b="1" i="0" u="none" strike="noStrike" kern="1200" cap="none" spc="-100" normalizeH="0" baseline="0" noProof="0" dirty="0">
              <a:ln>
                <a:noFill/>
              </a:ln>
              <a:solidFill>
                <a:prstClr val="black">
                  <a:lumMod val="75000"/>
                  <a:lumOff val="25000"/>
                </a:prstClr>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7CD45A0E-13AE-45D5-4CB5-8C542569B3EC}"/>
              </a:ext>
            </a:extLst>
          </p:cNvPr>
          <p:cNvSpPr/>
          <p:nvPr/>
        </p:nvSpPr>
        <p:spPr>
          <a:xfrm>
            <a:off x="3098974" y="4513939"/>
            <a:ext cx="658517" cy="413999"/>
          </a:xfrm>
          <a:prstGeom prst="roundRect">
            <a:avLst/>
          </a:prstGeom>
          <a:noFill/>
          <a:ln w="25400" cap="flat" cmpd="sng" algn="ctr">
            <a:solidFill>
              <a:schemeClr val="accent2">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chemeClr val="accent2">
                    <a:lumMod val="60000"/>
                    <a:lumOff val="40000"/>
                  </a:schemeClr>
                </a:solidFill>
                <a:effectLst/>
                <a:uLnTx/>
                <a:uFillTx/>
                <a:latin typeface="Calibri"/>
                <a:ea typeface="+mn-ea"/>
                <a:cs typeface="+mn-cs"/>
              </a:rPr>
              <a:t>6.8</a:t>
            </a:r>
          </a:p>
        </p:txBody>
      </p:sp>
      <p:sp>
        <p:nvSpPr>
          <p:cNvPr id="10" name="Text Placeholder 2">
            <a:extLst>
              <a:ext uri="{FF2B5EF4-FFF2-40B4-BE49-F238E27FC236}">
                <a16:creationId xmlns:a16="http://schemas.microsoft.com/office/drawing/2014/main" id="{DF443784-54C8-5B5F-7ACC-B15393D53CCE}"/>
              </a:ext>
            </a:extLst>
          </p:cNvPr>
          <p:cNvSpPr txBox="1">
            <a:spLocks/>
          </p:cNvSpPr>
          <p:nvPr/>
        </p:nvSpPr>
        <p:spPr>
          <a:xfrm>
            <a:off x="2896217" y="5089354"/>
            <a:ext cx="1064030" cy="336728"/>
          </a:xfrm>
          <a:prstGeom prst="rect">
            <a:avLst/>
          </a:prstGeom>
        </p:spPr>
        <p:txBody>
          <a:bodyPr vert="horz" wrap="square" lIns="0" tIns="36000" rIns="0" bIns="36000" rtlCol="0" anchor="t" anchorCtr="0">
            <a:noAutofit/>
          </a:bodyPr>
          <a:lstStyle>
            <a:lvl1pPr marL="0" indent="0" algn="l" defTabSz="914400" rtl="0" eaLnBrk="1" latinLnBrk="0" hangingPunct="1">
              <a:lnSpc>
                <a:spcPct val="80000"/>
              </a:lnSpc>
              <a:spcBef>
                <a:spcPts val="0"/>
              </a:spcBef>
              <a:buClr>
                <a:schemeClr val="accent2"/>
              </a:buClr>
              <a:buFont typeface="Wingdings" panose="05000000000000000000" pitchFamily="2" charset="2"/>
              <a:buNone/>
              <a:defRPr sz="3200" b="1" kern="1200" spc="-100" baseline="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chemeClr val="accent2"/>
              </a:buClr>
              <a:buFont typeface="Wingdings" panose="05000000000000000000" pitchFamily="2" charset="2"/>
              <a:buNone/>
              <a:defRPr sz="1800" kern="1200" baseline="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accent2"/>
              </a:buClr>
              <a:buFont typeface="Wingdings" panose="05000000000000000000" pitchFamily="2" charset="2"/>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171700" indent="-3429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
                <a:srgbClr val="2FAC66"/>
              </a:buClr>
              <a:buSzTx/>
              <a:buFont typeface="Wingdings" panose="05000000000000000000" pitchFamily="2" charset="2"/>
              <a:buNone/>
              <a:tabLst/>
              <a:defRPr/>
            </a:pPr>
            <a:r>
              <a:rPr kumimoji="0" lang="en-US" sz="1050" b="0" i="0" u="none" strike="noStrike" kern="1200" cap="none" spc="-100" normalizeH="0" baseline="0" noProof="0">
                <a:ln>
                  <a:noFill/>
                </a:ln>
                <a:solidFill>
                  <a:srgbClr val="404040"/>
                </a:solidFill>
                <a:effectLst/>
                <a:uLnTx/>
                <a:uFillTx/>
                <a:ea typeface="+mn-ea"/>
                <a:cs typeface="+mn-cs"/>
              </a:rPr>
              <a:t>October 2023</a:t>
            </a:r>
            <a:endParaRPr kumimoji="0" lang="en-GB" sz="1050" b="0" i="0" u="none" strike="noStrike" kern="1200" cap="none" spc="-100" normalizeH="0" baseline="0" noProof="0">
              <a:ln>
                <a:noFill/>
              </a:ln>
              <a:solidFill>
                <a:srgbClr val="404040"/>
              </a:solidFill>
              <a:effectLst/>
              <a:uLnTx/>
              <a:uFillTx/>
              <a:ea typeface="+mn-ea"/>
              <a:cs typeface="+mn-cs"/>
            </a:endParaRPr>
          </a:p>
        </p:txBody>
      </p:sp>
      <p:sp>
        <p:nvSpPr>
          <p:cNvPr id="25" name="Right Brace 24">
            <a:extLst>
              <a:ext uri="{FF2B5EF4-FFF2-40B4-BE49-F238E27FC236}">
                <a16:creationId xmlns:a16="http://schemas.microsoft.com/office/drawing/2014/main" id="{09317158-6E33-B36B-2403-B60DE32FFB8D}"/>
              </a:ext>
              <a:ext uri="{C183D7F6-B498-43B3-948B-1728B52AA6E4}">
                <adec:decorative xmlns:adec="http://schemas.microsoft.com/office/drawing/2017/decorative" val="1"/>
              </a:ext>
            </a:extLst>
          </p:cNvPr>
          <p:cNvSpPr/>
          <p:nvPr/>
        </p:nvSpPr>
        <p:spPr>
          <a:xfrm>
            <a:off x="2564508" y="2564904"/>
            <a:ext cx="184727" cy="1209963"/>
          </a:xfrm>
          <a:prstGeom prst="rightBrace">
            <a:avLst/>
          </a:prstGeom>
          <a:noFill/>
          <a:ln w="9525" cap="flat" cmpd="sng" algn="ctr">
            <a:solidFill>
              <a:srgbClr val="2FAC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EDDC551-25CC-70BF-34D8-2299859BE80A}"/>
              </a:ext>
            </a:extLst>
          </p:cNvPr>
          <p:cNvSpPr txBox="1"/>
          <p:nvPr/>
        </p:nvSpPr>
        <p:spPr>
          <a:xfrm>
            <a:off x="4568241" y="1707235"/>
            <a:ext cx="3721037" cy="4185761"/>
          </a:xfrm>
          <a:prstGeom prst="rect">
            <a:avLst/>
          </a:prstGeom>
        </p:spPr>
        <p:txBody>
          <a:bodyPr wrap="square" rtlCol="0">
            <a:spAutoFit/>
          </a:bodyPr>
          <a:lstStyle/>
          <a:p>
            <a:pPr marL="285750" indent="-285750">
              <a:buClr>
                <a:schemeClr val="accent1"/>
              </a:buClr>
              <a:buFont typeface="Arial" panose="020B0604020202020204" pitchFamily="34" charset="0"/>
              <a:buChar char="•"/>
            </a:pPr>
            <a:r>
              <a:rPr lang="en-GB" sz="1400" dirty="0"/>
              <a:t>Trust is significantly higher among those who identify as being of </a:t>
            </a:r>
            <a:r>
              <a:rPr lang="en-GB" sz="1400" b="1" dirty="0"/>
              <a:t>White ethnicity</a:t>
            </a:r>
            <a:r>
              <a:rPr lang="en-GB" sz="1400" dirty="0"/>
              <a:t>, with a mean score of 6.9. More than half of this group rate trust as ‘high’ (56%). Trust is significantly more likely to be ‘low’ among those who identify as being of </a:t>
            </a:r>
            <a:r>
              <a:rPr lang="en-GB" sz="1400" b="1" dirty="0"/>
              <a:t>Black</a:t>
            </a:r>
            <a:r>
              <a:rPr lang="en-GB" sz="1400" dirty="0"/>
              <a:t> ethnicity (22%)</a:t>
            </a:r>
          </a:p>
          <a:p>
            <a:pPr marL="285750" indent="-285750">
              <a:buClr>
                <a:schemeClr val="accent1"/>
              </a:buClr>
              <a:buFont typeface="Arial" panose="020B0604020202020204" pitchFamily="34" charset="0"/>
              <a:buChar char="•"/>
            </a:pPr>
            <a:endParaRPr lang="en-GB" sz="1400" dirty="0"/>
          </a:p>
          <a:p>
            <a:pPr marL="285750" indent="-285750">
              <a:buClr>
                <a:schemeClr val="accent1"/>
              </a:buClr>
              <a:buFont typeface="Arial" panose="020B0604020202020204" pitchFamily="34" charset="0"/>
              <a:buChar char="•"/>
            </a:pPr>
            <a:r>
              <a:rPr lang="en-GB" sz="1400" dirty="0"/>
              <a:t>Households with </a:t>
            </a:r>
            <a:r>
              <a:rPr lang="en-GB" sz="1400" b="1" dirty="0"/>
              <a:t>dependent children</a:t>
            </a:r>
            <a:r>
              <a:rPr lang="en-GB" sz="1400" dirty="0"/>
              <a:t> also report significantly lower levels of trust (19% vs. 9% without dependent children)</a:t>
            </a:r>
          </a:p>
          <a:p>
            <a:pPr marL="285750" indent="-285750">
              <a:buClr>
                <a:schemeClr val="accent1"/>
              </a:buClr>
              <a:buFont typeface="Arial" panose="020B0604020202020204" pitchFamily="34" charset="0"/>
              <a:buChar char="•"/>
            </a:pPr>
            <a:endParaRPr lang="en-GB" sz="1400" dirty="0"/>
          </a:p>
          <a:p>
            <a:pPr marL="285750" indent="-285750">
              <a:buClr>
                <a:schemeClr val="accent1"/>
              </a:buClr>
              <a:buFont typeface="Arial" panose="020B0604020202020204" pitchFamily="34" charset="0"/>
              <a:buChar char="•"/>
            </a:pPr>
            <a:r>
              <a:rPr lang="en-GB" sz="1400" b="1" dirty="0"/>
              <a:t>Homeowners</a:t>
            </a:r>
            <a:r>
              <a:rPr lang="en-GB" sz="1400" dirty="0"/>
              <a:t> are significantly more likely to report trust as ‘high’ (58%) while </a:t>
            </a:r>
            <a:r>
              <a:rPr lang="en-GB" sz="1400" b="1" dirty="0"/>
              <a:t>social renters</a:t>
            </a:r>
            <a:r>
              <a:rPr lang="en-GB" sz="1400" dirty="0"/>
              <a:t> report low levels of trust (14%), despite their higher sense of belonging</a:t>
            </a:r>
          </a:p>
          <a:p>
            <a:pPr marL="285750" indent="-285750">
              <a:buClr>
                <a:schemeClr val="accent1"/>
              </a:buClr>
              <a:buFont typeface="Arial" panose="020B0604020202020204" pitchFamily="34" charset="0"/>
              <a:buChar char="•"/>
            </a:pPr>
            <a:endParaRPr lang="en-GB" sz="1400" dirty="0"/>
          </a:p>
        </p:txBody>
      </p:sp>
      <p:graphicFrame>
        <p:nvGraphicFramePr>
          <p:cNvPr id="33" name="Content Placeholder 32" descr="A chart showing levels of trust by tenure, in Islington.">
            <a:extLst>
              <a:ext uri="{FF2B5EF4-FFF2-40B4-BE49-F238E27FC236}">
                <a16:creationId xmlns:a16="http://schemas.microsoft.com/office/drawing/2014/main" id="{14EDB2E1-5626-9726-3D97-DEBCF50C01E8}"/>
              </a:ext>
            </a:extLst>
          </p:cNvPr>
          <p:cNvGraphicFramePr>
            <a:graphicFrameLocks noGrp="1"/>
          </p:cNvGraphicFramePr>
          <p:nvPr>
            <p:ph sz="quarter" idx="4294967295"/>
            <p:extLst>
              <p:ext uri="{D42A27DB-BD31-4B8C-83A1-F6EECF244321}">
                <p14:modId xmlns:p14="http://schemas.microsoft.com/office/powerpoint/2010/main" val="3935816528"/>
              </p:ext>
            </p:extLst>
          </p:nvPr>
        </p:nvGraphicFramePr>
        <p:xfrm>
          <a:off x="8348624" y="1429474"/>
          <a:ext cx="3409950" cy="34575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8B24FB39-2B84-8557-6EE9-5B69A7E93C26}"/>
              </a:ext>
            </a:extLst>
          </p:cNvPr>
          <p:cNvSpPr txBox="1">
            <a:spLocks/>
          </p:cNvSpPr>
          <p:nvPr/>
        </p:nvSpPr>
        <p:spPr>
          <a:xfrm>
            <a:off x="8455343" y="4903648"/>
            <a:ext cx="2106988" cy="261610"/>
          </a:xfrm>
          <a:prstGeom prst="rect">
            <a:avLst/>
          </a:prstGeom>
        </p:spPr>
        <p:txBody>
          <a:bodyPr vert="horz" wrap="square" lIns="0" tIns="36000" rIns="0" bIns="36000" rtlCol="0" anchor="t" anchorCtr="0">
            <a:noAutofit/>
          </a:bodyPr>
          <a:lstStyle>
            <a:lvl1pPr marL="0" indent="0" algn="l" defTabSz="914400" rtl="0" eaLnBrk="1" latinLnBrk="0" hangingPunct="1">
              <a:lnSpc>
                <a:spcPct val="80000"/>
              </a:lnSpc>
              <a:spcBef>
                <a:spcPts val="0"/>
              </a:spcBef>
              <a:buClr>
                <a:schemeClr val="accent2"/>
              </a:buClr>
              <a:buFont typeface="Wingdings" panose="05000000000000000000" pitchFamily="2" charset="2"/>
              <a:buNone/>
              <a:defRPr sz="3200" b="1" kern="1200" spc="-100" baseline="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chemeClr val="accent2"/>
              </a:buClr>
              <a:buFont typeface="Wingdings" panose="05000000000000000000" pitchFamily="2" charset="2"/>
              <a:buNone/>
              <a:defRPr sz="1800" kern="1200" baseline="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accent2"/>
              </a:buClr>
              <a:buFont typeface="Wingdings" panose="05000000000000000000" pitchFamily="2" charset="2"/>
              <a:buChar char="§"/>
              <a:defRPr sz="1800" kern="1200" baseline="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171700" indent="-342900" algn="l" defTabSz="914400" rtl="0" eaLnBrk="1" latinLnBrk="0" hangingPunct="1">
              <a:spcBef>
                <a:spcPct val="20000"/>
              </a:spcBef>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defTabSz="914400" rtl="0" eaLnBrk="1" fontAlgn="auto" latinLnBrk="0" hangingPunct="1">
              <a:lnSpc>
                <a:spcPct val="80000"/>
              </a:lnSpc>
              <a:spcBef>
                <a:spcPts val="0"/>
              </a:spcBef>
              <a:spcAft>
                <a:spcPts val="0"/>
              </a:spcAft>
              <a:buClr>
                <a:srgbClr val="2FAC66"/>
              </a:buClr>
              <a:buSzTx/>
              <a:buFont typeface="Wingdings" panose="05000000000000000000" pitchFamily="2" charset="2"/>
              <a:buNone/>
              <a:tabLst/>
              <a:defRPr/>
            </a:pPr>
            <a:r>
              <a:rPr kumimoji="0" lang="en-US" sz="1400" b="1" i="0" u="none" strike="noStrike" kern="1200" cap="none" spc="-100" normalizeH="0" baseline="0" noProof="0" dirty="0">
                <a:ln>
                  <a:noFill/>
                </a:ln>
                <a:solidFill>
                  <a:prstClr val="black">
                    <a:lumMod val="75000"/>
                    <a:lumOff val="25000"/>
                  </a:prstClr>
                </a:solidFill>
                <a:effectLst/>
                <a:uLnTx/>
                <a:uFillTx/>
                <a:latin typeface="+mj-lt"/>
                <a:ea typeface="+mn-ea"/>
                <a:cs typeface="+mn-cs"/>
              </a:rPr>
              <a:t>Mean score </a:t>
            </a:r>
            <a:r>
              <a:rPr kumimoji="0" lang="en-US" sz="1400" b="1" i="0" u="none" strike="noStrike" kern="1200" cap="none" spc="-100" normalizeH="0" baseline="0" noProof="0">
                <a:ln>
                  <a:noFill/>
                </a:ln>
                <a:solidFill>
                  <a:prstClr val="black">
                    <a:lumMod val="75000"/>
                    <a:lumOff val="25000"/>
                  </a:prstClr>
                </a:solidFill>
                <a:effectLst/>
                <a:uLnTx/>
                <a:uFillTx/>
                <a:latin typeface="+mj-lt"/>
                <a:ea typeface="+mn-ea"/>
                <a:cs typeface="+mn-cs"/>
              </a:rPr>
              <a:t>by tenure</a:t>
            </a:r>
            <a:endParaRPr kumimoji="0" lang="en-GB" sz="1400" b="1" i="0" u="none" strike="noStrike" kern="1200" cap="none" spc="-100" normalizeH="0" baseline="0" noProof="0" dirty="0">
              <a:ln>
                <a:noFill/>
              </a:ln>
              <a:solidFill>
                <a:prstClr val="black">
                  <a:lumMod val="75000"/>
                  <a:lumOff val="25000"/>
                </a:prstClr>
              </a:solidFill>
              <a:effectLst/>
              <a:uLnTx/>
              <a:uFillTx/>
              <a:latin typeface="+mj-lt"/>
              <a:ea typeface="+mn-ea"/>
              <a:cs typeface="+mn-cs"/>
            </a:endParaRPr>
          </a:p>
        </p:txBody>
      </p:sp>
      <p:graphicFrame>
        <p:nvGraphicFramePr>
          <p:cNvPr id="12" name="Table 11">
            <a:extLst>
              <a:ext uri="{FF2B5EF4-FFF2-40B4-BE49-F238E27FC236}">
                <a16:creationId xmlns:a16="http://schemas.microsoft.com/office/drawing/2014/main" id="{8372DBDF-CFF9-41ED-9F26-B61EC26DE7CE}"/>
              </a:ext>
            </a:extLst>
          </p:cNvPr>
          <p:cNvGraphicFramePr>
            <a:graphicFrameLocks noGrp="1"/>
          </p:cNvGraphicFramePr>
          <p:nvPr>
            <p:extLst>
              <p:ext uri="{D42A27DB-BD31-4B8C-83A1-F6EECF244321}">
                <p14:modId xmlns:p14="http://schemas.microsoft.com/office/powerpoint/2010/main" val="1890170986"/>
              </p:ext>
            </p:extLst>
          </p:nvPr>
        </p:nvGraphicFramePr>
        <p:xfrm>
          <a:off x="8348624" y="5181857"/>
          <a:ext cx="3721038" cy="518160"/>
        </p:xfrm>
        <a:graphic>
          <a:graphicData uri="http://schemas.openxmlformats.org/drawingml/2006/table">
            <a:tbl>
              <a:tblPr firstRow="1" bandRow="1">
                <a:tableStyleId>{5C22544A-7EE6-4342-B048-85BDC9FD1C3A}</a:tableStyleId>
              </a:tblPr>
              <a:tblGrid>
                <a:gridCol w="1240346">
                  <a:extLst>
                    <a:ext uri="{9D8B030D-6E8A-4147-A177-3AD203B41FA5}">
                      <a16:colId xmlns:a16="http://schemas.microsoft.com/office/drawing/2014/main" val="196630833"/>
                    </a:ext>
                  </a:extLst>
                </a:gridCol>
                <a:gridCol w="1240346">
                  <a:extLst>
                    <a:ext uri="{9D8B030D-6E8A-4147-A177-3AD203B41FA5}">
                      <a16:colId xmlns:a16="http://schemas.microsoft.com/office/drawing/2014/main" val="2237354133"/>
                    </a:ext>
                  </a:extLst>
                </a:gridCol>
                <a:gridCol w="1240346">
                  <a:extLst>
                    <a:ext uri="{9D8B030D-6E8A-4147-A177-3AD203B41FA5}">
                      <a16:colId xmlns:a16="http://schemas.microsoft.com/office/drawing/2014/main" val="1624519364"/>
                    </a:ext>
                  </a:extLst>
                </a:gridCol>
              </a:tblGrid>
              <a:tr h="235442">
                <a:tc>
                  <a:txBody>
                    <a:bodyPr/>
                    <a:lstStyle/>
                    <a:p>
                      <a:r>
                        <a:rPr lang="en-GB" sz="1100" dirty="0"/>
                        <a:t>Owned</a:t>
                      </a:r>
                    </a:p>
                  </a:txBody>
                  <a:tcPr/>
                </a:tc>
                <a:tc>
                  <a:txBody>
                    <a:bodyPr/>
                    <a:lstStyle/>
                    <a:p>
                      <a:r>
                        <a:rPr lang="en-GB" sz="1100" dirty="0"/>
                        <a:t>Social rented</a:t>
                      </a:r>
                    </a:p>
                  </a:txBody>
                  <a:tcPr/>
                </a:tc>
                <a:tc>
                  <a:txBody>
                    <a:bodyPr/>
                    <a:lstStyle/>
                    <a:p>
                      <a:r>
                        <a:rPr lang="en-GB" sz="1100" dirty="0"/>
                        <a:t>Private rented</a:t>
                      </a:r>
                    </a:p>
                  </a:txBody>
                  <a:tcPr/>
                </a:tc>
                <a:extLst>
                  <a:ext uri="{0D108BD9-81ED-4DB2-BD59-A6C34878D82A}">
                    <a16:rowId xmlns:a16="http://schemas.microsoft.com/office/drawing/2014/main" val="590959667"/>
                  </a:ext>
                </a:extLst>
              </a:tr>
              <a:tr h="235442">
                <a:tc>
                  <a:txBody>
                    <a:bodyPr/>
                    <a:lstStyle/>
                    <a:p>
                      <a:r>
                        <a:rPr lang="en-GB" sz="1100" dirty="0"/>
                        <a:t>7.1</a:t>
                      </a:r>
                    </a:p>
                  </a:txBody>
                  <a:tcPr/>
                </a:tc>
                <a:tc>
                  <a:txBody>
                    <a:bodyPr/>
                    <a:lstStyle/>
                    <a:p>
                      <a:r>
                        <a:rPr lang="en-GB" sz="1100" dirty="0"/>
                        <a:t>6.5</a:t>
                      </a:r>
                    </a:p>
                  </a:txBody>
                  <a:tcPr/>
                </a:tc>
                <a:tc>
                  <a:txBody>
                    <a:bodyPr/>
                    <a:lstStyle/>
                    <a:p>
                      <a:r>
                        <a:rPr lang="en-GB" sz="1100" dirty="0"/>
                        <a:t>6.8</a:t>
                      </a:r>
                    </a:p>
                  </a:txBody>
                  <a:tcPr/>
                </a:tc>
                <a:extLst>
                  <a:ext uri="{0D108BD9-81ED-4DB2-BD59-A6C34878D82A}">
                    <a16:rowId xmlns:a16="http://schemas.microsoft.com/office/drawing/2014/main" val="122967990"/>
                  </a:ext>
                </a:extLst>
              </a:tr>
            </a:tbl>
          </a:graphicData>
        </a:graphic>
      </p:graphicFrame>
      <p:sp>
        <p:nvSpPr>
          <p:cNvPr id="13" name="TextBox 12">
            <a:extLst>
              <a:ext uri="{FF2B5EF4-FFF2-40B4-BE49-F238E27FC236}">
                <a16:creationId xmlns:a16="http://schemas.microsoft.com/office/drawing/2014/main" id="{825A6C46-D1B4-7A7D-5303-4A2CF671C81E}"/>
              </a:ext>
            </a:extLst>
          </p:cNvPr>
          <p:cNvSpPr txBox="1"/>
          <p:nvPr/>
        </p:nvSpPr>
        <p:spPr>
          <a:xfrm>
            <a:off x="0" y="5823575"/>
            <a:ext cx="1508746" cy="307777"/>
          </a:xfrm>
          <a:prstGeom prst="rect">
            <a:avLst/>
          </a:prstGeom>
        </p:spPr>
        <p:txBody>
          <a:bodyPr wrap="none" rtlCol="0">
            <a:spAutoFit/>
          </a:bodyPr>
          <a:lstStyle/>
          <a:p>
            <a:r>
              <a:rPr lang="en-GB" sz="1400" dirty="0">
                <a:solidFill>
                  <a:schemeClr val="bg1"/>
                </a:solidFill>
              </a:rPr>
              <a:t>Base size: 1,039</a:t>
            </a:r>
          </a:p>
        </p:txBody>
      </p:sp>
      <p:sp>
        <p:nvSpPr>
          <p:cNvPr id="8" name="TextBox 7">
            <a:extLst>
              <a:ext uri="{FF2B5EF4-FFF2-40B4-BE49-F238E27FC236}">
                <a16:creationId xmlns:a16="http://schemas.microsoft.com/office/drawing/2014/main" id="{EF09A967-DB80-9184-FDA1-FCC07EC7E06D}"/>
              </a:ext>
            </a:extLst>
          </p:cNvPr>
          <p:cNvSpPr txBox="1"/>
          <p:nvPr/>
        </p:nvSpPr>
        <p:spPr>
          <a:xfrm>
            <a:off x="1508746" y="5823575"/>
            <a:ext cx="8229614" cy="523220"/>
          </a:xfrm>
          <a:prstGeom prst="rect">
            <a:avLst/>
          </a:prstGeom>
          <a:noFill/>
        </p:spPr>
        <p:txBody>
          <a:bodyPr wrap="square">
            <a:spAutoFit/>
          </a:bodyPr>
          <a:lstStyle/>
          <a:p>
            <a:r>
              <a:rPr lang="en-US" sz="1400" dirty="0">
                <a:solidFill>
                  <a:schemeClr val="bg1"/>
                </a:solidFill>
              </a:rPr>
              <a:t>Q10. On a scale where 0 (zero) is not at all and 10 (ten) is completely, in general how much do you think people can be trusted?</a:t>
            </a:r>
          </a:p>
        </p:txBody>
      </p:sp>
    </p:spTree>
    <p:extLst>
      <p:ext uri="{BB962C8B-B14F-4D97-AF65-F5344CB8AC3E}">
        <p14:creationId xmlns:p14="http://schemas.microsoft.com/office/powerpoint/2010/main" val="4104276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4E68B5-12AB-D9F8-CDDE-9DC76F7B6833}"/>
              </a:ext>
            </a:extLst>
          </p:cNvPr>
          <p:cNvSpPr>
            <a:spLocks noGrp="1"/>
          </p:cNvSpPr>
          <p:nvPr>
            <p:ph type="title"/>
          </p:nvPr>
        </p:nvSpPr>
        <p:spPr/>
        <p:txBody>
          <a:bodyPr/>
          <a:lstStyle/>
          <a:p>
            <a:r>
              <a:rPr lang="en-GB" dirty="0"/>
              <a:t>Summary - Health and Wellbeing</a:t>
            </a:r>
          </a:p>
        </p:txBody>
      </p:sp>
      <p:sp>
        <p:nvSpPr>
          <p:cNvPr id="3" name="Content Placeholder 2">
            <a:extLst>
              <a:ext uri="{FF2B5EF4-FFF2-40B4-BE49-F238E27FC236}">
                <a16:creationId xmlns:a16="http://schemas.microsoft.com/office/drawing/2014/main" id="{17D4C420-2888-2A69-1E8E-C4C1AA487CF6}"/>
              </a:ext>
            </a:extLst>
          </p:cNvPr>
          <p:cNvSpPr>
            <a:spLocks noGrp="1"/>
          </p:cNvSpPr>
          <p:nvPr>
            <p:ph idx="1"/>
          </p:nvPr>
        </p:nvSpPr>
        <p:spPr/>
        <p:txBody>
          <a:bodyPr vert="horz" wrap="square" lIns="91440" tIns="45720" rIns="91440" bIns="45720" rtlCol="0" anchor="t">
            <a:noAutofit/>
          </a:bodyPr>
          <a:lstStyle/>
          <a:p>
            <a:r>
              <a:rPr lang="en-US" sz="1600"/>
              <a:t>Life expectancy in Islington is higher for females than males in Islington but has been slowing down in recent years, primarily due to the impacts of COVID. </a:t>
            </a:r>
            <a:r>
              <a:rPr lang="en-GB" sz="1600"/>
              <a:t>Cancer, Cardiovascular disease and respiratory disease remain the top causes of mortality in Islington and contributors to the inequality gap in life expectancy for males and females. </a:t>
            </a:r>
            <a:endParaRPr lang="en-GB" sz="1600">
              <a:cs typeface="Arial"/>
            </a:endParaRPr>
          </a:p>
          <a:p>
            <a:r>
              <a:rPr lang="en-GB" sz="1600"/>
              <a:t>The inequalities in life expectancy are stark for males in Islington, with a 14-year gap between the least and most deprived areas of Islington.  This gap has been largely driven by an exceptionally rapid increase in life expectancy among people living in the least deprived parts of the borough, particularly for men.</a:t>
            </a:r>
            <a:endParaRPr lang="en-GB" sz="1600">
              <a:cs typeface="Arial"/>
            </a:endParaRPr>
          </a:p>
          <a:p>
            <a:r>
              <a:rPr lang="en-US" sz="1600"/>
              <a:t>Approximately 31% of Islington’s population has a long-term condition and at least 11% 2 or more long term conditions. Diabetes and hypertension are highly prevalent conditions in Islington and significantly contribute to early death. As well as prevention, earlier diagnosis of these conditions, facilitating lifestyle advice and earlier medical management help to prevent disease progression and improve outcomes.</a:t>
            </a:r>
            <a:endParaRPr lang="en-GB" sz="1600"/>
          </a:p>
          <a:p>
            <a:r>
              <a:rPr lang="en-GB" sz="1600"/>
              <a:t>Islington has the second highest prevalence of diagnosed Serious Mental ill health and Depression in London, second to Hackney. There are higher diagnosis rates of Serious Mental ill health amongst our communities identifying as Black. For Depression the rates are higher amongst White and mixed communities. Overall, there is a higher prevalence of long-term conditions amongst our deprived communities.</a:t>
            </a:r>
            <a:endParaRPr lang="en-GB" sz="1600">
              <a:cs typeface="Arial"/>
            </a:endParaRPr>
          </a:p>
          <a:p>
            <a:endParaRPr lang="en-GB" sz="1600"/>
          </a:p>
          <a:p>
            <a:endParaRPr lang="en-GB" sz="1600"/>
          </a:p>
          <a:p>
            <a:pPr marL="0" indent="0">
              <a:buNone/>
            </a:pPr>
            <a:endParaRPr lang="en-GB" sz="2400"/>
          </a:p>
          <a:p>
            <a:endParaRPr lang="en-GB"/>
          </a:p>
        </p:txBody>
      </p:sp>
    </p:spTree>
    <p:extLst>
      <p:ext uri="{BB962C8B-B14F-4D97-AF65-F5344CB8AC3E}">
        <p14:creationId xmlns:p14="http://schemas.microsoft.com/office/powerpoint/2010/main" val="32130791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C30E4C-70A6-D9CA-8D1F-3EB1499BD8FA}"/>
              </a:ext>
            </a:extLst>
          </p:cNvPr>
          <p:cNvSpPr>
            <a:spLocks noGrp="1"/>
          </p:cNvSpPr>
          <p:nvPr>
            <p:ph type="title"/>
          </p:nvPr>
        </p:nvSpPr>
        <p:spPr/>
        <p:txBody>
          <a:bodyPr/>
          <a:lstStyle/>
          <a:p>
            <a:pPr algn="l"/>
            <a:r>
              <a:rPr lang="en-GB" sz="2800" dirty="0">
                <a:solidFill>
                  <a:schemeClr val="accent1"/>
                </a:solidFill>
              </a:rPr>
              <a:t>Just under nine in ten Islington residents report having a ‘good’ amount of social contact with people they like (86%), with only 3% feeling socially isolated. </a:t>
            </a:r>
          </a:p>
        </p:txBody>
      </p:sp>
      <p:graphicFrame>
        <p:nvGraphicFramePr>
          <p:cNvPr id="20" name="Chart 19">
            <a:extLst>
              <a:ext uri="{FF2B5EF4-FFF2-40B4-BE49-F238E27FC236}">
                <a16:creationId xmlns:a16="http://schemas.microsoft.com/office/drawing/2014/main" id="{3C9EA9A3-E824-E18F-F849-149E205F218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872744"/>
              </p:ext>
            </p:extLst>
          </p:nvPr>
        </p:nvGraphicFramePr>
        <p:xfrm>
          <a:off x="662273" y="1591261"/>
          <a:ext cx="1401609" cy="1538059"/>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81FDAE6D-0130-D405-B382-AEF45C1AF296}"/>
              </a:ext>
            </a:extLst>
          </p:cNvPr>
          <p:cNvSpPr txBox="1"/>
          <p:nvPr/>
        </p:nvSpPr>
        <p:spPr>
          <a:xfrm>
            <a:off x="2080618" y="1941191"/>
            <a:ext cx="2045675" cy="73866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88647"/>
                </a:solidFill>
                <a:effectLst/>
                <a:uLnTx/>
                <a:uFillTx/>
                <a:latin typeface="Arial" panose="020B0604020202020204"/>
                <a:ea typeface="+mn-ea"/>
                <a:cs typeface="+mn-cs"/>
              </a:rPr>
              <a:t>I have as much social contact as I want with people I like</a:t>
            </a:r>
          </a:p>
        </p:txBody>
      </p:sp>
      <p:sp>
        <p:nvSpPr>
          <p:cNvPr id="21" name="TextBox 20">
            <a:extLst>
              <a:ext uri="{FF2B5EF4-FFF2-40B4-BE49-F238E27FC236}">
                <a16:creationId xmlns:a16="http://schemas.microsoft.com/office/drawing/2014/main" id="{145B39B3-2494-5458-F0E8-26F0BD6A31A8}"/>
              </a:ext>
            </a:extLst>
          </p:cNvPr>
          <p:cNvSpPr txBox="1"/>
          <p:nvPr/>
        </p:nvSpPr>
        <p:spPr>
          <a:xfrm>
            <a:off x="1024530" y="2125945"/>
            <a:ext cx="795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88647"/>
                </a:solidFill>
                <a:effectLst/>
                <a:uLnTx/>
                <a:uFillTx/>
                <a:latin typeface="Arial" panose="020B0604020202020204"/>
                <a:ea typeface="+mn-ea"/>
                <a:cs typeface="+mn-cs"/>
              </a:rPr>
              <a:t>43%</a:t>
            </a:r>
          </a:p>
        </p:txBody>
      </p:sp>
      <p:graphicFrame>
        <p:nvGraphicFramePr>
          <p:cNvPr id="23" name="Chart 22">
            <a:extLst>
              <a:ext uri="{FF2B5EF4-FFF2-40B4-BE49-F238E27FC236}">
                <a16:creationId xmlns:a16="http://schemas.microsoft.com/office/drawing/2014/main" id="{C37FD720-79F7-9A43-3EE4-6B62C20E5F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0150809"/>
              </p:ext>
            </p:extLst>
          </p:nvPr>
        </p:nvGraphicFramePr>
        <p:xfrm>
          <a:off x="659050" y="2543356"/>
          <a:ext cx="1401609" cy="1538059"/>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50F431B0-8D6F-34C4-88F1-2A176169F595}"/>
              </a:ext>
            </a:extLst>
          </p:cNvPr>
          <p:cNvSpPr txBox="1"/>
          <p:nvPr/>
        </p:nvSpPr>
        <p:spPr>
          <a:xfrm>
            <a:off x="2111614" y="2923084"/>
            <a:ext cx="1983684" cy="73866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88647"/>
                </a:solidFill>
                <a:effectLst/>
                <a:uLnTx/>
                <a:uFillTx/>
                <a:latin typeface="Arial" panose="020B0604020202020204"/>
                <a:ea typeface="+mn-ea"/>
                <a:cs typeface="+mn-cs"/>
              </a:rPr>
              <a:t>I have adequate social contact with people I like</a:t>
            </a:r>
          </a:p>
        </p:txBody>
      </p:sp>
      <p:sp>
        <p:nvSpPr>
          <p:cNvPr id="24" name="TextBox 23">
            <a:extLst>
              <a:ext uri="{FF2B5EF4-FFF2-40B4-BE49-F238E27FC236}">
                <a16:creationId xmlns:a16="http://schemas.microsoft.com/office/drawing/2014/main" id="{BDDE3B15-F87C-9E77-06B6-133293136E08}"/>
              </a:ext>
            </a:extLst>
          </p:cNvPr>
          <p:cNvSpPr txBox="1"/>
          <p:nvPr/>
        </p:nvSpPr>
        <p:spPr>
          <a:xfrm>
            <a:off x="1024530" y="3061584"/>
            <a:ext cx="7950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88647">
                    <a:lumMod val="60000"/>
                    <a:lumOff val="40000"/>
                  </a:srgbClr>
                </a:solidFill>
                <a:effectLst/>
                <a:uLnTx/>
                <a:uFillTx/>
                <a:latin typeface="Arial" panose="020B0604020202020204"/>
                <a:ea typeface="+mn-ea"/>
                <a:cs typeface="+mn-cs"/>
              </a:rPr>
              <a:t>43%</a:t>
            </a:r>
          </a:p>
        </p:txBody>
      </p:sp>
      <p:graphicFrame>
        <p:nvGraphicFramePr>
          <p:cNvPr id="26" name="Chart 25">
            <a:extLst>
              <a:ext uri="{FF2B5EF4-FFF2-40B4-BE49-F238E27FC236}">
                <a16:creationId xmlns:a16="http://schemas.microsoft.com/office/drawing/2014/main" id="{BD5D92C2-5673-7782-B649-AAFCD6007D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7432274"/>
              </p:ext>
            </p:extLst>
          </p:nvPr>
        </p:nvGraphicFramePr>
        <p:xfrm>
          <a:off x="657439" y="3509586"/>
          <a:ext cx="1401609" cy="1538059"/>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27">
            <a:extLst>
              <a:ext uri="{FF2B5EF4-FFF2-40B4-BE49-F238E27FC236}">
                <a16:creationId xmlns:a16="http://schemas.microsoft.com/office/drawing/2014/main" id="{968EA66D-C034-9AE2-0599-38ECDCC3AFBA}"/>
              </a:ext>
            </a:extLst>
          </p:cNvPr>
          <p:cNvSpPr txBox="1"/>
          <p:nvPr/>
        </p:nvSpPr>
        <p:spPr>
          <a:xfrm>
            <a:off x="2063882" y="3882865"/>
            <a:ext cx="1983683" cy="73866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C4B00"/>
                </a:solidFill>
                <a:effectLst/>
                <a:uLnTx/>
                <a:uFillTx/>
                <a:latin typeface="Arial" panose="020B0604020202020204"/>
                <a:ea typeface="+mn-ea"/>
                <a:cs typeface="+mn-cs"/>
              </a:rPr>
              <a:t>I have some social contact with people I like, but not enough</a:t>
            </a:r>
          </a:p>
        </p:txBody>
      </p:sp>
      <p:sp>
        <p:nvSpPr>
          <p:cNvPr id="27" name="TextBox 26">
            <a:extLst>
              <a:ext uri="{FF2B5EF4-FFF2-40B4-BE49-F238E27FC236}">
                <a16:creationId xmlns:a16="http://schemas.microsoft.com/office/drawing/2014/main" id="{B7214217-0AE3-B03F-2016-EEA51C6827FD}"/>
              </a:ext>
            </a:extLst>
          </p:cNvPr>
          <p:cNvSpPr txBox="1"/>
          <p:nvPr/>
        </p:nvSpPr>
        <p:spPr>
          <a:xfrm>
            <a:off x="1024530" y="4046262"/>
            <a:ext cx="970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C4B00">
                    <a:lumMod val="60000"/>
                    <a:lumOff val="40000"/>
                  </a:srgbClr>
                </a:solidFill>
                <a:effectLst/>
                <a:uLnTx/>
                <a:uFillTx/>
                <a:latin typeface="Arial" panose="020B0604020202020204"/>
                <a:ea typeface="+mn-ea"/>
                <a:cs typeface="+mn-cs"/>
              </a:rPr>
              <a:t>11%</a:t>
            </a:r>
          </a:p>
        </p:txBody>
      </p:sp>
      <p:graphicFrame>
        <p:nvGraphicFramePr>
          <p:cNvPr id="29" name="Chart 28">
            <a:extLst>
              <a:ext uri="{FF2B5EF4-FFF2-40B4-BE49-F238E27FC236}">
                <a16:creationId xmlns:a16="http://schemas.microsoft.com/office/drawing/2014/main" id="{CE7E9BFC-D2CF-8303-C08C-C486105DF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0003451"/>
              </p:ext>
            </p:extLst>
          </p:nvPr>
        </p:nvGraphicFramePr>
        <p:xfrm>
          <a:off x="655828" y="4471581"/>
          <a:ext cx="1401609" cy="1538059"/>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id="{0A536FDF-048E-A5C7-F071-57C6C69B72C6}"/>
              </a:ext>
            </a:extLst>
          </p:cNvPr>
          <p:cNvSpPr txBox="1"/>
          <p:nvPr/>
        </p:nvSpPr>
        <p:spPr>
          <a:xfrm>
            <a:off x="2063882" y="4716118"/>
            <a:ext cx="1983683" cy="95410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01F59"/>
                </a:solidFill>
                <a:effectLst/>
                <a:uLnTx/>
                <a:uFillTx/>
                <a:latin typeface="Arial" panose="020B0604020202020204"/>
                <a:ea typeface="+mn-ea"/>
                <a:cs typeface="+mn-cs"/>
              </a:rPr>
              <a:t>I have little social contact with people I like and feel socially isolated</a:t>
            </a:r>
          </a:p>
        </p:txBody>
      </p:sp>
      <p:sp>
        <p:nvSpPr>
          <p:cNvPr id="30" name="TextBox 29">
            <a:extLst>
              <a:ext uri="{FF2B5EF4-FFF2-40B4-BE49-F238E27FC236}">
                <a16:creationId xmlns:a16="http://schemas.microsoft.com/office/drawing/2014/main" id="{9C017DD9-B8C2-A0CA-575B-775C05945F32}"/>
              </a:ext>
            </a:extLst>
          </p:cNvPr>
          <p:cNvSpPr txBox="1"/>
          <p:nvPr/>
        </p:nvSpPr>
        <p:spPr>
          <a:xfrm>
            <a:off x="1095769" y="4993196"/>
            <a:ext cx="970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01F59"/>
                </a:solidFill>
                <a:effectLst/>
                <a:uLnTx/>
                <a:uFillTx/>
                <a:latin typeface="Arial" panose="020B0604020202020204"/>
                <a:ea typeface="+mn-ea"/>
                <a:cs typeface="+mn-cs"/>
              </a:rPr>
              <a:t>3%</a:t>
            </a:r>
          </a:p>
        </p:txBody>
      </p:sp>
      <p:sp>
        <p:nvSpPr>
          <p:cNvPr id="38" name="TextBox 37">
            <a:extLst>
              <a:ext uri="{FF2B5EF4-FFF2-40B4-BE49-F238E27FC236}">
                <a16:creationId xmlns:a16="http://schemas.microsoft.com/office/drawing/2014/main" id="{214398A8-7048-7763-92E9-8D625247C74E}"/>
              </a:ext>
            </a:extLst>
          </p:cNvPr>
          <p:cNvSpPr txBox="1"/>
          <p:nvPr/>
        </p:nvSpPr>
        <p:spPr>
          <a:xfrm>
            <a:off x="4418258" y="1791073"/>
            <a:ext cx="3887735" cy="3754874"/>
          </a:xfrm>
          <a:prstGeom prst="rect">
            <a:avLst/>
          </a:prstGeom>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Those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16-34</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(48%), those who identify as being of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white ethnicity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(47%) and those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without limitation due to health or disability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(46%) are significantly more likely to report having as much social contact as the want</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Having as much social contact as desired decreases with age; those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aged 75+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are significantly more likely than other ages to report having not enough social contact (20%) and feeling socially isolated (9%)</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Social isolation is also significantly more likely to be true of those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limited a lot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(11%) or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limited a little</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(6%) by health problems or disability</a:t>
            </a:r>
          </a:p>
        </p:txBody>
      </p:sp>
      <p:graphicFrame>
        <p:nvGraphicFramePr>
          <p:cNvPr id="36" name="Content Placeholder 35" descr="Chart showing age breakdown for social contact statements.">
            <a:extLst>
              <a:ext uri="{FF2B5EF4-FFF2-40B4-BE49-F238E27FC236}">
                <a16:creationId xmlns:a16="http://schemas.microsoft.com/office/drawing/2014/main" id="{D176B471-18E7-E707-DB43-C95210906E42}"/>
              </a:ext>
              <a:ext uri="{C183D7F6-B498-43B3-948B-1728B52AA6E4}">
                <adec:decorative xmlns:adec="http://schemas.microsoft.com/office/drawing/2017/decorative" val="0"/>
              </a:ext>
            </a:extLst>
          </p:cNvPr>
          <p:cNvGraphicFramePr>
            <a:graphicFrameLocks noGrp="1"/>
          </p:cNvGraphicFramePr>
          <p:nvPr>
            <p:ph sz="quarter" idx="4294967295"/>
            <p:extLst>
              <p:ext uri="{D42A27DB-BD31-4B8C-83A1-F6EECF244321}">
                <p14:modId xmlns:p14="http://schemas.microsoft.com/office/powerpoint/2010/main" val="4143411256"/>
              </p:ext>
            </p:extLst>
          </p:nvPr>
        </p:nvGraphicFramePr>
        <p:xfrm>
          <a:off x="8481137" y="1418182"/>
          <a:ext cx="3240087" cy="22542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7" name="Content Placeholder 35" descr="Chart showing tenure breakdown for social contact statements.">
            <a:extLst>
              <a:ext uri="{FF2B5EF4-FFF2-40B4-BE49-F238E27FC236}">
                <a16:creationId xmlns:a16="http://schemas.microsoft.com/office/drawing/2014/main" id="{383399FE-46AD-9527-7BA6-07447406CDF7}"/>
              </a:ext>
            </a:extLst>
          </p:cNvPr>
          <p:cNvGraphicFramePr>
            <a:graphicFrameLocks/>
          </p:cNvGraphicFramePr>
          <p:nvPr>
            <p:extLst>
              <p:ext uri="{D42A27DB-BD31-4B8C-83A1-F6EECF244321}">
                <p14:modId xmlns:p14="http://schemas.microsoft.com/office/powerpoint/2010/main" val="3821234637"/>
              </p:ext>
            </p:extLst>
          </p:nvPr>
        </p:nvGraphicFramePr>
        <p:xfrm>
          <a:off x="8433404" y="3588613"/>
          <a:ext cx="3239865" cy="2255011"/>
        </p:xfrm>
        <a:graphic>
          <a:graphicData uri="http://schemas.openxmlformats.org/drawingml/2006/chart">
            <c:chart xmlns:c="http://schemas.openxmlformats.org/drawingml/2006/chart" xmlns:r="http://schemas.openxmlformats.org/officeDocument/2006/relationships" r:id="rId7"/>
          </a:graphicData>
        </a:graphic>
      </p:graphicFrame>
      <p:sp>
        <p:nvSpPr>
          <p:cNvPr id="40" name="TextBox 39">
            <a:extLst>
              <a:ext uri="{FF2B5EF4-FFF2-40B4-BE49-F238E27FC236}">
                <a16:creationId xmlns:a16="http://schemas.microsoft.com/office/drawing/2014/main" id="{D60B0F3F-79A3-B37F-A827-4FF864A156C7}"/>
              </a:ext>
            </a:extLst>
          </p:cNvPr>
          <p:cNvSpPr txBox="1"/>
          <p:nvPr/>
        </p:nvSpPr>
        <p:spPr>
          <a:xfrm>
            <a:off x="0" y="5810792"/>
            <a:ext cx="1508746" cy="307777"/>
          </a:xfrm>
          <a:prstGeom prst="rect">
            <a:avLst/>
          </a:prstGeom>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Base size: 1,039</a:t>
            </a:r>
          </a:p>
        </p:txBody>
      </p:sp>
      <p:sp>
        <p:nvSpPr>
          <p:cNvPr id="10" name="TextBox 9">
            <a:extLst>
              <a:ext uri="{FF2B5EF4-FFF2-40B4-BE49-F238E27FC236}">
                <a16:creationId xmlns:a16="http://schemas.microsoft.com/office/drawing/2014/main" id="{66C12322-5F5E-0890-BE36-F60A8B9344DB}"/>
              </a:ext>
            </a:extLst>
          </p:cNvPr>
          <p:cNvSpPr txBox="1"/>
          <p:nvPr/>
        </p:nvSpPr>
        <p:spPr>
          <a:xfrm>
            <a:off x="1508746" y="5859403"/>
            <a:ext cx="8379972"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Q17.  Thinking about how much contact you’ve had with people you like, which of the following statements best describes your social situation:</a:t>
            </a:r>
          </a:p>
        </p:txBody>
      </p:sp>
    </p:spTree>
    <p:extLst>
      <p:ext uri="{BB962C8B-B14F-4D97-AF65-F5344CB8AC3E}">
        <p14:creationId xmlns:p14="http://schemas.microsoft.com/office/powerpoint/2010/main" val="33479352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C30E4C-70A6-D9CA-8D1F-3EB1499BD8FA}"/>
              </a:ext>
            </a:extLst>
          </p:cNvPr>
          <p:cNvSpPr>
            <a:spLocks noGrp="1"/>
          </p:cNvSpPr>
          <p:nvPr>
            <p:ph type="title"/>
          </p:nvPr>
        </p:nvSpPr>
        <p:spPr/>
        <p:txBody>
          <a:bodyPr/>
          <a:lstStyle/>
          <a:p>
            <a:pPr algn="l"/>
            <a:r>
              <a:rPr lang="en-US" sz="2400" dirty="0">
                <a:solidFill>
                  <a:schemeClr val="accent1"/>
                </a:solidFill>
              </a:rPr>
              <a:t>Six in ten Islington residents report hardly ever or never feeling lonely. D</a:t>
            </a:r>
            <a:r>
              <a:rPr lang="en-GB" sz="2400" dirty="0" err="1">
                <a:solidFill>
                  <a:schemeClr val="accent1"/>
                </a:solidFill>
              </a:rPr>
              <a:t>espite</a:t>
            </a:r>
            <a:r>
              <a:rPr lang="en-GB" sz="2400" dirty="0">
                <a:solidFill>
                  <a:schemeClr val="accent1"/>
                </a:solidFill>
              </a:rPr>
              <a:t> 86% of respondents reporting having adequate or as much social contact as they need, 38% report sometimes or often feeling lonely.</a:t>
            </a:r>
          </a:p>
        </p:txBody>
      </p:sp>
      <p:graphicFrame>
        <p:nvGraphicFramePr>
          <p:cNvPr id="49" name="Chart 48">
            <a:extLst>
              <a:ext uri="{FF2B5EF4-FFF2-40B4-BE49-F238E27FC236}">
                <a16:creationId xmlns:a16="http://schemas.microsoft.com/office/drawing/2014/main" id="{191FFDB7-6C91-015D-5BD7-310C226D94BF}"/>
              </a:ext>
              <a:ext uri="{C183D7F6-B498-43B3-948B-1728B52AA6E4}">
                <adec:decorative xmlns:adec="http://schemas.microsoft.com/office/drawing/2017/decorative" val="1"/>
              </a:ext>
            </a:extLst>
          </p:cNvPr>
          <p:cNvGraphicFramePr/>
          <p:nvPr/>
        </p:nvGraphicFramePr>
        <p:xfrm>
          <a:off x="767408" y="1662377"/>
          <a:ext cx="1542402" cy="1692559"/>
        </p:xfrm>
        <a:graphic>
          <a:graphicData uri="http://schemas.openxmlformats.org/drawingml/2006/chart">
            <c:chart xmlns:c="http://schemas.openxmlformats.org/drawingml/2006/chart" xmlns:r="http://schemas.openxmlformats.org/officeDocument/2006/relationships" r:id="rId2"/>
          </a:graphicData>
        </a:graphic>
      </p:graphicFrame>
      <p:sp>
        <p:nvSpPr>
          <p:cNvPr id="51" name="TextBox 50">
            <a:extLst>
              <a:ext uri="{FF2B5EF4-FFF2-40B4-BE49-F238E27FC236}">
                <a16:creationId xmlns:a16="http://schemas.microsoft.com/office/drawing/2014/main" id="{BD83EF72-326B-7228-96D6-10BBE49C29CB}"/>
              </a:ext>
            </a:extLst>
          </p:cNvPr>
          <p:cNvSpPr txBox="1"/>
          <p:nvPr/>
        </p:nvSpPr>
        <p:spPr>
          <a:xfrm>
            <a:off x="2319996" y="2244142"/>
            <a:ext cx="1295322"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8647"/>
                </a:solidFill>
                <a:effectLst/>
                <a:uLnTx/>
                <a:uFillTx/>
                <a:latin typeface="Arial" panose="020B0604020202020204"/>
                <a:ea typeface="+mn-ea"/>
                <a:cs typeface="+mn-cs"/>
              </a:rPr>
              <a:t>Hardly ever or never</a:t>
            </a:r>
          </a:p>
        </p:txBody>
      </p:sp>
      <p:sp>
        <p:nvSpPr>
          <p:cNvPr id="50" name="TextBox 49">
            <a:extLst>
              <a:ext uri="{FF2B5EF4-FFF2-40B4-BE49-F238E27FC236}">
                <a16:creationId xmlns:a16="http://schemas.microsoft.com/office/drawing/2014/main" id="{DA885031-9638-4B49-C7CE-48AFC2A58888}"/>
              </a:ext>
            </a:extLst>
          </p:cNvPr>
          <p:cNvSpPr txBox="1"/>
          <p:nvPr/>
        </p:nvSpPr>
        <p:spPr>
          <a:xfrm>
            <a:off x="1224962" y="2272737"/>
            <a:ext cx="887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88647">
                    <a:lumMod val="60000"/>
                    <a:lumOff val="40000"/>
                  </a:srgbClr>
                </a:solidFill>
                <a:effectLst/>
                <a:uLnTx/>
                <a:uFillTx/>
                <a:latin typeface="Arial" panose="020B0604020202020204"/>
                <a:ea typeface="+mn-ea"/>
                <a:cs typeface="+mn-cs"/>
              </a:rPr>
              <a:t>61%</a:t>
            </a:r>
          </a:p>
        </p:txBody>
      </p:sp>
      <p:graphicFrame>
        <p:nvGraphicFramePr>
          <p:cNvPr id="52" name="Chart 51">
            <a:extLst>
              <a:ext uri="{FF2B5EF4-FFF2-40B4-BE49-F238E27FC236}">
                <a16:creationId xmlns:a16="http://schemas.microsoft.com/office/drawing/2014/main" id="{C99A5FD3-3BFB-0A7C-4585-1072E29BD0F9}"/>
              </a:ext>
              <a:ext uri="{C183D7F6-B498-43B3-948B-1728B52AA6E4}">
                <adec:decorative xmlns:adec="http://schemas.microsoft.com/office/drawing/2017/decorative" val="1"/>
              </a:ext>
            </a:extLst>
          </p:cNvPr>
          <p:cNvGraphicFramePr/>
          <p:nvPr/>
        </p:nvGraphicFramePr>
        <p:xfrm>
          <a:off x="767407" y="2923545"/>
          <a:ext cx="1542402" cy="1692559"/>
        </p:xfrm>
        <a:graphic>
          <a:graphicData uri="http://schemas.openxmlformats.org/drawingml/2006/chart">
            <c:chart xmlns:c="http://schemas.openxmlformats.org/drawingml/2006/chart" xmlns:r="http://schemas.openxmlformats.org/officeDocument/2006/relationships" r:id="rId3"/>
          </a:graphicData>
        </a:graphic>
      </p:graphicFrame>
      <p:sp>
        <p:nvSpPr>
          <p:cNvPr id="54" name="TextBox 53">
            <a:extLst>
              <a:ext uri="{FF2B5EF4-FFF2-40B4-BE49-F238E27FC236}">
                <a16:creationId xmlns:a16="http://schemas.microsoft.com/office/drawing/2014/main" id="{D88F3A77-F2EB-2796-AF6D-3B0C44D9325A}"/>
              </a:ext>
            </a:extLst>
          </p:cNvPr>
          <p:cNvSpPr txBox="1"/>
          <p:nvPr/>
        </p:nvSpPr>
        <p:spPr>
          <a:xfrm>
            <a:off x="2319997" y="3430877"/>
            <a:ext cx="1122326"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C4B00"/>
                </a:solidFill>
                <a:effectLst/>
                <a:uLnTx/>
                <a:uFillTx/>
                <a:latin typeface="Arial" panose="020B0604020202020204"/>
                <a:ea typeface="+mn-ea"/>
                <a:cs typeface="+mn-cs"/>
              </a:rPr>
              <a:t>Some of the time</a:t>
            </a:r>
          </a:p>
        </p:txBody>
      </p:sp>
      <p:sp>
        <p:nvSpPr>
          <p:cNvPr id="53" name="TextBox 52">
            <a:extLst>
              <a:ext uri="{FF2B5EF4-FFF2-40B4-BE49-F238E27FC236}">
                <a16:creationId xmlns:a16="http://schemas.microsoft.com/office/drawing/2014/main" id="{72F23809-B3C9-CCEF-7C13-131479536BE4}"/>
              </a:ext>
            </a:extLst>
          </p:cNvPr>
          <p:cNvSpPr txBox="1"/>
          <p:nvPr/>
        </p:nvSpPr>
        <p:spPr>
          <a:xfrm>
            <a:off x="1224778" y="3567921"/>
            <a:ext cx="883450" cy="4684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C4B00">
                    <a:lumMod val="60000"/>
                    <a:lumOff val="40000"/>
                  </a:srgbClr>
                </a:solidFill>
                <a:effectLst/>
                <a:uLnTx/>
                <a:uFillTx/>
                <a:latin typeface="Arial" panose="020B0604020202020204"/>
                <a:ea typeface="+mn-ea"/>
                <a:cs typeface="+mn-cs"/>
              </a:rPr>
              <a:t>34%</a:t>
            </a:r>
          </a:p>
        </p:txBody>
      </p:sp>
      <p:graphicFrame>
        <p:nvGraphicFramePr>
          <p:cNvPr id="55" name="Chart 54">
            <a:extLst>
              <a:ext uri="{FF2B5EF4-FFF2-40B4-BE49-F238E27FC236}">
                <a16:creationId xmlns:a16="http://schemas.microsoft.com/office/drawing/2014/main" id="{DF53C86D-215B-94D2-2866-6A3C4FC38D55}"/>
              </a:ext>
              <a:ext uri="{C183D7F6-B498-43B3-948B-1728B52AA6E4}">
                <adec:decorative xmlns:adec="http://schemas.microsoft.com/office/drawing/2017/decorative" val="1"/>
              </a:ext>
            </a:extLst>
          </p:cNvPr>
          <p:cNvGraphicFramePr/>
          <p:nvPr/>
        </p:nvGraphicFramePr>
        <p:xfrm>
          <a:off x="776610" y="4184713"/>
          <a:ext cx="1542402" cy="1692559"/>
        </p:xfrm>
        <a:graphic>
          <a:graphicData uri="http://schemas.openxmlformats.org/drawingml/2006/chart">
            <c:chart xmlns:c="http://schemas.openxmlformats.org/drawingml/2006/chart" xmlns:r="http://schemas.openxmlformats.org/officeDocument/2006/relationships" r:id="rId4"/>
          </a:graphicData>
        </a:graphic>
      </p:graphicFrame>
      <p:sp>
        <p:nvSpPr>
          <p:cNvPr id="57" name="TextBox 56">
            <a:extLst>
              <a:ext uri="{FF2B5EF4-FFF2-40B4-BE49-F238E27FC236}">
                <a16:creationId xmlns:a16="http://schemas.microsoft.com/office/drawing/2014/main" id="{827F3DC3-FF23-6FE9-FD7C-A3A45A60A2F2}"/>
              </a:ext>
            </a:extLst>
          </p:cNvPr>
          <p:cNvSpPr txBox="1"/>
          <p:nvPr/>
        </p:nvSpPr>
        <p:spPr>
          <a:xfrm>
            <a:off x="2392458" y="4834173"/>
            <a:ext cx="98461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01F59"/>
                </a:solidFill>
                <a:effectLst/>
                <a:uLnTx/>
                <a:uFillTx/>
                <a:latin typeface="Arial" panose="020B0604020202020204"/>
                <a:ea typeface="+mn-ea"/>
                <a:cs typeface="+mn-cs"/>
              </a:rPr>
              <a:t>Often</a:t>
            </a:r>
          </a:p>
        </p:txBody>
      </p:sp>
      <p:sp>
        <p:nvSpPr>
          <p:cNvPr id="56" name="TextBox 55">
            <a:extLst>
              <a:ext uri="{FF2B5EF4-FFF2-40B4-BE49-F238E27FC236}">
                <a16:creationId xmlns:a16="http://schemas.microsoft.com/office/drawing/2014/main" id="{73D59714-8A06-2114-02CF-C2D9AA56C1A7}"/>
              </a:ext>
            </a:extLst>
          </p:cNvPr>
          <p:cNvSpPr txBox="1"/>
          <p:nvPr/>
        </p:nvSpPr>
        <p:spPr>
          <a:xfrm>
            <a:off x="1308540" y="4837137"/>
            <a:ext cx="970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01F59"/>
                </a:solidFill>
                <a:effectLst/>
                <a:uLnTx/>
                <a:uFillTx/>
                <a:latin typeface="Arial" panose="020B0604020202020204"/>
                <a:ea typeface="+mn-ea"/>
                <a:cs typeface="+mn-cs"/>
              </a:rPr>
              <a:t>4%</a:t>
            </a:r>
          </a:p>
        </p:txBody>
      </p:sp>
      <p:sp>
        <p:nvSpPr>
          <p:cNvPr id="62" name="TextBox 61">
            <a:extLst>
              <a:ext uri="{FF2B5EF4-FFF2-40B4-BE49-F238E27FC236}">
                <a16:creationId xmlns:a16="http://schemas.microsoft.com/office/drawing/2014/main" id="{5C7E18A4-D719-A372-BFD5-61D5227343FA}"/>
              </a:ext>
            </a:extLst>
          </p:cNvPr>
          <p:cNvSpPr txBox="1"/>
          <p:nvPr/>
        </p:nvSpPr>
        <p:spPr>
          <a:xfrm>
            <a:off x="3608462" y="1700032"/>
            <a:ext cx="3887735" cy="3754874"/>
          </a:xfrm>
          <a:prstGeom prst="rect">
            <a:avLst/>
          </a:prstGeom>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With social contact decreasing with age, is follows that loneliness increases with age, with those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aged 75+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significantly more likely to ‘often’ feel lonely (12%)</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Loneliness is also significantly more likely to occur often for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those limited a lot by health issues or disability</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(13%) while more than half (58%) of those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limited a little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sometimes feeling lonely. </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Those aged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16-34</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are significantly more likely to hardly even or never feel lonely (65%), true also for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men</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(65% vs. 58%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women</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and those who have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dependent children </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in the household (69% vs. 59% </a:t>
            </a:r>
            <a:r>
              <a:rPr kumimoji="0" lang="en-GB" sz="1400" b="1" i="0" u="none" strike="noStrike" kern="1200" cap="none" spc="0" normalizeH="0" baseline="0" noProof="0" dirty="0">
                <a:ln>
                  <a:noFill/>
                </a:ln>
                <a:solidFill>
                  <a:srgbClr val="000000"/>
                </a:solidFill>
                <a:effectLst/>
                <a:uLnTx/>
                <a:uFillTx/>
                <a:latin typeface="Arial" panose="020B0604020202020204"/>
                <a:ea typeface="+mn-ea"/>
                <a:cs typeface="+mn-cs"/>
              </a:rPr>
              <a:t>without dependent children</a:t>
            </a:r>
            <a:r>
              <a:rPr kumimoji="0" lang="en-GB" sz="140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graphicFrame>
        <p:nvGraphicFramePr>
          <p:cNvPr id="60" name="Content Placeholder 59" descr="Chart showing age breakdown for feeling lonely statements.">
            <a:extLst>
              <a:ext uri="{FF2B5EF4-FFF2-40B4-BE49-F238E27FC236}">
                <a16:creationId xmlns:a16="http://schemas.microsoft.com/office/drawing/2014/main" id="{A6BD12A6-49B0-67EF-2C82-9B1BABDB6401}"/>
              </a:ext>
            </a:extLst>
          </p:cNvPr>
          <p:cNvGraphicFramePr>
            <a:graphicFrameLocks noGrp="1"/>
          </p:cNvGraphicFramePr>
          <p:nvPr>
            <p:ph sz="quarter" idx="4294967295"/>
            <p:extLst>
              <p:ext uri="{D42A27DB-BD31-4B8C-83A1-F6EECF244321}">
                <p14:modId xmlns:p14="http://schemas.microsoft.com/office/powerpoint/2010/main" val="1731934332"/>
              </p:ext>
            </p:extLst>
          </p:nvPr>
        </p:nvGraphicFramePr>
        <p:xfrm>
          <a:off x="7980482" y="1421646"/>
          <a:ext cx="3614737" cy="21788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1" name="Content Placeholder 59" descr="Chart showing disability breakdown for feeling lonely statements.">
            <a:extLst>
              <a:ext uri="{FF2B5EF4-FFF2-40B4-BE49-F238E27FC236}">
                <a16:creationId xmlns:a16="http://schemas.microsoft.com/office/drawing/2014/main" id="{49CA219B-F2BB-7972-87E2-D1D344D15DF3}"/>
              </a:ext>
            </a:extLst>
          </p:cNvPr>
          <p:cNvGraphicFramePr>
            <a:graphicFrameLocks/>
          </p:cNvGraphicFramePr>
          <p:nvPr>
            <p:extLst>
              <p:ext uri="{D42A27DB-BD31-4B8C-83A1-F6EECF244321}">
                <p14:modId xmlns:p14="http://schemas.microsoft.com/office/powerpoint/2010/main" val="3710471803"/>
              </p:ext>
            </p:extLst>
          </p:nvPr>
        </p:nvGraphicFramePr>
        <p:xfrm>
          <a:off x="7989684" y="3567921"/>
          <a:ext cx="3671011" cy="2308871"/>
        </p:xfrm>
        <a:graphic>
          <a:graphicData uri="http://schemas.openxmlformats.org/drawingml/2006/chart">
            <c:chart xmlns:c="http://schemas.openxmlformats.org/drawingml/2006/chart" xmlns:r="http://schemas.openxmlformats.org/officeDocument/2006/relationships" r:id="rId6"/>
          </a:graphicData>
        </a:graphic>
      </p:graphicFrame>
      <p:sp>
        <p:nvSpPr>
          <p:cNvPr id="64" name="TextBox 63">
            <a:extLst>
              <a:ext uri="{FF2B5EF4-FFF2-40B4-BE49-F238E27FC236}">
                <a16:creationId xmlns:a16="http://schemas.microsoft.com/office/drawing/2014/main" id="{FBDEA435-F9E8-FF41-FA1F-FC63C8E42E1B}"/>
              </a:ext>
            </a:extLst>
          </p:cNvPr>
          <p:cNvSpPr txBox="1"/>
          <p:nvPr/>
        </p:nvSpPr>
        <p:spPr>
          <a:xfrm>
            <a:off x="17636" y="5842888"/>
            <a:ext cx="1508746" cy="307777"/>
          </a:xfrm>
          <a:prstGeom prst="rect">
            <a:avLst/>
          </a:prstGeom>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Base size: 1,039</a:t>
            </a:r>
          </a:p>
        </p:txBody>
      </p:sp>
      <p:sp>
        <p:nvSpPr>
          <p:cNvPr id="10" name="TextBox 9">
            <a:extLst>
              <a:ext uri="{FF2B5EF4-FFF2-40B4-BE49-F238E27FC236}">
                <a16:creationId xmlns:a16="http://schemas.microsoft.com/office/drawing/2014/main" id="{66C12322-5F5E-0890-BE36-F60A8B9344DB}"/>
              </a:ext>
            </a:extLst>
          </p:cNvPr>
          <p:cNvSpPr txBox="1"/>
          <p:nvPr/>
        </p:nvSpPr>
        <p:spPr>
          <a:xfrm>
            <a:off x="1500442" y="5855804"/>
            <a:ext cx="3753263"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Q18.  How often do you feel lonely?</a:t>
            </a:r>
          </a:p>
        </p:txBody>
      </p:sp>
    </p:spTree>
    <p:extLst>
      <p:ext uri="{BB962C8B-B14F-4D97-AF65-F5344CB8AC3E}">
        <p14:creationId xmlns:p14="http://schemas.microsoft.com/office/powerpoint/2010/main" val="231029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B4B55B-9B71-6C7B-1FD0-39F3AA94D132}"/>
              </a:ext>
            </a:extLst>
          </p:cNvPr>
          <p:cNvSpPr>
            <a:spLocks noGrp="1"/>
          </p:cNvSpPr>
          <p:nvPr>
            <p:ph type="title"/>
          </p:nvPr>
        </p:nvSpPr>
        <p:spPr/>
        <p:txBody>
          <a:bodyPr/>
          <a:lstStyle/>
          <a:p>
            <a:r>
              <a:rPr lang="en-GB" dirty="0"/>
              <a:t>Summary - Health and Wellbeing (2)</a:t>
            </a:r>
          </a:p>
        </p:txBody>
      </p:sp>
      <p:sp>
        <p:nvSpPr>
          <p:cNvPr id="3" name="Content Placeholder 2">
            <a:extLst>
              <a:ext uri="{FF2B5EF4-FFF2-40B4-BE49-F238E27FC236}">
                <a16:creationId xmlns:a16="http://schemas.microsoft.com/office/drawing/2014/main" id="{F3137CC1-042A-86E2-1ED4-1C7250AD03AF}"/>
              </a:ext>
            </a:extLst>
          </p:cNvPr>
          <p:cNvSpPr>
            <a:spLocks noGrp="1"/>
          </p:cNvSpPr>
          <p:nvPr>
            <p:ph idx="1"/>
          </p:nvPr>
        </p:nvSpPr>
        <p:spPr>
          <a:xfrm>
            <a:off x="565974" y="1282854"/>
            <a:ext cx="10515600" cy="4124033"/>
          </a:xfrm>
        </p:spPr>
        <p:txBody>
          <a:bodyPr/>
          <a:lstStyle/>
          <a:p>
            <a:r>
              <a:rPr lang="en-US" sz="1600"/>
              <a:t>Leading a healthy lifestyle can prevent illness or at least delay it for many years. Unlike other factors such as age and genetics, poor lifestyle </a:t>
            </a:r>
            <a:r>
              <a:rPr lang="en-US" sz="1600" err="1"/>
              <a:t>behaviours</a:t>
            </a:r>
            <a:r>
              <a:rPr lang="en-US" sz="1600"/>
              <a:t> can be altered and in the medium term improve population health outcomes.  Smoking, excess alcohol consumption and excess weight caused lack of physical activity and diet are the key lifestyle issues facing residents in both boroughs and disproportional impact certain populations more than others. </a:t>
            </a:r>
          </a:p>
          <a:p>
            <a:r>
              <a:rPr lang="en-US" sz="1600"/>
              <a:t>Healthy life expectancy, that is the years spent in good health is arguably more important than life expectancy overall. </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It considers both the length of life and the quality of life. On average healthy life expectancy for males and females in Islington is lower than London but has been improving. For Males is it 63 years compared to 63.8 in London and for females its is 63.8 years compared to 65 years in London. </a:t>
            </a:r>
            <a:endParaRPr lang="en-GB" sz="1600">
              <a:ea typeface="Tahoma"/>
              <a:cs typeface="Arial"/>
            </a:endParaRPr>
          </a:p>
          <a:p>
            <a:r>
              <a:rPr lang="en-GB" sz="1600"/>
              <a:t>The number and proportion of residents who are living with a disability has increased since 2011 to 16.2%. This trend is primarily driven by an increase in people living with disabilities who are limited a little in their daily activities. To contrast, across London overall there has been a decrease in the proportion of people living with a disability. Islington has the highest proportion of residents living with a disability in London. </a:t>
            </a:r>
          </a:p>
          <a:p>
            <a:pPr marL="285750" indent="-285750">
              <a:buFont typeface="Arial"/>
              <a:buChar char="•"/>
            </a:pPr>
            <a:r>
              <a:rPr lang="en-US" sz="1600"/>
              <a:t>Islington’s adult social care supports 10,475 residents per 100,000 aged 65 and over. This gives Islington the 4th highest rate among all London boroughs. Islington’s adult social care supports 910 residents per 100,000 aged 18-64. This gives Islington the 10th highest rate among all London boroughs.</a:t>
            </a:r>
          </a:p>
          <a:p>
            <a:pPr marL="285750" indent="-285750">
              <a:buFont typeface="Arial"/>
              <a:buChar char="•"/>
            </a:pPr>
            <a:r>
              <a:rPr lang="en-US" sz="1600"/>
              <a:t>With an ageing population and potential increased morbidity there needs to be a continued focus on how we can keep people healthy and independent.</a:t>
            </a:r>
          </a:p>
        </p:txBody>
      </p:sp>
    </p:spTree>
    <p:extLst>
      <p:ext uri="{BB962C8B-B14F-4D97-AF65-F5344CB8AC3E}">
        <p14:creationId xmlns:p14="http://schemas.microsoft.com/office/powerpoint/2010/main" val="2399789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335F88-717C-4192-B7F8-0E885E711E72}"/>
              </a:ext>
            </a:extLst>
          </p:cNvPr>
          <p:cNvSpPr>
            <a:spLocks noGrp="1"/>
          </p:cNvSpPr>
          <p:nvPr>
            <p:ph type="title"/>
          </p:nvPr>
        </p:nvSpPr>
        <p:spPr/>
        <p:txBody>
          <a:bodyPr/>
          <a:lstStyle/>
          <a:p>
            <a:r>
              <a:rPr lang="en-GB" dirty="0"/>
              <a:t>Summary - Crime and safety</a:t>
            </a:r>
          </a:p>
        </p:txBody>
      </p:sp>
      <p:sp>
        <p:nvSpPr>
          <p:cNvPr id="3" name="Content Placeholder 2">
            <a:extLst>
              <a:ext uri="{FF2B5EF4-FFF2-40B4-BE49-F238E27FC236}">
                <a16:creationId xmlns:a16="http://schemas.microsoft.com/office/drawing/2014/main" id="{2B8944AE-1F2C-37A9-4067-E75201062BDE}"/>
              </a:ext>
            </a:extLst>
          </p:cNvPr>
          <p:cNvSpPr>
            <a:spLocks noGrp="1"/>
          </p:cNvSpPr>
          <p:nvPr>
            <p:ph idx="1"/>
          </p:nvPr>
        </p:nvSpPr>
        <p:spPr/>
        <p:txBody>
          <a:bodyPr vert="horz" wrap="square" lIns="91440" tIns="45720" rIns="91440" bIns="45720" rtlCol="0" anchor="t">
            <a:noAutofit/>
          </a:bodyPr>
          <a:lstStyle/>
          <a:p>
            <a:r>
              <a:rPr lang="en-GB" sz="1600"/>
              <a:t>Islington has a lower positive perception to the police compared to London when asked about questions related to Trust and Confidence of the Metropolitan Police Service. These perceptions have been declining overtime for Islington and for London as a whole.</a:t>
            </a:r>
            <a:endParaRPr lang="en-GB" sz="1600">
              <a:cs typeface="Arial"/>
            </a:endParaRPr>
          </a:p>
          <a:p>
            <a:r>
              <a:rPr lang="en-GB" sz="1600"/>
              <a:t>In 2023/24 there were approximately 29,100 offences reported to the police in Islington. Theft makes up most reported offences followed by violence against a person. This distribution has remained the same over the past 5 year and is similar to what is seen in London overall. </a:t>
            </a:r>
            <a:endParaRPr lang="en-GB" sz="1600">
              <a:cs typeface="Arial"/>
            </a:endParaRPr>
          </a:p>
          <a:p>
            <a:pPr>
              <a:spcBef>
                <a:spcPts val="500"/>
              </a:spcBef>
              <a:buClr>
                <a:srgbClr val="288647"/>
              </a:buClr>
              <a:defRPr/>
            </a:pPr>
            <a:r>
              <a:rPr kumimoji="0" lang="en-GB" sz="1600" b="0" i="0" u="none" strike="noStrike" kern="1200" cap="none" spc="0" normalizeH="0" baseline="0" noProof="0">
                <a:ln>
                  <a:noFill/>
                </a:ln>
                <a:effectLst/>
                <a:uLnTx/>
                <a:uFillTx/>
                <a:latin typeface="Arial" panose="020B0604020202020204"/>
                <a:ea typeface="+mn-ea"/>
                <a:cs typeface="+mn-cs"/>
              </a:rPr>
              <a:t>Islington is a diverse residential borough which generally falls below the London average for hate crime. </a:t>
            </a:r>
            <a:r>
              <a:rPr lang="en-GB" sz="1600">
                <a:latin typeface="Arial" panose="020B0604020202020204"/>
              </a:rPr>
              <a:t>In 2023 there were on average 3,400 reported incidents of hate crime in Islington. </a:t>
            </a:r>
            <a:r>
              <a:rPr kumimoji="0" lang="en-GB" sz="1600" b="0" i="0" u="none" strike="noStrike" kern="1200" cap="none" spc="0" normalizeH="0" baseline="0" noProof="0">
                <a:ln>
                  <a:noFill/>
                </a:ln>
                <a:effectLst/>
                <a:uLnTx/>
                <a:uFillTx/>
                <a:latin typeface="Arial" panose="020B0604020202020204"/>
                <a:ea typeface="+mn-ea"/>
                <a:cs typeface="+mn-cs"/>
              </a:rPr>
              <a:t>Racist and religious offences were the most common type of hate crime reported followed by homophobic crime.</a:t>
            </a:r>
            <a:r>
              <a:rPr lang="en-GB" sz="1600">
                <a:latin typeface="Arial" panose="020B0604020202020204"/>
              </a:rPr>
              <a:t> Finsbury Park is the area in Islington that sees the highest volume of hate crime.</a:t>
            </a:r>
            <a:endParaRPr lang="en-GB" sz="1600">
              <a:latin typeface="Arial" panose="020B0604020202020204"/>
              <a:cs typeface="Arial"/>
            </a:endParaRPr>
          </a:p>
          <a:p>
            <a:pPr defTabSz="457200">
              <a:lnSpc>
                <a:spcPct val="100000"/>
              </a:lnSpc>
              <a:spcBef>
                <a:spcPts val="0"/>
              </a:spcBef>
              <a:buClrTx/>
              <a:defRPr/>
            </a:pPr>
            <a:r>
              <a:rPr kumimoji="0" lang="en-GB" sz="1600" b="0" i="0" u="none" strike="noStrike" kern="1200" cap="none" spc="0" normalizeH="0" baseline="0" noProof="0">
                <a:ln>
                  <a:noFill/>
                </a:ln>
                <a:effectLst/>
                <a:uLnTx/>
                <a:uFillTx/>
                <a:latin typeface="Arial" panose="020B0604020202020204"/>
                <a:ea typeface="+mn-ea"/>
                <a:cs typeface="+mn-cs"/>
              </a:rPr>
              <a:t>In 2023, there were on average 2,500 reported incidents of domestic abuse. </a:t>
            </a:r>
            <a:r>
              <a:rPr lang="en-GB" sz="1600">
                <a:latin typeface="Arial" panose="020B0604020202020204"/>
              </a:rPr>
              <a:t>T</a:t>
            </a:r>
            <a:r>
              <a:rPr kumimoji="0" lang="en-GB" sz="1600" b="0" i="0" u="none" strike="noStrike" kern="1200" cap="none" spc="0" normalizeH="0" baseline="0" noProof="0">
                <a:ln>
                  <a:noFill/>
                </a:ln>
                <a:effectLst/>
                <a:uLnTx/>
                <a:uFillTx/>
                <a:latin typeface="Arial" panose="020B0604020202020204"/>
                <a:ea typeface="+mn-ea"/>
                <a:cs typeface="+mn-cs"/>
              </a:rPr>
              <a:t>he volume of reported domestic abuse incidents saw some increased levels during lockdown periods in Islington and have shown a reduction in the recent year. </a:t>
            </a:r>
            <a:r>
              <a:rPr lang="en-GB" sz="1600">
                <a:latin typeface="Arial" panose="020B0604020202020204"/>
              </a:rPr>
              <a:t>However, it should be noted that levels of domestic abuse tend to be under reported.</a:t>
            </a:r>
            <a:endParaRPr lang="en-GB" sz="1600">
              <a:latin typeface="Arial" panose="020B0604020202020204"/>
              <a:cs typeface="Arial"/>
            </a:endParaRPr>
          </a:p>
          <a:p>
            <a:pPr defTabSz="457200">
              <a:lnSpc>
                <a:spcPct val="100000"/>
              </a:lnSpc>
              <a:spcBef>
                <a:spcPts val="0"/>
              </a:spcBef>
              <a:buClrTx/>
              <a:defRPr/>
            </a:pPr>
            <a:r>
              <a:rPr lang="en-GB" sz="1600">
                <a:latin typeface="Arial" panose="020B0604020202020204"/>
              </a:rPr>
              <a:t>Domestic abuse victims identifying as Black are overrepresented amongst victims.</a:t>
            </a:r>
            <a:endParaRPr lang="en-GB" sz="1600">
              <a:latin typeface="Arial" panose="020B0604020202020204"/>
              <a:cs typeface="Arial"/>
            </a:endParaRPr>
          </a:p>
          <a:p>
            <a:pPr>
              <a:spcBef>
                <a:spcPts val="500"/>
              </a:spcBef>
              <a:buClr>
                <a:srgbClr val="288647"/>
              </a:buClr>
              <a:defRPr/>
            </a:pPr>
            <a:endParaRPr lang="en-GB" sz="1600">
              <a:latin typeface="Arial" panose="020B0604020202020204"/>
            </a:endParaRPr>
          </a:p>
          <a:p>
            <a:endParaRPr lang="en-GB" sz="1600"/>
          </a:p>
          <a:p>
            <a:endParaRPr lang="en-GB" sz="1600"/>
          </a:p>
          <a:p>
            <a:endParaRPr lang="en-GB" sz="1600"/>
          </a:p>
          <a:p>
            <a:endParaRPr lang="en-GB"/>
          </a:p>
        </p:txBody>
      </p:sp>
    </p:spTree>
    <p:extLst>
      <p:ext uri="{BB962C8B-B14F-4D97-AF65-F5344CB8AC3E}">
        <p14:creationId xmlns:p14="http://schemas.microsoft.com/office/powerpoint/2010/main" val="1187981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80FC-D2B2-D557-A5C7-EF488E55F987}"/>
              </a:ext>
            </a:extLst>
          </p:cNvPr>
          <p:cNvSpPr>
            <a:spLocks noGrp="1"/>
          </p:cNvSpPr>
          <p:nvPr>
            <p:ph type="title"/>
          </p:nvPr>
        </p:nvSpPr>
        <p:spPr/>
        <p:txBody>
          <a:bodyPr/>
          <a:lstStyle/>
          <a:p>
            <a:r>
              <a:rPr lang="en-GB" dirty="0"/>
              <a:t>Summary - Communities</a:t>
            </a:r>
          </a:p>
        </p:txBody>
      </p:sp>
      <p:sp>
        <p:nvSpPr>
          <p:cNvPr id="3" name="Content Placeholder 2">
            <a:extLst>
              <a:ext uri="{FF2B5EF4-FFF2-40B4-BE49-F238E27FC236}">
                <a16:creationId xmlns:a16="http://schemas.microsoft.com/office/drawing/2014/main" id="{EC478461-9227-6044-6846-27E891B1D0C2}"/>
              </a:ext>
            </a:extLst>
          </p:cNvPr>
          <p:cNvSpPr>
            <a:spLocks noGrp="1"/>
          </p:cNvSpPr>
          <p:nvPr>
            <p:ph idx="1"/>
          </p:nvPr>
        </p:nvSpPr>
        <p:spPr/>
        <p:txBody>
          <a:bodyPr/>
          <a:lstStyle/>
          <a:p>
            <a:r>
              <a:rPr lang="en-GB" sz="1600"/>
              <a:t>In 2023, a resident wellbeing survey was undertaken which asked a representative sample of residents questions about perception of safety, belonging, cohesion, having a say in decision making and social contact amongst others. </a:t>
            </a:r>
          </a:p>
          <a:p>
            <a:r>
              <a:rPr lang="en-US" sz="1600"/>
              <a:t>When considering safety after dark, the proportion feeling safe within Islington (62%) is 11-percentage points below the latest national benchmark, with one in five feeling unsafe.</a:t>
            </a:r>
          </a:p>
          <a:p>
            <a:r>
              <a:rPr lang="en-GB" sz="1600"/>
              <a:t>42% of respondents agree that they have a say about the decisions made in the local area, with almost the same proportion in disagreement. </a:t>
            </a:r>
          </a:p>
          <a:p>
            <a:r>
              <a:rPr lang="en-GB" sz="1600"/>
              <a:t>Males, residents from a Black background and Muslim residents are less likely to respond positively to having a sense that Islington is a place where people get on well together.</a:t>
            </a:r>
          </a:p>
          <a:p>
            <a:r>
              <a:rPr lang="en-GB" sz="1600"/>
              <a:t>Less than half of respondents agree that they have a say about the decisions made in the local area, with almost the same proportion in disagreement.</a:t>
            </a:r>
          </a:p>
          <a:p>
            <a:r>
              <a:rPr lang="en-GB" sz="1600"/>
              <a:t>Results showed loneliness increases with age.</a:t>
            </a:r>
          </a:p>
          <a:p>
            <a:r>
              <a:rPr lang="en-GB" sz="1600"/>
              <a:t>People with a disability or ill health responding negatively to most questions. </a:t>
            </a:r>
          </a:p>
          <a:p>
            <a:endParaRPr lang="en-GB"/>
          </a:p>
        </p:txBody>
      </p:sp>
    </p:spTree>
    <p:extLst>
      <p:ext uri="{BB962C8B-B14F-4D97-AF65-F5344CB8AC3E}">
        <p14:creationId xmlns:p14="http://schemas.microsoft.com/office/powerpoint/2010/main" val="3752568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B70D-1AFD-E052-81A1-3CBDB90D5A99}"/>
              </a:ext>
            </a:extLst>
          </p:cNvPr>
          <p:cNvSpPr>
            <a:spLocks noGrp="1"/>
          </p:cNvSpPr>
          <p:nvPr>
            <p:ph type="title"/>
          </p:nvPr>
        </p:nvSpPr>
        <p:spPr/>
        <p:txBody>
          <a:bodyPr/>
          <a:lstStyle/>
          <a:p>
            <a:r>
              <a:rPr lang="en-GB"/>
              <a:t>Current population</a:t>
            </a:r>
          </a:p>
        </p:txBody>
      </p:sp>
    </p:spTree>
    <p:extLst>
      <p:ext uri="{BB962C8B-B14F-4D97-AF65-F5344CB8AC3E}">
        <p14:creationId xmlns:p14="http://schemas.microsoft.com/office/powerpoint/2010/main" val="2035776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AFD5-D776-F23A-07BA-108C48441AA2}"/>
              </a:ext>
            </a:extLst>
          </p:cNvPr>
          <p:cNvSpPr>
            <a:spLocks noGrp="1"/>
          </p:cNvSpPr>
          <p:nvPr>
            <p:ph type="title"/>
          </p:nvPr>
        </p:nvSpPr>
        <p:spPr/>
        <p:txBody>
          <a:bodyPr/>
          <a:lstStyle/>
          <a:p>
            <a:r>
              <a:rPr lang="en-GB" sz="2800" dirty="0"/>
              <a:t>Islington is home to approximately 225,000 people.</a:t>
            </a:r>
          </a:p>
        </p:txBody>
      </p:sp>
      <p:pic>
        <p:nvPicPr>
          <p:cNvPr id="9" name="Content Placeholder 8" descr="A graph showing Islington resident population, single year of age,&#10;Source: GLA 2022 based Demographic Projections">
            <a:extLst>
              <a:ext uri="{FF2B5EF4-FFF2-40B4-BE49-F238E27FC236}">
                <a16:creationId xmlns:a16="http://schemas.microsoft.com/office/drawing/2014/main" id="{CF20D1AA-8A2B-1527-8155-EB691A66893E}"/>
              </a:ext>
            </a:extLst>
          </p:cNvPr>
          <p:cNvPicPr>
            <a:picLocks noGrp="1" noChangeAspect="1"/>
          </p:cNvPicPr>
          <p:nvPr>
            <p:ph sz="half" idx="1"/>
          </p:nvPr>
        </p:nvPicPr>
        <p:blipFill>
          <a:blip r:embed="rId2"/>
          <a:stretch>
            <a:fillRect/>
          </a:stretch>
        </p:blipFill>
        <p:spPr>
          <a:xfrm>
            <a:off x="565974" y="1178719"/>
            <a:ext cx="6203005" cy="4500562"/>
          </a:xfrm>
          <a:prstGeom prst="rect">
            <a:avLst/>
          </a:prstGeom>
        </p:spPr>
      </p:pic>
      <p:sp>
        <p:nvSpPr>
          <p:cNvPr id="4" name="Content Placeholder 3">
            <a:extLst>
              <a:ext uri="{FF2B5EF4-FFF2-40B4-BE49-F238E27FC236}">
                <a16:creationId xmlns:a16="http://schemas.microsoft.com/office/drawing/2014/main" id="{F3984AC9-2CD3-F840-AFC3-41B52ED7AABC}"/>
              </a:ext>
            </a:extLst>
          </p:cNvPr>
          <p:cNvSpPr>
            <a:spLocks noGrp="1"/>
          </p:cNvSpPr>
          <p:nvPr>
            <p:ph sz="half" idx="2"/>
          </p:nvPr>
        </p:nvSpPr>
        <p:spPr/>
        <p:txBody>
          <a:bodyPr/>
          <a:lstStyle/>
          <a:p>
            <a:r>
              <a:rPr lang="en-GB" sz="1600"/>
              <a:t>Census 2021 day was in the middle of the third lockdown of COVID-19 and estimated Islington’s population at </a:t>
            </a:r>
            <a:r>
              <a:rPr lang="en-GB" sz="1600" b="1"/>
              <a:t>216,587.</a:t>
            </a:r>
          </a:p>
          <a:p>
            <a:r>
              <a:rPr lang="en-GB" sz="1600"/>
              <a:t>This is likely to be an underestimate of the population, as we know that at this time many families and young adults left the borough. </a:t>
            </a:r>
          </a:p>
          <a:p>
            <a:r>
              <a:rPr lang="en-GB" sz="1600"/>
              <a:t>The Greater London Authority provides population estimates for all London boroughs considering housing planning. Based on these estimates Islington's current population is estimated to be </a:t>
            </a:r>
            <a:r>
              <a:rPr lang="en-GB" sz="1600" b="1"/>
              <a:t>225,000</a:t>
            </a:r>
            <a:r>
              <a:rPr lang="en-GB" sz="1600"/>
              <a:t>.</a:t>
            </a:r>
          </a:p>
          <a:p>
            <a:r>
              <a:rPr lang="en-GB" sz="1600"/>
              <a:t>Islington’s population is young with a higher proportion of residents aged 20-35 (38%) compared to London (27%). </a:t>
            </a:r>
          </a:p>
          <a:p>
            <a:endParaRPr lang="en-GB"/>
          </a:p>
        </p:txBody>
      </p:sp>
      <p:sp>
        <p:nvSpPr>
          <p:cNvPr id="3" name="TextBox 2">
            <a:extLst>
              <a:ext uri="{FF2B5EF4-FFF2-40B4-BE49-F238E27FC236}">
                <a16:creationId xmlns:a16="http://schemas.microsoft.com/office/drawing/2014/main" id="{B9CDB53B-D921-4EFB-A487-FC28EDF6CF89}"/>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Office for National Statistics for all authorities in England and Wales. 220,600 (ONS 2023 mid-year estimates).</a:t>
            </a:r>
          </a:p>
        </p:txBody>
      </p:sp>
    </p:spTree>
    <p:extLst>
      <p:ext uri="{BB962C8B-B14F-4D97-AF65-F5344CB8AC3E}">
        <p14:creationId xmlns:p14="http://schemas.microsoft.com/office/powerpoint/2010/main" val="127912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3E0A6-3CF2-215F-B817-15C41D8602DF}"/>
              </a:ext>
            </a:extLst>
          </p:cNvPr>
          <p:cNvSpPr>
            <a:spLocks noGrp="1"/>
          </p:cNvSpPr>
          <p:nvPr>
            <p:ph type="title"/>
          </p:nvPr>
        </p:nvSpPr>
        <p:spPr/>
        <p:txBody>
          <a:bodyPr wrap="square" anchor="t">
            <a:noAutofit/>
          </a:bodyPr>
          <a:lstStyle/>
          <a:p>
            <a:r>
              <a:rPr lang="en-GB" sz="2800" dirty="0"/>
              <a:t>Overall, Islington’s population is estimated to see a slight decrease (1.4%) over the next 10 years.</a:t>
            </a:r>
          </a:p>
        </p:txBody>
      </p:sp>
      <p:pic>
        <p:nvPicPr>
          <p:cNvPr id="8" name="Content Placeholder 7" descr="A graph showing Islington resident projected population difference between 2024 and 2033, 5 year band&#10;Source: GLA 2022 based Demographic Projections">
            <a:extLst>
              <a:ext uri="{FF2B5EF4-FFF2-40B4-BE49-F238E27FC236}">
                <a16:creationId xmlns:a16="http://schemas.microsoft.com/office/drawing/2014/main" id="{F7F48464-AA2F-E3C9-8EBA-4A4079D6FFAF}"/>
              </a:ext>
            </a:extLst>
          </p:cNvPr>
          <p:cNvPicPr>
            <a:picLocks noGrp="1" noChangeAspect="1"/>
          </p:cNvPicPr>
          <p:nvPr>
            <p:ph sz="half" idx="1"/>
          </p:nvPr>
        </p:nvPicPr>
        <p:blipFill>
          <a:blip r:embed="rId2"/>
          <a:stretch>
            <a:fillRect/>
          </a:stretch>
        </p:blipFill>
        <p:spPr>
          <a:xfrm>
            <a:off x="975201" y="1495881"/>
            <a:ext cx="5759878" cy="4179053"/>
          </a:xfrm>
          <a:prstGeom prst="rect">
            <a:avLst/>
          </a:prstGeom>
        </p:spPr>
      </p:pic>
      <p:sp>
        <p:nvSpPr>
          <p:cNvPr id="4" name="Content Placeholder 3">
            <a:extLst>
              <a:ext uri="{FF2B5EF4-FFF2-40B4-BE49-F238E27FC236}">
                <a16:creationId xmlns:a16="http://schemas.microsoft.com/office/drawing/2014/main" id="{1602B6A2-596C-6CB3-716E-29FE5AE33DC1}"/>
              </a:ext>
            </a:extLst>
          </p:cNvPr>
          <p:cNvSpPr>
            <a:spLocks noGrp="1"/>
          </p:cNvSpPr>
          <p:nvPr>
            <p:ph sz="half" idx="2"/>
          </p:nvPr>
        </p:nvSpPr>
        <p:spPr/>
        <p:txBody>
          <a:bodyPr wrap="square">
            <a:normAutofit/>
          </a:bodyPr>
          <a:lstStyle/>
          <a:p>
            <a:r>
              <a:rPr lang="en-GB" sz="1600"/>
              <a:t>Over the next ten years Islington’s population is estimated to see a slight decrease (1.4%). </a:t>
            </a:r>
          </a:p>
          <a:p>
            <a:r>
              <a:rPr lang="en-GB" sz="1600"/>
              <a:t>However, the change in population is different by age groups. Over the next decade there are estimated to be </a:t>
            </a:r>
            <a:r>
              <a:rPr lang="en-GB" sz="1600" b="1"/>
              <a:t>fewer school aged children </a:t>
            </a:r>
            <a:r>
              <a:rPr lang="en-GB" sz="1600"/>
              <a:t>and a growing share of people aged 65+.</a:t>
            </a:r>
          </a:p>
          <a:p>
            <a:r>
              <a:rPr lang="en-GB" sz="1600"/>
              <a:t>The working age population is projected to stay similar, but with churn.</a:t>
            </a:r>
          </a:p>
          <a:p>
            <a:r>
              <a:rPr lang="en-GB" sz="1600"/>
              <a:t>21,783 residents aged 65+, approx. 10% of population expected to grow to 28,203 by 2033, which is an increase of almost 30%.</a:t>
            </a:r>
          </a:p>
        </p:txBody>
      </p:sp>
      <p:sp>
        <p:nvSpPr>
          <p:cNvPr id="6" name="TextBox 5">
            <a:extLst>
              <a:ext uri="{FF2B5EF4-FFF2-40B4-BE49-F238E27FC236}">
                <a16:creationId xmlns:a16="http://schemas.microsoft.com/office/drawing/2014/main" id="{E12DECB4-2965-0594-FA9F-8C85A8A58696}"/>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GLA 2022-based housing led (central fertility trend) demographic projections</a:t>
            </a:r>
          </a:p>
        </p:txBody>
      </p:sp>
    </p:spTree>
    <p:extLst>
      <p:ext uri="{BB962C8B-B14F-4D97-AF65-F5344CB8AC3E}">
        <p14:creationId xmlns:p14="http://schemas.microsoft.com/office/powerpoint/2010/main" val="1919763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8F7359F-8916-8A55-2D72-4C2BD8E47A0C}"/>
              </a:ext>
            </a:extLst>
          </p:cNvPr>
          <p:cNvSpPr>
            <a:spLocks noGrp="1"/>
          </p:cNvSpPr>
          <p:nvPr>
            <p:ph type="title"/>
          </p:nvPr>
        </p:nvSpPr>
        <p:spPr/>
        <p:txBody>
          <a:bodyPr wrap="square" anchor="t">
            <a:noAutofit/>
          </a:bodyPr>
          <a:lstStyle/>
          <a:p>
            <a:r>
              <a:rPr lang="en-GB" sz="2800" dirty="0"/>
              <a:t>As of June 2023 more, people left Islington than arrived. </a:t>
            </a:r>
          </a:p>
        </p:txBody>
      </p:sp>
      <p:pic>
        <p:nvPicPr>
          <p:cNvPr id="7" name="Content Placeholder 6" descr="A graph showing Islington net domestic migration by single year of age&#10;Source: Office for National Statistics, 2024">
            <a:extLst>
              <a:ext uri="{FF2B5EF4-FFF2-40B4-BE49-F238E27FC236}">
                <a16:creationId xmlns:a16="http://schemas.microsoft.com/office/drawing/2014/main" id="{109F32CD-ABF9-FE2B-CD63-38AF98F9DEA1}"/>
              </a:ext>
            </a:extLst>
          </p:cNvPr>
          <p:cNvPicPr>
            <a:picLocks noGrp="1" noChangeAspect="1"/>
          </p:cNvPicPr>
          <p:nvPr>
            <p:ph sz="half" idx="1"/>
          </p:nvPr>
        </p:nvPicPr>
        <p:blipFill>
          <a:blip r:embed="rId2"/>
          <a:srcRect r="-48" b="7621"/>
          <a:stretch/>
        </p:blipFill>
        <p:spPr>
          <a:xfrm>
            <a:off x="81776" y="1369726"/>
            <a:ext cx="7049302" cy="3760558"/>
          </a:xfrm>
          <a:prstGeom prst="rect">
            <a:avLst/>
          </a:prstGeom>
          <a:ln>
            <a:noFill/>
          </a:ln>
        </p:spPr>
      </p:pic>
      <p:sp>
        <p:nvSpPr>
          <p:cNvPr id="5" name="Content Placeholder 2">
            <a:extLst>
              <a:ext uri="{FF2B5EF4-FFF2-40B4-BE49-F238E27FC236}">
                <a16:creationId xmlns:a16="http://schemas.microsoft.com/office/drawing/2014/main" id="{2729092A-C2E1-E961-E6C5-435B2C722FC3}"/>
              </a:ext>
            </a:extLst>
          </p:cNvPr>
          <p:cNvSpPr>
            <a:spLocks noGrp="1"/>
          </p:cNvSpPr>
          <p:nvPr>
            <p:ph sz="half" idx="2"/>
          </p:nvPr>
        </p:nvSpPr>
        <p:spPr>
          <a:xfrm>
            <a:off x="7258050" y="1259208"/>
            <a:ext cx="4933950" cy="4500000"/>
          </a:xfrm>
        </p:spPr>
        <p:txBody>
          <a:bodyPr/>
          <a:lstStyle/>
          <a:p>
            <a:r>
              <a:rPr lang="en-GB" sz="1600" dirty="0"/>
              <a:t>At the end of June 2023, an estimated </a:t>
            </a:r>
            <a:r>
              <a:rPr lang="en-GB" sz="1600" b="1" dirty="0"/>
              <a:t>25,585</a:t>
            </a:r>
            <a:r>
              <a:rPr lang="en-GB" sz="1600" dirty="0"/>
              <a:t> people moved into the borough from within the U.K and an estimated </a:t>
            </a:r>
            <a:r>
              <a:rPr lang="en-GB" sz="1600" b="1" dirty="0"/>
              <a:t>29,908 </a:t>
            </a:r>
            <a:r>
              <a:rPr lang="en-GB" sz="1600" dirty="0"/>
              <a:t>people moved out of the borough, giving a </a:t>
            </a:r>
            <a:r>
              <a:rPr lang="en-GB" sz="1600" b="1" dirty="0"/>
              <a:t>net outward flow of 4,323 people. </a:t>
            </a:r>
          </a:p>
          <a:p>
            <a:r>
              <a:rPr lang="en-US" sz="1600" dirty="0"/>
              <a:t>The age-groups with the largest net outward outflow are those aged 30-39. The reasons for this could include the high cost of housing in London and the limited availability of larger housing for families. </a:t>
            </a:r>
          </a:p>
          <a:p>
            <a:r>
              <a:rPr lang="en-US" sz="1600" dirty="0"/>
              <a:t>The age groups with the largest positive net flow to Islington are those aged 20-24. This positive flow maybe related to accessing education and finding work. </a:t>
            </a:r>
          </a:p>
          <a:p>
            <a:r>
              <a:rPr lang="en-US" sz="1600" dirty="0"/>
              <a:t>The reduction in the extent of outflows from age five reflects a reduced tendency for families to relocate once children start attending primary school. A further reduction in outflows from age 12 would correspond to the period when children start secondary school.</a:t>
            </a:r>
          </a:p>
        </p:txBody>
      </p:sp>
      <p:sp>
        <p:nvSpPr>
          <p:cNvPr id="3" name="TextBox 2">
            <a:extLst>
              <a:ext uri="{FF2B5EF4-FFF2-40B4-BE49-F238E27FC236}">
                <a16:creationId xmlns:a16="http://schemas.microsoft.com/office/drawing/2014/main" id="{4BE3D430-C3C1-CE13-E40B-8E99032B88CD}"/>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US"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Office for National Statistics, 2024</a:t>
            </a:r>
          </a:p>
        </p:txBody>
      </p:sp>
    </p:spTree>
    <p:extLst>
      <p:ext uri="{BB962C8B-B14F-4D97-AF65-F5344CB8AC3E}">
        <p14:creationId xmlns:p14="http://schemas.microsoft.com/office/powerpoint/2010/main" val="3528755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42930-2F7C-2060-9237-8246D088195F}"/>
              </a:ext>
            </a:extLst>
          </p:cNvPr>
          <p:cNvSpPr>
            <a:spLocks noGrp="1"/>
          </p:cNvSpPr>
          <p:nvPr>
            <p:ph type="title"/>
          </p:nvPr>
        </p:nvSpPr>
        <p:spPr>
          <a:xfrm>
            <a:off x="428814" y="394007"/>
            <a:ext cx="10515600" cy="1056827"/>
          </a:xfrm>
        </p:spPr>
        <p:txBody>
          <a:bodyPr/>
          <a:lstStyle/>
          <a:p>
            <a:r>
              <a:rPr lang="en-GB" dirty="0"/>
              <a:t>Contents</a:t>
            </a:r>
          </a:p>
        </p:txBody>
      </p:sp>
      <p:graphicFrame>
        <p:nvGraphicFramePr>
          <p:cNvPr id="4" name="Content Placeholder 3">
            <a:extLst>
              <a:ext uri="{FF2B5EF4-FFF2-40B4-BE49-F238E27FC236}">
                <a16:creationId xmlns:a16="http://schemas.microsoft.com/office/drawing/2014/main" id="{56CF85BA-8543-DD16-A5FB-F53084647A99}"/>
              </a:ext>
            </a:extLst>
          </p:cNvPr>
          <p:cNvGraphicFramePr>
            <a:graphicFrameLocks noGrp="1"/>
          </p:cNvGraphicFramePr>
          <p:nvPr>
            <p:ph idx="1"/>
            <p:extLst>
              <p:ext uri="{D42A27DB-BD31-4B8C-83A1-F6EECF244321}">
                <p14:modId xmlns:p14="http://schemas.microsoft.com/office/powerpoint/2010/main" val="3733728477"/>
              </p:ext>
            </p:extLst>
          </p:nvPr>
        </p:nvGraphicFramePr>
        <p:xfrm>
          <a:off x="428814" y="868680"/>
          <a:ext cx="9419274" cy="4672142"/>
        </p:xfrm>
        <a:graphic>
          <a:graphicData uri="http://schemas.openxmlformats.org/drawingml/2006/table">
            <a:tbl>
              <a:tblPr firstRow="1" bandRow="1">
                <a:tableStyleId>{B301B821-A1FF-4177-AEE7-76D212191A09}</a:tableStyleId>
              </a:tblPr>
              <a:tblGrid>
                <a:gridCol w="931770">
                  <a:extLst>
                    <a:ext uri="{9D8B030D-6E8A-4147-A177-3AD203B41FA5}">
                      <a16:colId xmlns:a16="http://schemas.microsoft.com/office/drawing/2014/main" val="3665044077"/>
                    </a:ext>
                  </a:extLst>
                </a:gridCol>
                <a:gridCol w="4374099">
                  <a:extLst>
                    <a:ext uri="{9D8B030D-6E8A-4147-A177-3AD203B41FA5}">
                      <a16:colId xmlns:a16="http://schemas.microsoft.com/office/drawing/2014/main" val="806422525"/>
                    </a:ext>
                  </a:extLst>
                </a:gridCol>
                <a:gridCol w="4113405">
                  <a:extLst>
                    <a:ext uri="{9D8B030D-6E8A-4147-A177-3AD203B41FA5}">
                      <a16:colId xmlns:a16="http://schemas.microsoft.com/office/drawing/2014/main" val="660724132"/>
                    </a:ext>
                  </a:extLst>
                </a:gridCol>
              </a:tblGrid>
              <a:tr h="335092">
                <a:tc>
                  <a:txBody>
                    <a:bodyPr/>
                    <a:lstStyle/>
                    <a:p>
                      <a:endParaRPr lang="en-GB"/>
                    </a:p>
                  </a:txBody>
                  <a:tcPr/>
                </a:tc>
                <a:tc>
                  <a:txBody>
                    <a:bodyPr/>
                    <a:lstStyle/>
                    <a:p>
                      <a:r>
                        <a:rPr lang="en-GB"/>
                        <a:t>Chapter</a:t>
                      </a:r>
                    </a:p>
                  </a:txBody>
                  <a:tcPr/>
                </a:tc>
                <a:tc>
                  <a:txBody>
                    <a:bodyPr/>
                    <a:lstStyle/>
                    <a:p>
                      <a:r>
                        <a:rPr lang="en-GB"/>
                        <a:t>Slides</a:t>
                      </a:r>
                    </a:p>
                  </a:txBody>
                  <a:tcPr/>
                </a:tc>
                <a:extLst>
                  <a:ext uri="{0D108BD9-81ED-4DB2-BD59-A6C34878D82A}">
                    <a16:rowId xmlns:a16="http://schemas.microsoft.com/office/drawing/2014/main" val="3599186832"/>
                  </a:ext>
                </a:extLst>
              </a:tr>
              <a:tr h="335092">
                <a:tc>
                  <a:txBody>
                    <a:bodyPr/>
                    <a:lstStyle/>
                    <a:p>
                      <a:r>
                        <a:rPr lang="en-GB"/>
                        <a:t>1</a:t>
                      </a:r>
                    </a:p>
                  </a:txBody>
                  <a:tcPr/>
                </a:tc>
                <a:tc>
                  <a:txBody>
                    <a:bodyPr/>
                    <a:lstStyle/>
                    <a:p>
                      <a:r>
                        <a:rPr lang="en-GB"/>
                        <a:t>Executive summary</a:t>
                      </a:r>
                    </a:p>
                  </a:txBody>
                  <a:tcPr/>
                </a:tc>
                <a:tc>
                  <a:txBody>
                    <a:bodyPr/>
                    <a:lstStyle/>
                    <a:p>
                      <a:r>
                        <a:rPr lang="en-GB"/>
                        <a:t>4 - 13</a:t>
                      </a:r>
                    </a:p>
                  </a:txBody>
                  <a:tcPr/>
                </a:tc>
                <a:extLst>
                  <a:ext uri="{0D108BD9-81ED-4DB2-BD59-A6C34878D82A}">
                    <a16:rowId xmlns:a16="http://schemas.microsoft.com/office/drawing/2014/main" val="2836187935"/>
                  </a:ext>
                </a:extLst>
              </a:tr>
              <a:tr h="335092">
                <a:tc>
                  <a:txBody>
                    <a:bodyPr/>
                    <a:lstStyle/>
                    <a:p>
                      <a:r>
                        <a:rPr lang="en-GB"/>
                        <a:t>2</a:t>
                      </a:r>
                    </a:p>
                  </a:txBody>
                  <a:tcPr/>
                </a:tc>
                <a:tc>
                  <a:txBody>
                    <a:bodyPr/>
                    <a:lstStyle/>
                    <a:p>
                      <a:r>
                        <a:rPr lang="en-GB"/>
                        <a:t>Current population</a:t>
                      </a:r>
                    </a:p>
                  </a:txBody>
                  <a:tcPr/>
                </a:tc>
                <a:tc>
                  <a:txBody>
                    <a:bodyPr/>
                    <a:lstStyle/>
                    <a:p>
                      <a:r>
                        <a:rPr lang="en-GB"/>
                        <a:t>14 - 21</a:t>
                      </a:r>
                    </a:p>
                  </a:txBody>
                  <a:tcPr/>
                </a:tc>
                <a:extLst>
                  <a:ext uri="{0D108BD9-81ED-4DB2-BD59-A6C34878D82A}">
                    <a16:rowId xmlns:a16="http://schemas.microsoft.com/office/drawing/2014/main" val="2096060087"/>
                  </a:ext>
                </a:extLst>
              </a:tr>
              <a:tr h="335092">
                <a:tc>
                  <a:txBody>
                    <a:bodyPr/>
                    <a:lstStyle/>
                    <a:p>
                      <a:r>
                        <a:rPr lang="en-GB"/>
                        <a:t>3</a:t>
                      </a:r>
                    </a:p>
                  </a:txBody>
                  <a:tcPr/>
                </a:tc>
                <a:tc>
                  <a:txBody>
                    <a:bodyPr/>
                    <a:lstStyle/>
                    <a:p>
                      <a:r>
                        <a:rPr lang="en-GB"/>
                        <a:t>Employment and Labour market</a:t>
                      </a:r>
                    </a:p>
                  </a:txBody>
                  <a:tcPr/>
                </a:tc>
                <a:tc>
                  <a:txBody>
                    <a:bodyPr/>
                    <a:lstStyle/>
                    <a:p>
                      <a:r>
                        <a:rPr lang="en-GB"/>
                        <a:t>22 - 33</a:t>
                      </a:r>
                    </a:p>
                  </a:txBody>
                  <a:tcPr/>
                </a:tc>
                <a:extLst>
                  <a:ext uri="{0D108BD9-81ED-4DB2-BD59-A6C34878D82A}">
                    <a16:rowId xmlns:a16="http://schemas.microsoft.com/office/drawing/2014/main" val="482353301"/>
                  </a:ext>
                </a:extLst>
              </a:tr>
              <a:tr h="335092">
                <a:tc>
                  <a:txBody>
                    <a:bodyPr/>
                    <a:lstStyle/>
                    <a:p>
                      <a:r>
                        <a:rPr lang="en-GB"/>
                        <a:t>4</a:t>
                      </a:r>
                    </a:p>
                  </a:txBody>
                  <a:tcPr/>
                </a:tc>
                <a:tc>
                  <a:txBody>
                    <a:bodyPr/>
                    <a:lstStyle/>
                    <a:p>
                      <a:r>
                        <a:rPr lang="en-GB"/>
                        <a:t>Income and poverty</a:t>
                      </a:r>
                    </a:p>
                  </a:txBody>
                  <a:tcPr/>
                </a:tc>
                <a:tc>
                  <a:txBody>
                    <a:bodyPr/>
                    <a:lstStyle/>
                    <a:p>
                      <a:r>
                        <a:rPr lang="en-GB"/>
                        <a:t>35 - 42</a:t>
                      </a:r>
                    </a:p>
                  </a:txBody>
                  <a:tcPr/>
                </a:tc>
                <a:extLst>
                  <a:ext uri="{0D108BD9-81ED-4DB2-BD59-A6C34878D82A}">
                    <a16:rowId xmlns:a16="http://schemas.microsoft.com/office/drawing/2014/main" val="2267813936"/>
                  </a:ext>
                </a:extLst>
              </a:tr>
              <a:tr h="315995">
                <a:tc>
                  <a:txBody>
                    <a:bodyPr/>
                    <a:lstStyle/>
                    <a:p>
                      <a:r>
                        <a:rPr lang="en-GB"/>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Housing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43 - 63</a:t>
                      </a:r>
                    </a:p>
                  </a:txBody>
                  <a:tcPr/>
                </a:tc>
                <a:extLst>
                  <a:ext uri="{0D108BD9-81ED-4DB2-BD59-A6C34878D82A}">
                    <a16:rowId xmlns:a16="http://schemas.microsoft.com/office/drawing/2014/main" val="2958546908"/>
                  </a:ext>
                </a:extLst>
              </a:tr>
              <a:tr h="552991">
                <a:tc>
                  <a:txBody>
                    <a:bodyPr/>
                    <a:lstStyle/>
                    <a:p>
                      <a:r>
                        <a:rPr lang="en-GB"/>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Children and young people/education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64 - 76</a:t>
                      </a:r>
                    </a:p>
                  </a:txBody>
                  <a:tcPr/>
                </a:tc>
                <a:extLst>
                  <a:ext uri="{0D108BD9-81ED-4DB2-BD59-A6C34878D82A}">
                    <a16:rowId xmlns:a16="http://schemas.microsoft.com/office/drawing/2014/main" val="2715463947"/>
                  </a:ext>
                </a:extLst>
              </a:tr>
              <a:tr h="335092">
                <a:tc>
                  <a:txBody>
                    <a:bodyPr/>
                    <a:lstStyle/>
                    <a:p>
                      <a:r>
                        <a:rPr lang="en-GB"/>
                        <a:t>7</a:t>
                      </a:r>
                    </a:p>
                  </a:txBody>
                  <a:tcPr/>
                </a:tc>
                <a:tc>
                  <a:txBody>
                    <a:bodyPr/>
                    <a:lstStyle/>
                    <a:p>
                      <a:r>
                        <a:rPr lang="en-GB"/>
                        <a:t>Environment and climate</a:t>
                      </a:r>
                    </a:p>
                  </a:txBody>
                  <a:tcPr/>
                </a:tc>
                <a:tc>
                  <a:txBody>
                    <a:bodyPr/>
                    <a:lstStyle/>
                    <a:p>
                      <a:r>
                        <a:rPr lang="en-GB"/>
                        <a:t>77 - 83</a:t>
                      </a:r>
                    </a:p>
                  </a:txBody>
                  <a:tcPr/>
                </a:tc>
                <a:extLst>
                  <a:ext uri="{0D108BD9-81ED-4DB2-BD59-A6C34878D82A}">
                    <a16:rowId xmlns:a16="http://schemas.microsoft.com/office/drawing/2014/main" val="3401164179"/>
                  </a:ext>
                </a:extLst>
              </a:tr>
              <a:tr h="335092">
                <a:tc>
                  <a:txBody>
                    <a:bodyPr/>
                    <a:lstStyle/>
                    <a:p>
                      <a:r>
                        <a:rPr lang="en-GB"/>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Health and Wellbeing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84 - 102</a:t>
                      </a:r>
                    </a:p>
                  </a:txBody>
                  <a:tcPr/>
                </a:tc>
                <a:extLst>
                  <a:ext uri="{0D108BD9-81ED-4DB2-BD59-A6C34878D82A}">
                    <a16:rowId xmlns:a16="http://schemas.microsoft.com/office/drawing/2014/main" val="837992411"/>
                  </a:ext>
                </a:extLst>
              </a:tr>
              <a:tr h="125904">
                <a:tc>
                  <a:txBody>
                    <a:bodyPr/>
                    <a:lstStyle/>
                    <a:p>
                      <a:r>
                        <a:rPr lang="en-GB"/>
                        <a:t>9</a:t>
                      </a:r>
                    </a:p>
                  </a:txBody>
                  <a:tcPr/>
                </a:tc>
                <a:tc>
                  <a:txBody>
                    <a:bodyPr/>
                    <a:lstStyle/>
                    <a:p>
                      <a:r>
                        <a:rPr lang="en-GB"/>
                        <a:t>Crime and safety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103 - 110</a:t>
                      </a:r>
                    </a:p>
                    <a:p>
                      <a:endParaRPr lang="en-GB"/>
                    </a:p>
                  </a:txBody>
                  <a:tcPr/>
                </a:tc>
                <a:extLst>
                  <a:ext uri="{0D108BD9-81ED-4DB2-BD59-A6C34878D82A}">
                    <a16:rowId xmlns:a16="http://schemas.microsoft.com/office/drawing/2014/main" val="113499442"/>
                  </a:ext>
                </a:extLst>
              </a:tr>
              <a:tr h="552991">
                <a:tc>
                  <a:txBody>
                    <a:bodyPr/>
                    <a:lstStyle/>
                    <a:p>
                      <a:r>
                        <a:rPr lang="en-GB" dirty="0"/>
                        <a:t>10</a:t>
                      </a:r>
                    </a:p>
                  </a:txBody>
                  <a:tcPr/>
                </a:tc>
                <a:tc>
                  <a:txBody>
                    <a:bodyPr/>
                    <a:lstStyle/>
                    <a:p>
                      <a:r>
                        <a:rPr lang="en-GB"/>
                        <a:t>Community cohesion and belonging</a:t>
                      </a:r>
                    </a:p>
                  </a:txBody>
                  <a:tcPr/>
                </a:tc>
                <a:tc>
                  <a:txBody>
                    <a:bodyPr/>
                    <a:lstStyle/>
                    <a:p>
                      <a:r>
                        <a:rPr lang="en-GB" dirty="0"/>
                        <a:t>111 - 118</a:t>
                      </a:r>
                    </a:p>
                  </a:txBody>
                  <a:tcPr/>
                </a:tc>
                <a:extLst>
                  <a:ext uri="{0D108BD9-81ED-4DB2-BD59-A6C34878D82A}">
                    <a16:rowId xmlns:a16="http://schemas.microsoft.com/office/drawing/2014/main" val="1334035272"/>
                  </a:ext>
                </a:extLst>
              </a:tr>
            </a:tbl>
          </a:graphicData>
        </a:graphic>
      </p:graphicFrame>
    </p:spTree>
    <p:extLst>
      <p:ext uri="{BB962C8B-B14F-4D97-AF65-F5344CB8AC3E}">
        <p14:creationId xmlns:p14="http://schemas.microsoft.com/office/powerpoint/2010/main" val="4106668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7597376-0ECF-B89E-E26A-F70CF64D4164}"/>
              </a:ext>
            </a:extLst>
          </p:cNvPr>
          <p:cNvSpPr>
            <a:spLocks noGrp="1"/>
          </p:cNvSpPr>
          <p:nvPr>
            <p:ph type="title"/>
          </p:nvPr>
        </p:nvSpPr>
        <p:spPr/>
        <p:txBody>
          <a:bodyPr wrap="square" anchor="t">
            <a:noAutofit/>
          </a:bodyPr>
          <a:lstStyle/>
          <a:p>
            <a:r>
              <a:rPr lang="en-GB" sz="2800" dirty="0"/>
              <a:t>Islington’s population has become more diverse over the last decade. </a:t>
            </a:r>
          </a:p>
        </p:txBody>
      </p:sp>
      <p:pic>
        <p:nvPicPr>
          <p:cNvPr id="7" name="Content Placeholder 6" descr="A graph showing detailed ethnic group in Islington, 2021 compared to 2011&#10;Source: ONS Census 2011, 2021">
            <a:extLst>
              <a:ext uri="{FF2B5EF4-FFF2-40B4-BE49-F238E27FC236}">
                <a16:creationId xmlns:a16="http://schemas.microsoft.com/office/drawing/2014/main" id="{E5779B73-4EA8-A7D4-E909-5D523188EBF6}"/>
              </a:ext>
            </a:extLst>
          </p:cNvPr>
          <p:cNvPicPr>
            <a:picLocks noGrp="1" noChangeAspect="1"/>
          </p:cNvPicPr>
          <p:nvPr>
            <p:ph sz="half" idx="1"/>
          </p:nvPr>
        </p:nvPicPr>
        <p:blipFill>
          <a:blip r:embed="rId2"/>
          <a:stretch>
            <a:fillRect/>
          </a:stretch>
        </p:blipFill>
        <p:spPr>
          <a:xfrm>
            <a:off x="1064065" y="1341438"/>
            <a:ext cx="6204658" cy="4500562"/>
          </a:xfrm>
          <a:ln>
            <a:noFill/>
          </a:ln>
        </p:spPr>
      </p:pic>
      <p:sp>
        <p:nvSpPr>
          <p:cNvPr id="4" name="Content Placeholder 3">
            <a:extLst>
              <a:ext uri="{FF2B5EF4-FFF2-40B4-BE49-F238E27FC236}">
                <a16:creationId xmlns:a16="http://schemas.microsoft.com/office/drawing/2014/main" id="{B1A7DAC1-C0CA-5FF0-3E19-77C02560AEB5}"/>
              </a:ext>
            </a:extLst>
          </p:cNvPr>
          <p:cNvSpPr>
            <a:spLocks noGrp="1"/>
          </p:cNvSpPr>
          <p:nvPr>
            <p:ph sz="half" idx="2"/>
          </p:nvPr>
        </p:nvSpPr>
        <p:spPr/>
        <p:txBody>
          <a:bodyPr/>
          <a:lstStyle/>
          <a:p>
            <a:r>
              <a:rPr lang="en-GB" sz="1600"/>
              <a:t>Islington’s population has become more diverse over the last decade. 40% of Islington’s population identified as White British in the 2021 Census compared to 48% in 2011.</a:t>
            </a:r>
          </a:p>
          <a:p>
            <a:r>
              <a:rPr lang="en-GB" sz="1600"/>
              <a:t>60% of Islington residents in 2021 were born in the UK. This proportion decreased since 2011 (down from 65%).</a:t>
            </a:r>
          </a:p>
          <a:p>
            <a:r>
              <a:rPr lang="en-GB" sz="1600"/>
              <a:t>Most residents not born in the UK were born in the EU. The proportion born in EU countries increased from 12% in 2011 to 14% in 2021. </a:t>
            </a:r>
          </a:p>
          <a:p>
            <a:pPr marL="0" indent="0">
              <a:buNone/>
            </a:pPr>
            <a:endParaRPr lang="en-GB"/>
          </a:p>
        </p:txBody>
      </p:sp>
      <p:sp>
        <p:nvSpPr>
          <p:cNvPr id="8" name="TextBox 7">
            <a:extLst>
              <a:ext uri="{FF2B5EF4-FFF2-40B4-BE49-F238E27FC236}">
                <a16:creationId xmlns:a16="http://schemas.microsoft.com/office/drawing/2014/main" id="{1A844613-7C1C-A302-A469-7CC5C4FCDC0D}"/>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ONS Census 2011, 2021</a:t>
            </a:r>
            <a:endParaRPr lang="en-GB" sz="1200" dirty="0">
              <a:solidFill>
                <a:schemeClr val="bg1"/>
              </a:solidFill>
            </a:endParaRPr>
          </a:p>
        </p:txBody>
      </p:sp>
    </p:spTree>
    <p:extLst>
      <p:ext uri="{BB962C8B-B14F-4D97-AF65-F5344CB8AC3E}">
        <p14:creationId xmlns:p14="http://schemas.microsoft.com/office/powerpoint/2010/main" val="2431971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87151-0FE5-462A-82DB-5FC001E4A0CA}"/>
              </a:ext>
            </a:extLst>
          </p:cNvPr>
          <p:cNvSpPr>
            <a:spLocks noGrp="1"/>
          </p:cNvSpPr>
          <p:nvPr>
            <p:ph type="title"/>
          </p:nvPr>
        </p:nvSpPr>
        <p:spPr/>
        <p:txBody>
          <a:bodyPr/>
          <a:lstStyle/>
          <a:p>
            <a:r>
              <a:rPr lang="en-GB" sz="2800" dirty="0"/>
              <a:t>After English, </a:t>
            </a:r>
            <a:r>
              <a:rPr lang="en-GB" sz="2800" b="1" dirty="0"/>
              <a:t>Spanish</a:t>
            </a:r>
            <a:r>
              <a:rPr lang="en-GB" sz="2800" dirty="0"/>
              <a:t> is the most spoken language in Islington.</a:t>
            </a:r>
          </a:p>
        </p:txBody>
      </p:sp>
      <p:sp>
        <p:nvSpPr>
          <p:cNvPr id="3" name="Content Placeholder 2">
            <a:extLst>
              <a:ext uri="{FF2B5EF4-FFF2-40B4-BE49-F238E27FC236}">
                <a16:creationId xmlns:a16="http://schemas.microsoft.com/office/drawing/2014/main" id="{839938A3-E721-434F-853F-64BBDBD3D5A3}"/>
              </a:ext>
            </a:extLst>
          </p:cNvPr>
          <p:cNvSpPr>
            <a:spLocks noGrp="1"/>
          </p:cNvSpPr>
          <p:nvPr>
            <p:ph sz="half" idx="1"/>
          </p:nvPr>
        </p:nvSpPr>
        <p:spPr/>
        <p:txBody>
          <a:bodyPr/>
          <a:lstStyle/>
          <a:p>
            <a:r>
              <a:rPr lang="en-GB" sz="1600"/>
              <a:t>This is followed by French, Italian, Turkish, and Somali. </a:t>
            </a:r>
          </a:p>
          <a:p>
            <a:r>
              <a:rPr lang="en-GB" sz="1600"/>
              <a:t>Romanian saw the largest increase in terms of number and proportion of people speaking it, changing its ranking from 28</a:t>
            </a:r>
            <a:r>
              <a:rPr lang="en-GB" sz="1600" baseline="30000"/>
              <a:t>th</a:t>
            </a:r>
            <a:r>
              <a:rPr lang="en-GB" sz="1600"/>
              <a:t> most spoken language in 2011 to 17</a:t>
            </a:r>
            <a:r>
              <a:rPr lang="en-GB" sz="1600" baseline="30000"/>
              <a:t>th</a:t>
            </a:r>
            <a:r>
              <a:rPr lang="en-GB" sz="1600"/>
              <a:t> in 2021.</a:t>
            </a:r>
          </a:p>
          <a:p>
            <a:pPr marL="228600" marR="0" lvl="0" indent="-228600" algn="l" defTabSz="914400" rtl="0" eaLnBrk="1" fontAlgn="auto" latinLnBrk="0" hangingPunct="1">
              <a:lnSpc>
                <a:spcPct val="90000"/>
              </a:lnSpc>
              <a:spcBef>
                <a:spcPts val="1000"/>
              </a:spcBef>
              <a:spcAft>
                <a:spcPts val="0"/>
              </a:spcAft>
              <a:buClr>
                <a:srgbClr val="288647"/>
              </a:buClr>
              <a:buSzTx/>
              <a:buFont typeface="Arial" panose="020B0604020202020204" pitchFamily="34" charset="0"/>
              <a:buChar char="•"/>
              <a:tabLst/>
              <a:defRPr/>
            </a:pPr>
            <a:r>
              <a:rPr lang="en-GB" sz="1600"/>
              <a:t>People who do not identify English as a main language were asked to report how well they could speak English.</a:t>
            </a:r>
          </a:p>
          <a:p>
            <a:pPr marL="228600" marR="0" lvl="0" indent="-228600" algn="l" defTabSz="914400" rtl="0" eaLnBrk="1" fontAlgn="auto" latinLnBrk="0" hangingPunct="1">
              <a:lnSpc>
                <a:spcPct val="90000"/>
              </a:lnSpc>
              <a:spcBef>
                <a:spcPts val="1000"/>
              </a:spcBef>
              <a:spcAft>
                <a:spcPts val="0"/>
              </a:spcAft>
              <a:buClr>
                <a:srgbClr val="288647"/>
              </a:buClr>
              <a:buSzTx/>
              <a:buFont typeface="Arial" panose="020B0604020202020204" pitchFamily="34" charset="0"/>
              <a:buChar char="•"/>
              <a:tabLst/>
              <a:defRPr/>
            </a:pPr>
            <a:r>
              <a:rPr lang="en-GB" sz="1600"/>
              <a:t>In Islington, 85% of usual residents who do not identify English as their main language, can speak English very well or well, 13% cannot speak English well, and 2%  cannot speak English at all.</a:t>
            </a:r>
          </a:p>
          <a:p>
            <a:pPr marL="228600" marR="0" lvl="0" indent="-228600" algn="l" defTabSz="914400" rtl="0" eaLnBrk="1" fontAlgn="auto" latinLnBrk="0" hangingPunct="1">
              <a:lnSpc>
                <a:spcPct val="90000"/>
              </a:lnSpc>
              <a:spcBef>
                <a:spcPts val="1000"/>
              </a:spcBef>
              <a:spcAft>
                <a:spcPts val="0"/>
              </a:spcAft>
              <a:buClr>
                <a:srgbClr val="288647"/>
              </a:buClr>
              <a:buSzTx/>
              <a:buFont typeface="Arial" panose="020B0604020202020204" pitchFamily="34" charset="0"/>
              <a:buChar char="•"/>
              <a:tabLst/>
              <a:defRPr/>
            </a:pPr>
            <a:r>
              <a:rPr lang="en-GB" sz="1600"/>
              <a:t>In </a:t>
            </a:r>
            <a:r>
              <a:rPr lang="en-GB" sz="1600" b="1"/>
              <a:t>Islington schools, Somali is the most spoken language after </a:t>
            </a:r>
            <a:r>
              <a:rPr lang="en-GB" sz="1600"/>
              <a:t>English.</a:t>
            </a:r>
          </a:p>
        </p:txBody>
      </p:sp>
      <p:pic>
        <p:nvPicPr>
          <p:cNvPr id="5" name="Content Placeholder 4" descr="A chart showing top languages in Islington, 2021 compared to 2011, and  count of persons speaking different languages in 2021&#10;Source: ONS Census 2011, 2021&#10;">
            <a:extLst>
              <a:ext uri="{FF2B5EF4-FFF2-40B4-BE49-F238E27FC236}">
                <a16:creationId xmlns:a16="http://schemas.microsoft.com/office/drawing/2014/main" id="{662E83C8-FC9C-A9BE-5A18-3F6F9FFE85BA}"/>
              </a:ext>
            </a:extLst>
          </p:cNvPr>
          <p:cNvPicPr>
            <a:picLocks noGrp="1" noChangeAspect="1"/>
          </p:cNvPicPr>
          <p:nvPr>
            <p:ph sz="half" idx="2"/>
          </p:nvPr>
        </p:nvPicPr>
        <p:blipFill>
          <a:blip r:embed="rId2"/>
          <a:srcRect l="13631" r="9246" b="5243"/>
          <a:stretch/>
        </p:blipFill>
        <p:spPr>
          <a:xfrm>
            <a:off x="6457984" y="1079971"/>
            <a:ext cx="4729420" cy="4828686"/>
          </a:xfrm>
          <a:prstGeom prst="rect">
            <a:avLst/>
          </a:prstGeom>
        </p:spPr>
      </p:pic>
      <p:sp>
        <p:nvSpPr>
          <p:cNvPr id="9" name="TextBox 8">
            <a:extLst>
              <a:ext uri="{FF2B5EF4-FFF2-40B4-BE49-F238E27FC236}">
                <a16:creationId xmlns:a16="http://schemas.microsoft.com/office/drawing/2014/main" id="{CFF3488A-D5FC-489B-DE62-1C3F1C87815B}"/>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ONS Census 2011, 2021</a:t>
            </a:r>
            <a:endParaRPr lang="en-GB" sz="1200" dirty="0">
              <a:solidFill>
                <a:schemeClr val="bg1"/>
              </a:solidFill>
            </a:endParaRPr>
          </a:p>
        </p:txBody>
      </p:sp>
    </p:spTree>
    <p:extLst>
      <p:ext uri="{BB962C8B-B14F-4D97-AF65-F5344CB8AC3E}">
        <p14:creationId xmlns:p14="http://schemas.microsoft.com/office/powerpoint/2010/main" val="3930192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87151-0FE5-462A-82DB-5FC001E4A0CA}"/>
              </a:ext>
            </a:extLst>
          </p:cNvPr>
          <p:cNvSpPr>
            <a:spLocks noGrp="1"/>
          </p:cNvSpPr>
          <p:nvPr>
            <p:ph type="title"/>
          </p:nvPr>
        </p:nvSpPr>
        <p:spPr/>
        <p:txBody>
          <a:bodyPr/>
          <a:lstStyle/>
          <a:p>
            <a:r>
              <a:rPr lang="en-GB" sz="2800" dirty="0"/>
              <a:t>Islington is becoming more secular. 41% percent of Islington residents said they have </a:t>
            </a:r>
            <a:r>
              <a:rPr lang="en-GB" sz="2800" b="1" dirty="0"/>
              <a:t>no religion.</a:t>
            </a:r>
            <a:endParaRPr lang="en-GB" sz="2800" dirty="0"/>
          </a:p>
        </p:txBody>
      </p:sp>
      <p:pic>
        <p:nvPicPr>
          <p:cNvPr id="7" name="Content Placeholder 6" descr="A graph showing proportion of Islington residents by religion compared to London, 2011 and 2021&#10;Source: ONS Census 2011, 2021">
            <a:extLst>
              <a:ext uri="{FF2B5EF4-FFF2-40B4-BE49-F238E27FC236}">
                <a16:creationId xmlns:a16="http://schemas.microsoft.com/office/drawing/2014/main" id="{63B99B51-8206-7430-FCB5-8CB857646C21}"/>
              </a:ext>
            </a:extLst>
          </p:cNvPr>
          <p:cNvPicPr>
            <a:picLocks noGrp="1" noChangeAspect="1"/>
          </p:cNvPicPr>
          <p:nvPr>
            <p:ph sz="half" idx="1"/>
          </p:nvPr>
        </p:nvPicPr>
        <p:blipFill>
          <a:blip r:embed="rId2"/>
          <a:stretch>
            <a:fillRect/>
          </a:stretch>
        </p:blipFill>
        <p:spPr>
          <a:xfrm>
            <a:off x="1008081" y="1335408"/>
            <a:ext cx="6204658" cy="4500562"/>
          </a:xfrm>
          <a:prstGeom prst="rect">
            <a:avLst/>
          </a:prstGeom>
          <a:ln>
            <a:noFill/>
          </a:ln>
        </p:spPr>
      </p:pic>
      <p:sp>
        <p:nvSpPr>
          <p:cNvPr id="4" name="Content Placeholder 3">
            <a:extLst>
              <a:ext uri="{FF2B5EF4-FFF2-40B4-BE49-F238E27FC236}">
                <a16:creationId xmlns:a16="http://schemas.microsoft.com/office/drawing/2014/main" id="{EDBBA121-7B3F-C6E2-F35A-D5183A1E652C}"/>
              </a:ext>
            </a:extLst>
          </p:cNvPr>
          <p:cNvSpPr>
            <a:spLocks noGrp="1"/>
          </p:cNvSpPr>
          <p:nvPr>
            <p:ph sz="half" idx="2"/>
          </p:nvPr>
        </p:nvSpPr>
        <p:spPr/>
        <p:txBody>
          <a:bodyPr/>
          <a:lstStyle/>
          <a:p>
            <a:r>
              <a:rPr lang="en-GB" sz="1600" dirty="0"/>
              <a:t>Based on Census 2021, 41% of residents said they have no religion and 8% did not answer the question.</a:t>
            </a:r>
          </a:p>
          <a:p>
            <a:r>
              <a:rPr lang="en-GB" sz="1600" dirty="0"/>
              <a:t>The proportion with </a:t>
            </a:r>
            <a:r>
              <a:rPr lang="en-GB" sz="1600" b="1" dirty="0"/>
              <a:t>no religion increased </a:t>
            </a:r>
            <a:r>
              <a:rPr lang="en-GB" sz="1600" dirty="0"/>
              <a:t>between 2011 and 2021, whereas the proportion who did not answer decreased by an equivalent figure.</a:t>
            </a:r>
          </a:p>
          <a:p>
            <a:r>
              <a:rPr lang="en-GB" sz="1600" dirty="0"/>
              <a:t>35% of Islington residents are Christian and 12% are Muslim.</a:t>
            </a:r>
          </a:p>
          <a:p>
            <a:endParaRPr lang="en-GB" sz="1600" dirty="0"/>
          </a:p>
        </p:txBody>
      </p:sp>
      <p:sp>
        <p:nvSpPr>
          <p:cNvPr id="5" name="TextBox 4">
            <a:extLst>
              <a:ext uri="{FF2B5EF4-FFF2-40B4-BE49-F238E27FC236}">
                <a16:creationId xmlns:a16="http://schemas.microsoft.com/office/drawing/2014/main" id="{6C638264-AA68-4DF8-F461-7C480DDA2364}"/>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ONS Census 2011, 2021</a:t>
            </a:r>
            <a:endParaRPr lang="en-GB" sz="1200" dirty="0">
              <a:solidFill>
                <a:schemeClr val="bg1"/>
              </a:solidFill>
            </a:endParaRPr>
          </a:p>
        </p:txBody>
      </p:sp>
    </p:spTree>
    <p:extLst>
      <p:ext uri="{BB962C8B-B14F-4D97-AF65-F5344CB8AC3E}">
        <p14:creationId xmlns:p14="http://schemas.microsoft.com/office/powerpoint/2010/main" val="832996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B8DC6-3D01-9402-C9D6-9DB90EA66399}"/>
              </a:ext>
            </a:extLst>
          </p:cNvPr>
          <p:cNvSpPr>
            <a:spLocks noGrp="1"/>
          </p:cNvSpPr>
          <p:nvPr>
            <p:ph type="title"/>
          </p:nvPr>
        </p:nvSpPr>
        <p:spPr/>
        <p:txBody>
          <a:bodyPr/>
          <a:lstStyle/>
          <a:p>
            <a:r>
              <a:rPr lang="en-GB" sz="2800" dirty="0">
                <a:solidFill>
                  <a:schemeClr val="accent1"/>
                </a:solidFill>
                <a:cs typeface="Arial"/>
              </a:rPr>
              <a:t>In 2023, good health, financial stability, and friendships &amp; relationships are the factors Islington residents most commonly identify as important to live a good life.</a:t>
            </a:r>
          </a:p>
        </p:txBody>
      </p:sp>
      <p:grpSp>
        <p:nvGrpSpPr>
          <p:cNvPr id="6" name="Group 5" descr="Health (physical and mental) - 63%">
            <a:extLst>
              <a:ext uri="{FF2B5EF4-FFF2-40B4-BE49-F238E27FC236}">
                <a16:creationId xmlns:a16="http://schemas.microsoft.com/office/drawing/2014/main" id="{73030154-D435-C041-AA6D-235063797EAB}"/>
              </a:ext>
            </a:extLst>
          </p:cNvPr>
          <p:cNvGrpSpPr/>
          <p:nvPr/>
        </p:nvGrpSpPr>
        <p:grpSpPr>
          <a:xfrm>
            <a:off x="638696" y="1720145"/>
            <a:ext cx="1740100" cy="1806789"/>
            <a:chOff x="710064" y="1591027"/>
            <a:chExt cx="1740100" cy="1806789"/>
          </a:xfrm>
        </p:grpSpPr>
        <p:graphicFrame>
          <p:nvGraphicFramePr>
            <p:cNvPr id="11" name="Chart 10" descr="Icon showing 63%">
              <a:extLst>
                <a:ext uri="{FF2B5EF4-FFF2-40B4-BE49-F238E27FC236}">
                  <a16:creationId xmlns:a16="http://schemas.microsoft.com/office/drawing/2014/main" id="{74A64539-C81B-6BB5-9327-CD9E489893A2}"/>
                </a:ext>
              </a:extLst>
            </p:cNvPr>
            <p:cNvGraphicFramePr/>
            <p:nvPr>
              <p:extLst>
                <p:ext uri="{D42A27DB-BD31-4B8C-83A1-F6EECF244321}">
                  <p14:modId xmlns:p14="http://schemas.microsoft.com/office/powerpoint/2010/main" val="16036997"/>
                </p:ext>
              </p:extLst>
            </p:nvPr>
          </p:nvGraphicFramePr>
          <p:xfrm>
            <a:off x="994480" y="1653173"/>
            <a:ext cx="1254370" cy="137648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775F5B90-BAC0-A03D-4D84-197CE4CD1177}"/>
                </a:ext>
              </a:extLst>
            </p:cNvPr>
            <p:cNvSpPr txBox="1"/>
            <p:nvPr/>
          </p:nvSpPr>
          <p:spPr>
            <a:xfrm>
              <a:off x="1278761" y="2085221"/>
              <a:ext cx="795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C4B00"/>
                  </a:solidFill>
                  <a:effectLst/>
                  <a:uLnTx/>
                  <a:uFillTx/>
                  <a:latin typeface="Calibri"/>
                  <a:ea typeface="+mn-ea"/>
                  <a:cs typeface="+mn-cs"/>
                </a:rPr>
                <a:t>63%</a:t>
              </a:r>
            </a:p>
          </p:txBody>
        </p:sp>
        <p:sp>
          <p:nvSpPr>
            <p:cNvPr id="13" name="TextBox 12" descr="Health (physical and mental)">
              <a:extLst>
                <a:ext uri="{FF2B5EF4-FFF2-40B4-BE49-F238E27FC236}">
                  <a16:creationId xmlns:a16="http://schemas.microsoft.com/office/drawing/2014/main" id="{6744E9F2-FEB0-D516-52A9-8192DE867E87}"/>
                </a:ext>
              </a:extLst>
            </p:cNvPr>
            <p:cNvSpPr txBox="1"/>
            <p:nvPr/>
          </p:nvSpPr>
          <p:spPr>
            <a:xfrm>
              <a:off x="710064" y="2874596"/>
              <a:ext cx="17401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C4B00"/>
                  </a:solidFill>
                  <a:effectLst/>
                  <a:uLnTx/>
                  <a:uFillTx/>
                  <a:latin typeface="Calibri"/>
                  <a:ea typeface="+mn-ea"/>
                  <a:cs typeface="+mn-cs"/>
                </a:rPr>
                <a:t>Health (physical and mental)</a:t>
              </a:r>
            </a:p>
          </p:txBody>
        </p:sp>
        <p:pic>
          <p:nvPicPr>
            <p:cNvPr id="25" name="Graphic 24" descr="Badge 1 with solid fill">
              <a:extLst>
                <a:ext uri="{FF2B5EF4-FFF2-40B4-BE49-F238E27FC236}">
                  <a16:creationId xmlns:a16="http://schemas.microsoft.com/office/drawing/2014/main" id="{49DD8D4D-E6E3-F023-8BB7-81B144944D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925" y="1591027"/>
              <a:ext cx="569418" cy="569418"/>
            </a:xfrm>
            <a:prstGeom prst="rect">
              <a:avLst/>
            </a:prstGeom>
          </p:spPr>
        </p:pic>
      </p:grpSp>
      <p:grpSp>
        <p:nvGrpSpPr>
          <p:cNvPr id="8" name="Group 7" descr="Financial stability - 60%">
            <a:extLst>
              <a:ext uri="{FF2B5EF4-FFF2-40B4-BE49-F238E27FC236}">
                <a16:creationId xmlns:a16="http://schemas.microsoft.com/office/drawing/2014/main" id="{24A75424-C9E0-D415-6362-F7BE96B0498D}"/>
              </a:ext>
            </a:extLst>
          </p:cNvPr>
          <p:cNvGrpSpPr/>
          <p:nvPr/>
        </p:nvGrpSpPr>
        <p:grpSpPr>
          <a:xfrm>
            <a:off x="2338981" y="1719942"/>
            <a:ext cx="1333925" cy="1806992"/>
            <a:chOff x="2410349" y="1590824"/>
            <a:chExt cx="1333925" cy="1806992"/>
          </a:xfrm>
        </p:grpSpPr>
        <p:graphicFrame>
          <p:nvGraphicFramePr>
            <p:cNvPr id="14" name="Chart 13" descr="Icon showing 60%">
              <a:extLst>
                <a:ext uri="{FF2B5EF4-FFF2-40B4-BE49-F238E27FC236}">
                  <a16:creationId xmlns:a16="http://schemas.microsoft.com/office/drawing/2014/main" id="{594AD99F-CB27-0805-6419-2A0C7ED48636}"/>
                </a:ext>
              </a:extLst>
            </p:cNvPr>
            <p:cNvGraphicFramePr/>
            <p:nvPr>
              <p:extLst>
                <p:ext uri="{D42A27DB-BD31-4B8C-83A1-F6EECF244321}">
                  <p14:modId xmlns:p14="http://schemas.microsoft.com/office/powerpoint/2010/main" val="765676478"/>
                </p:ext>
              </p:extLst>
            </p:nvPr>
          </p:nvGraphicFramePr>
          <p:xfrm>
            <a:off x="2489904" y="1653173"/>
            <a:ext cx="1254370" cy="1376486"/>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2CDD45C3-3691-A45D-A384-2CA5F6244A83}"/>
                </a:ext>
              </a:extLst>
            </p:cNvPr>
            <p:cNvSpPr txBox="1"/>
            <p:nvPr/>
          </p:nvSpPr>
          <p:spPr>
            <a:xfrm>
              <a:off x="2774185" y="2085221"/>
              <a:ext cx="74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8299"/>
                  </a:solidFill>
                  <a:effectLst/>
                  <a:uLnTx/>
                  <a:uFillTx/>
                  <a:latin typeface="Calibri"/>
                  <a:ea typeface="+mn-ea"/>
                  <a:cs typeface="+mn-cs"/>
                </a:rPr>
                <a:t>60%</a:t>
              </a:r>
            </a:p>
          </p:txBody>
        </p:sp>
        <p:sp>
          <p:nvSpPr>
            <p:cNvPr id="16" name="TextBox 15">
              <a:extLst>
                <a:ext uri="{FF2B5EF4-FFF2-40B4-BE49-F238E27FC236}">
                  <a16:creationId xmlns:a16="http://schemas.microsoft.com/office/drawing/2014/main" id="{EB140FFF-675A-B4EF-0A85-E418332A2BAC}"/>
                </a:ext>
              </a:extLst>
            </p:cNvPr>
            <p:cNvSpPr txBox="1"/>
            <p:nvPr/>
          </p:nvSpPr>
          <p:spPr>
            <a:xfrm>
              <a:off x="2548720" y="2874596"/>
              <a:ext cx="119150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8299"/>
                  </a:solidFill>
                  <a:effectLst/>
                  <a:uLnTx/>
                  <a:uFillTx/>
                  <a:latin typeface="Calibri"/>
                  <a:ea typeface="+mn-ea"/>
                  <a:cs typeface="+mn-cs"/>
                </a:rPr>
                <a:t>Financial stability</a:t>
              </a:r>
            </a:p>
          </p:txBody>
        </p:sp>
        <p:pic>
          <p:nvPicPr>
            <p:cNvPr id="23" name="Graphic 22" descr="Badge 2 with solid fill">
              <a:extLst>
                <a:ext uri="{FF2B5EF4-FFF2-40B4-BE49-F238E27FC236}">
                  <a16:creationId xmlns:a16="http://schemas.microsoft.com/office/drawing/2014/main" id="{BB651A38-149C-FF7D-CD19-3848F3C05C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0349" y="1590824"/>
              <a:ext cx="569418" cy="569418"/>
            </a:xfrm>
            <a:prstGeom prst="rect">
              <a:avLst/>
            </a:prstGeom>
          </p:spPr>
        </p:pic>
      </p:grpSp>
      <p:grpSp>
        <p:nvGrpSpPr>
          <p:cNvPr id="9" name="Group 8" descr="Friendships and relationships - 46%">
            <a:extLst>
              <a:ext uri="{FF2B5EF4-FFF2-40B4-BE49-F238E27FC236}">
                <a16:creationId xmlns:a16="http://schemas.microsoft.com/office/drawing/2014/main" id="{DC6B6C9F-BFE7-CBB4-91B6-FCA43A940023}"/>
              </a:ext>
            </a:extLst>
          </p:cNvPr>
          <p:cNvGrpSpPr/>
          <p:nvPr/>
        </p:nvGrpSpPr>
        <p:grpSpPr>
          <a:xfrm>
            <a:off x="3668856" y="1720145"/>
            <a:ext cx="1740100" cy="1806789"/>
            <a:chOff x="3740224" y="1591027"/>
            <a:chExt cx="1740100" cy="1806789"/>
          </a:xfrm>
        </p:grpSpPr>
        <p:graphicFrame>
          <p:nvGraphicFramePr>
            <p:cNvPr id="17" name="Chart 16" descr="Icon showing 46%">
              <a:extLst>
                <a:ext uri="{FF2B5EF4-FFF2-40B4-BE49-F238E27FC236}">
                  <a16:creationId xmlns:a16="http://schemas.microsoft.com/office/drawing/2014/main" id="{F5D23587-AD5F-005A-C0A3-F34B9B277003}"/>
                </a:ext>
              </a:extLst>
            </p:cNvPr>
            <p:cNvGraphicFramePr/>
            <p:nvPr>
              <p:extLst>
                <p:ext uri="{D42A27DB-BD31-4B8C-83A1-F6EECF244321}">
                  <p14:modId xmlns:p14="http://schemas.microsoft.com/office/powerpoint/2010/main" val="2527515895"/>
                </p:ext>
              </p:extLst>
            </p:nvPr>
          </p:nvGraphicFramePr>
          <p:xfrm>
            <a:off x="4024640" y="1653173"/>
            <a:ext cx="1254370" cy="1376486"/>
          </p:xfrm>
          <a:graphic>
            <a:graphicData uri="http://schemas.openxmlformats.org/drawingml/2006/chart">
              <c:chart xmlns:c="http://schemas.openxmlformats.org/drawingml/2006/chart" xmlns:r="http://schemas.openxmlformats.org/officeDocument/2006/relationships" r:id="rId9"/>
            </a:graphicData>
          </a:graphic>
        </p:graphicFrame>
        <p:sp>
          <p:nvSpPr>
            <p:cNvPr id="18" name="TextBox 17" descr="A graph showing different factors ">
              <a:extLst>
                <a:ext uri="{FF2B5EF4-FFF2-40B4-BE49-F238E27FC236}">
                  <a16:creationId xmlns:a16="http://schemas.microsoft.com/office/drawing/2014/main" id="{7883948A-7FE1-2C35-3059-76F4958CBB92}"/>
                </a:ext>
              </a:extLst>
            </p:cNvPr>
            <p:cNvSpPr txBox="1"/>
            <p:nvPr/>
          </p:nvSpPr>
          <p:spPr>
            <a:xfrm>
              <a:off x="4308921" y="2085221"/>
              <a:ext cx="970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01F59"/>
                  </a:solidFill>
                  <a:effectLst/>
                  <a:uLnTx/>
                  <a:uFillTx/>
                  <a:latin typeface="Calibri"/>
                  <a:ea typeface="+mn-ea"/>
                  <a:cs typeface="+mn-cs"/>
                </a:rPr>
                <a:t>46%</a:t>
              </a:r>
            </a:p>
          </p:txBody>
        </p:sp>
        <p:sp>
          <p:nvSpPr>
            <p:cNvPr id="19" name="TextBox 18">
              <a:extLst>
                <a:ext uri="{FF2B5EF4-FFF2-40B4-BE49-F238E27FC236}">
                  <a16:creationId xmlns:a16="http://schemas.microsoft.com/office/drawing/2014/main" id="{47395451-1697-5E70-3B36-A5A080EAB4CE}"/>
                </a:ext>
              </a:extLst>
            </p:cNvPr>
            <p:cNvSpPr txBox="1"/>
            <p:nvPr/>
          </p:nvSpPr>
          <p:spPr>
            <a:xfrm>
              <a:off x="3740224" y="2874596"/>
              <a:ext cx="17401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01F59"/>
                  </a:solidFill>
                  <a:effectLst/>
                  <a:uLnTx/>
                  <a:uFillTx/>
                  <a:latin typeface="Calibri"/>
                  <a:ea typeface="+mn-ea"/>
                  <a:cs typeface="+mn-cs"/>
                </a:rPr>
                <a:t>Friendships and relationships</a:t>
              </a:r>
            </a:p>
          </p:txBody>
        </p:sp>
        <p:pic>
          <p:nvPicPr>
            <p:cNvPr id="21" name="Graphic 20" descr="Badge 3 with solid fill">
              <a:extLst>
                <a:ext uri="{FF2B5EF4-FFF2-40B4-BE49-F238E27FC236}">
                  <a16:creationId xmlns:a16="http://schemas.microsoft.com/office/drawing/2014/main" id="{0A4CCC53-8ACB-BA8E-01BB-BFC7006B65A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53454" y="1591027"/>
              <a:ext cx="569418" cy="569418"/>
            </a:xfrm>
            <a:prstGeom prst="rect">
              <a:avLst/>
            </a:prstGeom>
          </p:spPr>
        </p:pic>
      </p:grpSp>
      <p:pic>
        <p:nvPicPr>
          <p:cNvPr id="3" name="Picture 2" descr="A graph showing the factors Islington residents most commonly identify as important to live a good life​.&#10;Housing - 42%&#10;Feeling safe - 24%&#10;Jobs and quality of work - 23%&#10;Education - 16%&#10;Environment - 12%&#10;Feeling empowered - 7%">
            <a:extLst>
              <a:ext uri="{FF2B5EF4-FFF2-40B4-BE49-F238E27FC236}">
                <a16:creationId xmlns:a16="http://schemas.microsoft.com/office/drawing/2014/main" id="{D743AC82-3CF7-808A-F070-D627BD8A60C9}"/>
              </a:ext>
            </a:extLst>
          </p:cNvPr>
          <p:cNvPicPr>
            <a:picLocks noChangeAspect="1"/>
          </p:cNvPicPr>
          <p:nvPr/>
        </p:nvPicPr>
        <p:blipFill>
          <a:blip r:embed="rId12"/>
          <a:stretch>
            <a:fillRect/>
          </a:stretch>
        </p:blipFill>
        <p:spPr>
          <a:xfrm>
            <a:off x="377530" y="3357369"/>
            <a:ext cx="5102794" cy="2438611"/>
          </a:xfrm>
          <a:prstGeom prst="rect">
            <a:avLst/>
          </a:prstGeom>
        </p:spPr>
      </p:pic>
      <p:sp>
        <p:nvSpPr>
          <p:cNvPr id="5" name="TextBox 4">
            <a:extLst>
              <a:ext uri="{FF2B5EF4-FFF2-40B4-BE49-F238E27FC236}">
                <a16:creationId xmlns:a16="http://schemas.microsoft.com/office/drawing/2014/main" id="{72B9CB32-B531-5CC4-7CB1-4F441AFC073D}"/>
              </a:ext>
            </a:extLst>
          </p:cNvPr>
          <p:cNvSpPr txBox="1"/>
          <p:nvPr/>
        </p:nvSpPr>
        <p:spPr>
          <a:xfrm>
            <a:off x="5614735" y="1756518"/>
            <a:ext cx="5128747" cy="238030"/>
          </a:xfrm>
          <a:prstGeom prst="rect">
            <a:avLst/>
          </a:prstGeom>
          <a:noFill/>
        </p:spPr>
        <p:txBody>
          <a:bodyPr wrap="square" lIns="0" tIns="0" rIns="0" bIns="0" rtlCol="0">
            <a:noAutofit/>
          </a:bodyPr>
          <a:lstStyle/>
          <a:p>
            <a:pPr algn="l"/>
            <a:r>
              <a:rPr lang="en-GB" sz="1400" b="1" dirty="0"/>
              <a:t>Top 5 most important factors by age</a:t>
            </a:r>
          </a:p>
        </p:txBody>
      </p:sp>
      <p:graphicFrame>
        <p:nvGraphicFramePr>
          <p:cNvPr id="4" name="Table 3">
            <a:extLst>
              <a:ext uri="{FF2B5EF4-FFF2-40B4-BE49-F238E27FC236}">
                <a16:creationId xmlns:a16="http://schemas.microsoft.com/office/drawing/2014/main" id="{CA1FA30B-A550-E427-348F-4A4E94E4ABB4}"/>
              </a:ext>
            </a:extLst>
          </p:cNvPr>
          <p:cNvGraphicFramePr>
            <a:graphicFrameLocks noGrp="1"/>
          </p:cNvGraphicFramePr>
          <p:nvPr>
            <p:extLst>
              <p:ext uri="{D42A27DB-BD31-4B8C-83A1-F6EECF244321}">
                <p14:modId xmlns:p14="http://schemas.microsoft.com/office/powerpoint/2010/main" val="325983402"/>
              </p:ext>
            </p:extLst>
          </p:nvPr>
        </p:nvGraphicFramePr>
        <p:xfrm>
          <a:off x="5614735" y="2046940"/>
          <a:ext cx="6343772" cy="3749040"/>
        </p:xfrm>
        <a:graphic>
          <a:graphicData uri="http://schemas.openxmlformats.org/drawingml/2006/table">
            <a:tbl>
              <a:tblPr firstRow="1" bandRow="1">
                <a:tableStyleId>{5C22544A-7EE6-4342-B048-85BDC9FD1C3A}</a:tableStyleId>
              </a:tblPr>
              <a:tblGrid>
                <a:gridCol w="1585943">
                  <a:extLst>
                    <a:ext uri="{9D8B030D-6E8A-4147-A177-3AD203B41FA5}">
                      <a16:colId xmlns:a16="http://schemas.microsoft.com/office/drawing/2014/main" val="702745408"/>
                    </a:ext>
                  </a:extLst>
                </a:gridCol>
                <a:gridCol w="1585943">
                  <a:extLst>
                    <a:ext uri="{9D8B030D-6E8A-4147-A177-3AD203B41FA5}">
                      <a16:colId xmlns:a16="http://schemas.microsoft.com/office/drawing/2014/main" val="3852447146"/>
                    </a:ext>
                  </a:extLst>
                </a:gridCol>
                <a:gridCol w="1585943">
                  <a:extLst>
                    <a:ext uri="{9D8B030D-6E8A-4147-A177-3AD203B41FA5}">
                      <a16:colId xmlns:a16="http://schemas.microsoft.com/office/drawing/2014/main" val="1686012615"/>
                    </a:ext>
                  </a:extLst>
                </a:gridCol>
                <a:gridCol w="1585943">
                  <a:extLst>
                    <a:ext uri="{9D8B030D-6E8A-4147-A177-3AD203B41FA5}">
                      <a16:colId xmlns:a16="http://schemas.microsoft.com/office/drawing/2014/main" val="3458982087"/>
                    </a:ext>
                  </a:extLst>
                </a:gridCol>
              </a:tblGrid>
              <a:tr h="338483">
                <a:tc>
                  <a:txBody>
                    <a:bodyPr/>
                    <a:lstStyle/>
                    <a:p>
                      <a:pPr lvl="0">
                        <a:buNone/>
                      </a:pPr>
                      <a:r>
                        <a:rPr lang="en-GB" sz="1800" b="1" i="0" u="none" strike="noStrike" noProof="0" dirty="0">
                          <a:solidFill>
                            <a:srgbClr val="FFFFFF"/>
                          </a:solidFill>
                          <a:latin typeface="Arial"/>
                        </a:rPr>
                        <a:t>16-33</a:t>
                      </a:r>
                      <a:endParaRPr lang="en-US" dirty="0"/>
                    </a:p>
                  </a:txBody>
                  <a:tcPr/>
                </a:tc>
                <a:tc>
                  <a:txBody>
                    <a:bodyPr/>
                    <a:lstStyle/>
                    <a:p>
                      <a:pPr lvl="0">
                        <a:buNone/>
                      </a:pPr>
                      <a:r>
                        <a:rPr lang="en-GB" sz="1800" b="1" i="0" u="none" strike="noStrike" noProof="0" dirty="0">
                          <a:solidFill>
                            <a:srgbClr val="FFFFFF"/>
                          </a:solidFill>
                          <a:latin typeface="Arial"/>
                        </a:rPr>
                        <a:t>35-54</a:t>
                      </a:r>
                      <a:endParaRPr lang="en-US" dirty="0"/>
                    </a:p>
                  </a:txBody>
                  <a:tcPr/>
                </a:tc>
                <a:tc>
                  <a:txBody>
                    <a:bodyPr/>
                    <a:lstStyle/>
                    <a:p>
                      <a:pPr lvl="0">
                        <a:buNone/>
                      </a:pPr>
                      <a:r>
                        <a:rPr lang="en-GB" sz="1800" b="1" i="0" u="none" strike="noStrike" noProof="0" dirty="0">
                          <a:solidFill>
                            <a:srgbClr val="FFFFFF"/>
                          </a:solidFill>
                          <a:latin typeface="Arial"/>
                        </a:rPr>
                        <a:t>55-74</a:t>
                      </a:r>
                      <a:endParaRPr lang="en-US" dirty="0"/>
                    </a:p>
                  </a:txBody>
                  <a:tcPr/>
                </a:tc>
                <a:tc>
                  <a:txBody>
                    <a:bodyPr/>
                    <a:lstStyle/>
                    <a:p>
                      <a:pPr lvl="0">
                        <a:buNone/>
                      </a:pPr>
                      <a:r>
                        <a:rPr lang="en-GB" sz="1800" b="1" i="0" u="none" strike="noStrike" noProof="0" dirty="0">
                          <a:solidFill>
                            <a:srgbClr val="FFFFFF"/>
                          </a:solidFill>
                          <a:latin typeface="Arial"/>
                        </a:rPr>
                        <a:t>75+</a:t>
                      </a:r>
                      <a:endParaRPr lang="en-US" dirty="0"/>
                    </a:p>
                  </a:txBody>
                  <a:tcPr/>
                </a:tc>
                <a:extLst>
                  <a:ext uri="{0D108BD9-81ED-4DB2-BD59-A6C34878D82A}">
                    <a16:rowId xmlns:a16="http://schemas.microsoft.com/office/drawing/2014/main" val="1417075869"/>
                  </a:ext>
                </a:extLst>
              </a:tr>
              <a:tr h="592345">
                <a:tc>
                  <a:txBody>
                    <a:bodyPr/>
                    <a:lstStyle/>
                    <a:p>
                      <a:pPr lvl="0" algn="ctr">
                        <a:buNone/>
                      </a:pPr>
                      <a:r>
                        <a:rPr lang="en-GB" sz="1200" b="0" i="0" u="none" strike="noStrike" noProof="0">
                          <a:solidFill>
                            <a:srgbClr val="000000"/>
                          </a:solidFill>
                          <a:latin typeface="Arial"/>
                        </a:rPr>
                        <a:t>Financial stability </a:t>
                      </a:r>
                      <a:endParaRPr lang="en-US" sz="1200"/>
                    </a:p>
                    <a:p>
                      <a:pPr lvl="0" algn="ctr">
                        <a:buNone/>
                      </a:pPr>
                      <a:r>
                        <a:rPr lang="en-GB" sz="1200" b="1" i="0" u="none" strike="noStrike" noProof="0">
                          <a:solidFill>
                            <a:srgbClr val="000000"/>
                          </a:solidFill>
                          <a:latin typeface="Arial"/>
                        </a:rPr>
                        <a:t>66%</a:t>
                      </a:r>
                    </a:p>
                  </a:txBody>
                  <a:tcPr/>
                </a:tc>
                <a:tc>
                  <a:txBody>
                    <a:bodyPr/>
                    <a:lstStyle/>
                    <a:p>
                      <a:pPr lvl="0" algn="ctr">
                        <a:buNone/>
                      </a:pPr>
                      <a:r>
                        <a:rPr lang="en-GB" sz="1200" b="0" i="0" u="none" strike="noStrike" noProof="0">
                          <a:solidFill>
                            <a:srgbClr val="000000"/>
                          </a:solidFill>
                          <a:latin typeface="Arial"/>
                        </a:rPr>
                        <a:t>Health (physical and mental)</a:t>
                      </a:r>
                    </a:p>
                    <a:p>
                      <a:pPr lvl="0" algn="ctr">
                        <a:buNone/>
                      </a:pPr>
                      <a:r>
                        <a:rPr lang="en-GB" sz="1200" b="1" i="0" u="none" strike="noStrike" noProof="0">
                          <a:solidFill>
                            <a:srgbClr val="000000"/>
                          </a:solidFill>
                          <a:latin typeface="Arial"/>
                        </a:rPr>
                        <a:t>64%</a:t>
                      </a:r>
                    </a:p>
                  </a:txBody>
                  <a:tcPr/>
                </a:tc>
                <a:tc>
                  <a:txBody>
                    <a:bodyPr/>
                    <a:lstStyle/>
                    <a:p>
                      <a:pPr lvl="0" algn="ctr">
                        <a:buNone/>
                      </a:pPr>
                      <a:r>
                        <a:rPr lang="en-GB" sz="1200" b="0" i="0" u="none" strike="noStrike" noProof="0">
                          <a:solidFill>
                            <a:srgbClr val="000000"/>
                          </a:solidFill>
                          <a:latin typeface="Arial"/>
                        </a:rPr>
                        <a:t>Health (physical and mental)</a:t>
                      </a:r>
                      <a:endParaRPr lang="en-US" sz="1200" b="0" i="0" u="none" strike="noStrike" noProof="0">
                        <a:solidFill>
                          <a:srgbClr val="000000"/>
                        </a:solidFill>
                        <a:latin typeface="Arial"/>
                      </a:endParaRPr>
                    </a:p>
                    <a:p>
                      <a:pPr lvl="0" algn="ctr">
                        <a:buNone/>
                      </a:pPr>
                      <a:r>
                        <a:rPr lang="en-GB" sz="1200" b="1" i="0" u="none" strike="noStrike" noProof="0">
                          <a:solidFill>
                            <a:srgbClr val="000000"/>
                          </a:solidFill>
                          <a:latin typeface="Arial"/>
                        </a:rPr>
                        <a:t>73%</a:t>
                      </a:r>
                      <a:endParaRPr lang="en-US"/>
                    </a:p>
                  </a:txBody>
                  <a:tcPr/>
                </a:tc>
                <a:tc>
                  <a:txBody>
                    <a:bodyPr/>
                    <a:lstStyle/>
                    <a:p>
                      <a:pPr lvl="0" algn="ctr">
                        <a:buNone/>
                      </a:pPr>
                      <a:r>
                        <a:rPr lang="en-GB" sz="1200" b="0" i="0" u="none" strike="noStrike" noProof="0">
                          <a:solidFill>
                            <a:srgbClr val="000000"/>
                          </a:solidFill>
                          <a:latin typeface="Arial"/>
                        </a:rPr>
                        <a:t>Health (physical and mental)</a:t>
                      </a:r>
                      <a:endParaRPr lang="en-US" sz="1200" b="0" i="0" u="none" strike="noStrike" noProof="0">
                        <a:solidFill>
                          <a:srgbClr val="000000"/>
                        </a:solidFill>
                        <a:latin typeface="Arial"/>
                      </a:endParaRPr>
                    </a:p>
                    <a:p>
                      <a:pPr lvl="0" algn="ctr">
                        <a:buNone/>
                      </a:pPr>
                      <a:r>
                        <a:rPr lang="en-GB" sz="1200" b="1" i="0" u="none" strike="noStrike" noProof="0">
                          <a:solidFill>
                            <a:srgbClr val="000000"/>
                          </a:solidFill>
                          <a:latin typeface="Arial"/>
                        </a:rPr>
                        <a:t>79%</a:t>
                      </a:r>
                      <a:endParaRPr lang="en-US"/>
                    </a:p>
                  </a:txBody>
                  <a:tcPr/>
                </a:tc>
                <a:extLst>
                  <a:ext uri="{0D108BD9-81ED-4DB2-BD59-A6C34878D82A}">
                    <a16:rowId xmlns:a16="http://schemas.microsoft.com/office/drawing/2014/main" val="451807726"/>
                  </a:ext>
                </a:extLst>
              </a:tr>
              <a:tr h="592345">
                <a:tc>
                  <a:txBody>
                    <a:bodyPr/>
                    <a:lstStyle/>
                    <a:p>
                      <a:pPr lvl="0" algn="ctr">
                        <a:buNone/>
                      </a:pPr>
                      <a:r>
                        <a:rPr lang="en-GB" sz="1200" b="0" i="0" u="none" strike="noStrike" noProof="0">
                          <a:solidFill>
                            <a:srgbClr val="000000"/>
                          </a:solidFill>
                          <a:latin typeface="Arial"/>
                        </a:rPr>
                        <a:t>Health (physical and mental)</a:t>
                      </a:r>
                    </a:p>
                    <a:p>
                      <a:pPr lvl="0" algn="ctr">
                        <a:buNone/>
                      </a:pPr>
                      <a:r>
                        <a:rPr lang="en-GB" sz="1200" b="1" i="0" u="none" strike="noStrike" noProof="0">
                          <a:solidFill>
                            <a:srgbClr val="000000"/>
                          </a:solidFill>
                          <a:latin typeface="Arial"/>
                        </a:rPr>
                        <a:t>58%</a:t>
                      </a:r>
                    </a:p>
                  </a:txBody>
                  <a:tcPr/>
                </a:tc>
                <a:tc>
                  <a:txBody>
                    <a:bodyPr/>
                    <a:lstStyle/>
                    <a:p>
                      <a:pPr lvl="0" algn="ctr">
                        <a:buNone/>
                      </a:pPr>
                      <a:r>
                        <a:rPr lang="en-GB" sz="1200" b="0" i="0" u="none" strike="noStrike" noProof="0">
                          <a:solidFill>
                            <a:srgbClr val="000000"/>
                          </a:solidFill>
                          <a:latin typeface="Arial"/>
                        </a:rPr>
                        <a:t>Financial stability</a:t>
                      </a:r>
                      <a:endParaRPr lang="en-US" sz="1200"/>
                    </a:p>
                    <a:p>
                      <a:pPr lvl="0" algn="ctr">
                        <a:buNone/>
                      </a:pPr>
                      <a:r>
                        <a:rPr lang="en-US" sz="1200" b="1"/>
                        <a:t>58%</a:t>
                      </a:r>
                    </a:p>
                  </a:txBody>
                  <a:tcPr/>
                </a:tc>
                <a:tc>
                  <a:txBody>
                    <a:bodyPr/>
                    <a:lstStyle/>
                    <a:p>
                      <a:pPr lvl="0" algn="ctr">
                        <a:buNone/>
                      </a:pPr>
                      <a:r>
                        <a:rPr lang="en-GB" sz="1200" b="0" i="0" u="none" strike="noStrike" noProof="0">
                          <a:solidFill>
                            <a:srgbClr val="000000"/>
                          </a:solidFill>
                          <a:latin typeface="Arial"/>
                        </a:rPr>
                        <a:t>Financial stability</a:t>
                      </a:r>
                      <a:endParaRPr lang="en-US" sz="1200" b="0" i="0" u="none" strike="noStrike" noProof="0">
                        <a:solidFill>
                          <a:srgbClr val="000000"/>
                        </a:solidFill>
                        <a:latin typeface="Arial"/>
                      </a:endParaRPr>
                    </a:p>
                    <a:p>
                      <a:pPr lvl="0" algn="ctr">
                        <a:buNone/>
                      </a:pPr>
                      <a:r>
                        <a:rPr lang="en-US" sz="1200" b="1" i="0" u="none" strike="noStrike" noProof="0">
                          <a:solidFill>
                            <a:srgbClr val="000000"/>
                          </a:solidFill>
                          <a:latin typeface="Arial"/>
                        </a:rPr>
                        <a:t>56%</a:t>
                      </a:r>
                      <a:endParaRPr lang="en-US"/>
                    </a:p>
                  </a:txBody>
                  <a:tcPr/>
                </a:tc>
                <a:tc>
                  <a:txBody>
                    <a:bodyPr/>
                    <a:lstStyle/>
                    <a:p>
                      <a:pPr lvl="0" algn="ctr">
                        <a:buNone/>
                      </a:pPr>
                      <a:r>
                        <a:rPr lang="en-GB" sz="1200" b="0" i="0" u="none" strike="noStrike" noProof="0">
                          <a:solidFill>
                            <a:srgbClr val="000000"/>
                          </a:solidFill>
                          <a:latin typeface="Arial"/>
                        </a:rPr>
                        <a:t>Friendships and relationships</a:t>
                      </a:r>
                      <a:endParaRPr lang="en-US" sz="1200" b="0" i="0" u="none" strike="noStrike" noProof="0">
                        <a:solidFill>
                          <a:srgbClr val="000000"/>
                        </a:solidFill>
                        <a:latin typeface="Arial"/>
                      </a:endParaRPr>
                    </a:p>
                    <a:p>
                      <a:pPr lvl="0" algn="ctr">
                        <a:buNone/>
                      </a:pPr>
                      <a:r>
                        <a:rPr lang="en-GB" sz="1200" b="1" i="0" u="none" strike="noStrike" noProof="0">
                          <a:solidFill>
                            <a:srgbClr val="000000"/>
                          </a:solidFill>
                          <a:latin typeface="Arial"/>
                        </a:rPr>
                        <a:t>69%</a:t>
                      </a:r>
                      <a:endParaRPr lang="en-US"/>
                    </a:p>
                  </a:txBody>
                  <a:tcPr/>
                </a:tc>
                <a:extLst>
                  <a:ext uri="{0D108BD9-81ED-4DB2-BD59-A6C34878D82A}">
                    <a16:rowId xmlns:a16="http://schemas.microsoft.com/office/drawing/2014/main" val="2985498118"/>
                  </a:ext>
                </a:extLst>
              </a:tr>
              <a:tr h="761587">
                <a:tc>
                  <a:txBody>
                    <a:bodyPr/>
                    <a:lstStyle/>
                    <a:p>
                      <a:pPr lvl="0" algn="ctr">
                        <a:lnSpc>
                          <a:spcPct val="100000"/>
                        </a:lnSpc>
                        <a:spcBef>
                          <a:spcPts val="0"/>
                        </a:spcBef>
                        <a:spcAft>
                          <a:spcPts val="0"/>
                        </a:spcAft>
                        <a:buNone/>
                      </a:pPr>
                      <a:r>
                        <a:rPr lang="en-GB" sz="1200" b="0" i="0" u="none" strike="noStrike" noProof="0">
                          <a:solidFill>
                            <a:srgbClr val="000000"/>
                          </a:solidFill>
                          <a:latin typeface="Arial"/>
                        </a:rPr>
                        <a:t>Friendships and relationships</a:t>
                      </a:r>
                      <a:endParaRPr lang="en-US" sz="1200" b="0" i="0" u="none" strike="noStrike" noProof="0">
                        <a:solidFill>
                          <a:srgbClr val="000000"/>
                        </a:solidFill>
                        <a:latin typeface="Arial"/>
                      </a:endParaRPr>
                    </a:p>
                    <a:p>
                      <a:pPr lvl="0" algn="ctr">
                        <a:lnSpc>
                          <a:spcPct val="100000"/>
                        </a:lnSpc>
                        <a:spcBef>
                          <a:spcPts val="0"/>
                        </a:spcBef>
                        <a:spcAft>
                          <a:spcPts val="0"/>
                        </a:spcAft>
                        <a:buNone/>
                      </a:pPr>
                      <a:r>
                        <a:rPr lang="en-GB" sz="1200" b="1" i="0" u="none" strike="noStrike" noProof="0">
                          <a:solidFill>
                            <a:srgbClr val="000000"/>
                          </a:solidFill>
                          <a:latin typeface="Arial"/>
                        </a:rPr>
                        <a:t>51%</a:t>
                      </a:r>
                    </a:p>
                    <a:p>
                      <a:pPr lvl="0" algn="ctr">
                        <a:buNone/>
                      </a:pPr>
                      <a:endParaRPr lang="en-US" sz="1200"/>
                    </a:p>
                  </a:txBody>
                  <a:tcPr/>
                </a:tc>
                <a:tc>
                  <a:txBody>
                    <a:bodyPr/>
                    <a:lstStyle/>
                    <a:p>
                      <a:pPr lvl="0" algn="ctr">
                        <a:buNone/>
                      </a:pPr>
                      <a:r>
                        <a:rPr lang="en-GB" sz="1200" b="0" i="0" u="none" strike="noStrike" noProof="0">
                          <a:solidFill>
                            <a:srgbClr val="000000"/>
                          </a:solidFill>
                          <a:latin typeface="Arial"/>
                        </a:rPr>
                        <a:t>Housing</a:t>
                      </a:r>
                    </a:p>
                    <a:p>
                      <a:pPr lvl="0" algn="ctr">
                        <a:buNone/>
                      </a:pPr>
                      <a:r>
                        <a:rPr lang="en-GB" sz="1200" b="1" i="0" u="none" strike="noStrike" noProof="0">
                          <a:solidFill>
                            <a:srgbClr val="000000"/>
                          </a:solidFill>
                          <a:latin typeface="Arial"/>
                        </a:rPr>
                        <a:t>46%</a:t>
                      </a:r>
                    </a:p>
                  </a:txBody>
                  <a:tcPr/>
                </a:tc>
                <a:tc>
                  <a:txBody>
                    <a:bodyPr/>
                    <a:lstStyle/>
                    <a:p>
                      <a:pPr lvl="0" algn="ctr">
                        <a:buNone/>
                      </a:pPr>
                      <a:r>
                        <a:rPr lang="en-GB" sz="1200" b="0" i="0" u="none" strike="noStrike" noProof="0">
                          <a:solidFill>
                            <a:srgbClr val="000000"/>
                          </a:solidFill>
                          <a:latin typeface="Arial"/>
                        </a:rPr>
                        <a:t>Housing</a:t>
                      </a:r>
                      <a:endParaRPr lang="en-US" sz="1200" b="0" i="0" u="none" strike="noStrike" noProof="0">
                        <a:solidFill>
                          <a:srgbClr val="000000"/>
                        </a:solidFill>
                        <a:latin typeface="Arial"/>
                      </a:endParaRPr>
                    </a:p>
                    <a:p>
                      <a:pPr lvl="0" algn="ctr">
                        <a:buNone/>
                      </a:pPr>
                      <a:r>
                        <a:rPr lang="en-GB" sz="1200" b="1" i="0" u="none" strike="noStrike" noProof="0">
                          <a:solidFill>
                            <a:srgbClr val="000000"/>
                          </a:solidFill>
                          <a:latin typeface="Arial"/>
                        </a:rPr>
                        <a:t>54%</a:t>
                      </a:r>
                      <a:endParaRPr lang="en-US"/>
                    </a:p>
                  </a:txBody>
                  <a:tcPr/>
                </a:tc>
                <a:tc>
                  <a:txBody>
                    <a:bodyPr/>
                    <a:lstStyle/>
                    <a:p>
                      <a:pPr lvl="0" algn="ctr">
                        <a:buNone/>
                      </a:pPr>
                      <a:r>
                        <a:rPr lang="en-GB" sz="1200" b="0" i="0" u="none" strike="noStrike" noProof="0">
                          <a:solidFill>
                            <a:srgbClr val="000000"/>
                          </a:solidFill>
                          <a:latin typeface="Arial"/>
                        </a:rPr>
                        <a:t>Housing</a:t>
                      </a:r>
                      <a:endParaRPr lang="en-US" sz="1200" b="0" i="0" u="none" strike="noStrike" noProof="0">
                        <a:solidFill>
                          <a:srgbClr val="000000"/>
                        </a:solidFill>
                        <a:latin typeface="Arial"/>
                      </a:endParaRPr>
                    </a:p>
                    <a:p>
                      <a:pPr lvl="0" algn="ctr">
                        <a:buNone/>
                      </a:pPr>
                      <a:r>
                        <a:rPr lang="en-GB" sz="1200" b="1" i="0" u="none" strike="noStrike" noProof="0">
                          <a:solidFill>
                            <a:srgbClr val="000000"/>
                          </a:solidFill>
                          <a:latin typeface="Arial"/>
                        </a:rPr>
                        <a:t>43%</a:t>
                      </a:r>
                      <a:endParaRPr lang="en-US"/>
                    </a:p>
                  </a:txBody>
                  <a:tcPr/>
                </a:tc>
                <a:extLst>
                  <a:ext uri="{0D108BD9-81ED-4DB2-BD59-A6C34878D82A}">
                    <a16:rowId xmlns:a16="http://schemas.microsoft.com/office/drawing/2014/main" val="1524318935"/>
                  </a:ext>
                </a:extLst>
              </a:tr>
              <a:tr h="592345">
                <a:tc>
                  <a:txBody>
                    <a:bodyPr/>
                    <a:lstStyle/>
                    <a:p>
                      <a:pPr lvl="0" algn="ctr">
                        <a:buNone/>
                      </a:pPr>
                      <a:r>
                        <a:rPr lang="en-GB" sz="1200" b="0" i="0" u="none" strike="noStrike" noProof="0">
                          <a:solidFill>
                            <a:srgbClr val="000000"/>
                          </a:solidFill>
                          <a:latin typeface="Arial"/>
                        </a:rPr>
                        <a:t>Housing</a:t>
                      </a:r>
                    </a:p>
                    <a:p>
                      <a:pPr lvl="0" algn="ctr">
                        <a:buNone/>
                      </a:pPr>
                      <a:r>
                        <a:rPr lang="en-GB" sz="1200" b="1" i="0" u="none" strike="noStrike" noProof="0">
                          <a:solidFill>
                            <a:srgbClr val="000000"/>
                          </a:solidFill>
                          <a:latin typeface="Arial"/>
                        </a:rPr>
                        <a:t>34%</a:t>
                      </a:r>
                    </a:p>
                  </a:txBody>
                  <a:tcPr/>
                </a:tc>
                <a:tc>
                  <a:txBody>
                    <a:bodyPr/>
                    <a:lstStyle/>
                    <a:p>
                      <a:pPr lvl="0" algn="ctr">
                        <a:buNone/>
                      </a:pPr>
                      <a:r>
                        <a:rPr lang="en-GB" sz="1200" b="0" i="0" u="none" strike="noStrike" noProof="0">
                          <a:solidFill>
                            <a:srgbClr val="000000"/>
                          </a:solidFill>
                          <a:latin typeface="Arial"/>
                        </a:rPr>
                        <a:t>Friendships and relationships</a:t>
                      </a:r>
                    </a:p>
                    <a:p>
                      <a:pPr lvl="0" algn="ctr">
                        <a:buNone/>
                      </a:pPr>
                      <a:r>
                        <a:rPr lang="en-GB" sz="1200" b="1" i="0" u="none" strike="noStrike" noProof="0">
                          <a:solidFill>
                            <a:srgbClr val="000000"/>
                          </a:solidFill>
                          <a:latin typeface="Arial"/>
                        </a:rPr>
                        <a:t>38%</a:t>
                      </a:r>
                    </a:p>
                  </a:txBody>
                  <a:tcPr/>
                </a:tc>
                <a:tc>
                  <a:txBody>
                    <a:bodyPr/>
                    <a:lstStyle/>
                    <a:p>
                      <a:pPr lvl="0" algn="ctr">
                        <a:buNone/>
                      </a:pPr>
                      <a:r>
                        <a:rPr lang="en-GB" sz="1200" b="0" i="0" u="none" strike="noStrike" noProof="0">
                          <a:solidFill>
                            <a:srgbClr val="000000"/>
                          </a:solidFill>
                          <a:latin typeface="Arial"/>
                        </a:rPr>
                        <a:t>Friendships and relationships</a:t>
                      </a:r>
                      <a:endParaRPr lang="en-US" sz="1200" b="0" i="0" u="none" strike="noStrike" noProof="0">
                        <a:solidFill>
                          <a:srgbClr val="000000"/>
                        </a:solidFill>
                        <a:latin typeface="Arial"/>
                      </a:endParaRPr>
                    </a:p>
                    <a:p>
                      <a:pPr lvl="0" algn="ctr">
                        <a:buNone/>
                      </a:pPr>
                      <a:r>
                        <a:rPr lang="en-GB" sz="1200" b="1" i="0" u="none" strike="noStrike" noProof="0">
                          <a:solidFill>
                            <a:srgbClr val="000000"/>
                          </a:solidFill>
                          <a:latin typeface="Arial"/>
                        </a:rPr>
                        <a:t>46%</a:t>
                      </a:r>
                      <a:endParaRPr lang="en-US"/>
                    </a:p>
                  </a:txBody>
                  <a:tcPr/>
                </a:tc>
                <a:tc>
                  <a:txBody>
                    <a:bodyPr/>
                    <a:lstStyle/>
                    <a:p>
                      <a:pPr lvl="0" algn="ctr">
                        <a:buNone/>
                      </a:pPr>
                      <a:r>
                        <a:rPr lang="en-GB" sz="1200" b="0" i="0" u="none" strike="noStrike" noProof="0">
                          <a:solidFill>
                            <a:srgbClr val="000000"/>
                          </a:solidFill>
                          <a:latin typeface="Arial"/>
                        </a:rPr>
                        <a:t>Feeling safe</a:t>
                      </a:r>
                      <a:endParaRPr lang="en-US" sz="1200" b="0" i="0" u="none" strike="noStrike" noProof="0">
                        <a:solidFill>
                          <a:srgbClr val="000000"/>
                        </a:solidFill>
                        <a:latin typeface="Arial"/>
                      </a:endParaRPr>
                    </a:p>
                    <a:p>
                      <a:pPr lvl="0" algn="ctr">
                        <a:buNone/>
                      </a:pPr>
                      <a:r>
                        <a:rPr lang="en-GB" sz="1200" b="1" i="0" u="none" strike="noStrike" noProof="0">
                          <a:solidFill>
                            <a:srgbClr val="000000"/>
                          </a:solidFill>
                          <a:latin typeface="Arial"/>
                        </a:rPr>
                        <a:t>35%</a:t>
                      </a:r>
                      <a:endParaRPr lang="en-US"/>
                    </a:p>
                  </a:txBody>
                  <a:tcPr/>
                </a:tc>
                <a:extLst>
                  <a:ext uri="{0D108BD9-81ED-4DB2-BD59-A6C34878D82A}">
                    <a16:rowId xmlns:a16="http://schemas.microsoft.com/office/drawing/2014/main" val="1910256121"/>
                  </a:ext>
                </a:extLst>
              </a:tr>
              <a:tr h="592345">
                <a:tc>
                  <a:txBody>
                    <a:bodyPr/>
                    <a:lstStyle/>
                    <a:p>
                      <a:pPr lvl="0" algn="ctr">
                        <a:buNone/>
                      </a:pPr>
                      <a:r>
                        <a:rPr lang="en-US" sz="1200" b="0" i="0" u="none" strike="noStrike" noProof="0">
                          <a:solidFill>
                            <a:srgbClr val="000000"/>
                          </a:solidFill>
                          <a:latin typeface="Arial"/>
                        </a:rPr>
                        <a:t>Jobs and quality of work</a:t>
                      </a:r>
                    </a:p>
                    <a:p>
                      <a:pPr lvl="0" algn="ctr">
                        <a:buNone/>
                      </a:pPr>
                      <a:r>
                        <a:rPr lang="en-US" sz="1200" b="1" i="0" u="none" strike="noStrike" noProof="0">
                          <a:solidFill>
                            <a:srgbClr val="000000"/>
                          </a:solidFill>
                          <a:latin typeface="Arial"/>
                        </a:rPr>
                        <a:t>27%</a:t>
                      </a:r>
                    </a:p>
                  </a:txBody>
                  <a:tcPr/>
                </a:tc>
                <a:tc>
                  <a:txBody>
                    <a:bodyPr/>
                    <a:lstStyle/>
                    <a:p>
                      <a:pPr lvl="0" algn="ctr">
                        <a:buNone/>
                      </a:pPr>
                      <a:r>
                        <a:rPr lang="en-US" sz="1200" b="0" i="0" u="none" strike="noStrike" noProof="0" dirty="0">
                          <a:solidFill>
                            <a:srgbClr val="000000"/>
                          </a:solidFill>
                          <a:latin typeface="Arial"/>
                        </a:rPr>
                        <a:t>Jobs and quality of work</a:t>
                      </a:r>
                    </a:p>
                    <a:p>
                      <a:pPr lvl="0" algn="ctr">
                        <a:buNone/>
                      </a:pPr>
                      <a:r>
                        <a:rPr lang="en-US" sz="1200" b="1" i="0" u="none" strike="noStrike" noProof="0" dirty="0">
                          <a:solidFill>
                            <a:srgbClr val="000000"/>
                          </a:solidFill>
                          <a:latin typeface="Arial"/>
                        </a:rPr>
                        <a:t>25%</a:t>
                      </a:r>
                    </a:p>
                  </a:txBody>
                  <a:tcPr/>
                </a:tc>
                <a:tc>
                  <a:txBody>
                    <a:bodyPr/>
                    <a:lstStyle/>
                    <a:p>
                      <a:pPr lvl="0" algn="ctr">
                        <a:buNone/>
                      </a:pPr>
                      <a:r>
                        <a:rPr lang="en-GB" sz="1200" b="0" i="0" u="none" strike="noStrike" noProof="0">
                          <a:solidFill>
                            <a:srgbClr val="000000"/>
                          </a:solidFill>
                          <a:latin typeface="Arial"/>
                        </a:rPr>
                        <a:t>Feeling safe</a:t>
                      </a:r>
                    </a:p>
                    <a:p>
                      <a:pPr lvl="0" algn="ctr">
                        <a:buNone/>
                      </a:pPr>
                      <a:r>
                        <a:rPr lang="en-GB" sz="1200" b="1" i="0" u="none" strike="noStrike" noProof="0">
                          <a:solidFill>
                            <a:srgbClr val="000000"/>
                          </a:solidFill>
                          <a:latin typeface="Arial"/>
                        </a:rPr>
                        <a:t>24%</a:t>
                      </a:r>
                      <a:endParaRPr lang="en-US"/>
                    </a:p>
                  </a:txBody>
                  <a:tcPr/>
                </a:tc>
                <a:tc>
                  <a:txBody>
                    <a:bodyPr/>
                    <a:lstStyle/>
                    <a:p>
                      <a:pPr lvl="0" algn="ctr">
                        <a:buNone/>
                      </a:pPr>
                      <a:r>
                        <a:rPr lang="en-GB" sz="1200" b="0" i="0" u="none" strike="noStrike" noProof="0" dirty="0">
                          <a:solidFill>
                            <a:srgbClr val="000000"/>
                          </a:solidFill>
                          <a:latin typeface="Arial"/>
                        </a:rPr>
                        <a:t>Financial stability</a:t>
                      </a:r>
                      <a:endParaRPr lang="en-US" sz="1200" b="0" i="0" u="none" strike="noStrike" noProof="0" dirty="0">
                        <a:solidFill>
                          <a:srgbClr val="000000"/>
                        </a:solidFill>
                        <a:latin typeface="Arial"/>
                      </a:endParaRPr>
                    </a:p>
                    <a:p>
                      <a:pPr lvl="0" algn="ctr">
                        <a:buNone/>
                      </a:pPr>
                      <a:r>
                        <a:rPr lang="en-US" sz="1200" b="1" i="0" u="none" strike="noStrike" noProof="0" dirty="0">
                          <a:solidFill>
                            <a:srgbClr val="000000"/>
                          </a:solidFill>
                          <a:latin typeface="Arial"/>
                        </a:rPr>
                        <a:t>31%</a:t>
                      </a:r>
                      <a:endParaRPr lang="en-US" dirty="0"/>
                    </a:p>
                  </a:txBody>
                  <a:tcPr/>
                </a:tc>
                <a:extLst>
                  <a:ext uri="{0D108BD9-81ED-4DB2-BD59-A6C34878D82A}">
                    <a16:rowId xmlns:a16="http://schemas.microsoft.com/office/drawing/2014/main" val="2110422209"/>
                  </a:ext>
                </a:extLst>
              </a:tr>
            </a:tbl>
          </a:graphicData>
        </a:graphic>
      </p:graphicFrame>
      <p:sp>
        <p:nvSpPr>
          <p:cNvPr id="29" name="TextBox 28">
            <a:extLst>
              <a:ext uri="{FF2B5EF4-FFF2-40B4-BE49-F238E27FC236}">
                <a16:creationId xmlns:a16="http://schemas.microsoft.com/office/drawing/2014/main" id="{6F31C15A-9088-E479-8CAA-82049548F78C}"/>
              </a:ext>
            </a:extLst>
          </p:cNvPr>
          <p:cNvSpPr txBox="1"/>
          <p:nvPr/>
        </p:nvSpPr>
        <p:spPr>
          <a:xfrm>
            <a:off x="0" y="5849864"/>
            <a:ext cx="1508746" cy="307777"/>
          </a:xfrm>
          <a:prstGeom prst="rect">
            <a:avLst/>
          </a:prstGeom>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chemeClr val="bg1"/>
                </a:solidFill>
                <a:effectLst/>
                <a:uLnTx/>
                <a:uFillTx/>
                <a:latin typeface="Arial"/>
                <a:cs typeface="Arial"/>
              </a:rPr>
              <a:t>Base size: 1,039</a:t>
            </a:r>
          </a:p>
        </p:txBody>
      </p:sp>
      <p:sp>
        <p:nvSpPr>
          <p:cNvPr id="7" name="TextBox 6">
            <a:extLst>
              <a:ext uri="{FF2B5EF4-FFF2-40B4-BE49-F238E27FC236}">
                <a16:creationId xmlns:a16="http://schemas.microsoft.com/office/drawing/2014/main" id="{A6D3C666-F597-85A7-3251-4A1076CE75D1}"/>
              </a:ext>
            </a:extLst>
          </p:cNvPr>
          <p:cNvSpPr txBox="1"/>
          <p:nvPr/>
        </p:nvSpPr>
        <p:spPr>
          <a:xfrm>
            <a:off x="1484343" y="5831696"/>
            <a:ext cx="7631665"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a:cs typeface="Arial"/>
              </a:rPr>
              <a:t>Q6. Thinking about your life at the moment, which of these do you feel are the most important to live a good life? </a:t>
            </a:r>
            <a:endParaRPr lang="en-GB" sz="1400" b="0" i="0" u="none" strike="noStrike" kern="1200" cap="none" spc="0" normalizeH="0" baseline="0" noProof="0" dirty="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3813770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B8DC6-3D01-9402-C9D6-9DB90EA66399}"/>
              </a:ext>
            </a:extLst>
          </p:cNvPr>
          <p:cNvSpPr>
            <a:spLocks noGrp="1"/>
          </p:cNvSpPr>
          <p:nvPr>
            <p:ph type="title"/>
          </p:nvPr>
        </p:nvSpPr>
        <p:spPr/>
        <p:txBody>
          <a:bodyPr/>
          <a:lstStyle/>
          <a:p>
            <a:pPr algn="l"/>
            <a:r>
              <a:rPr lang="en-GB" sz="2800" dirty="0"/>
              <a:t>Two of the three factors rated as most important in living a good life are also factors that residents are most satisfied with currently. </a:t>
            </a:r>
          </a:p>
        </p:txBody>
      </p:sp>
      <p:grpSp>
        <p:nvGrpSpPr>
          <p:cNvPr id="3" name="Group 2" descr="My friendships and relationships - 67%">
            <a:extLst>
              <a:ext uri="{FF2B5EF4-FFF2-40B4-BE49-F238E27FC236}">
                <a16:creationId xmlns:a16="http://schemas.microsoft.com/office/drawing/2014/main" id="{81E49288-5936-AE84-8EDF-E55175938B53}"/>
              </a:ext>
            </a:extLst>
          </p:cNvPr>
          <p:cNvGrpSpPr/>
          <p:nvPr/>
        </p:nvGrpSpPr>
        <p:grpSpPr>
          <a:xfrm>
            <a:off x="791869" y="1309469"/>
            <a:ext cx="1740100" cy="1806789"/>
            <a:chOff x="791869" y="1309469"/>
            <a:chExt cx="1740100" cy="1806789"/>
          </a:xfrm>
        </p:grpSpPr>
        <p:graphicFrame>
          <p:nvGraphicFramePr>
            <p:cNvPr id="11" name="Chart 10" descr="Icon showing 67%">
              <a:extLst>
                <a:ext uri="{FF2B5EF4-FFF2-40B4-BE49-F238E27FC236}">
                  <a16:creationId xmlns:a16="http://schemas.microsoft.com/office/drawing/2014/main" id="{74A64539-C81B-6BB5-9327-CD9E489893A2}"/>
                </a:ext>
              </a:extLst>
            </p:cNvPr>
            <p:cNvGraphicFramePr/>
            <p:nvPr>
              <p:extLst>
                <p:ext uri="{D42A27DB-BD31-4B8C-83A1-F6EECF244321}">
                  <p14:modId xmlns:p14="http://schemas.microsoft.com/office/powerpoint/2010/main" val="2263738956"/>
                </p:ext>
              </p:extLst>
            </p:nvPr>
          </p:nvGraphicFramePr>
          <p:xfrm>
            <a:off x="1076285" y="1371615"/>
            <a:ext cx="1254370" cy="137648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775F5B90-BAC0-A03D-4D84-197CE4CD1177}"/>
                </a:ext>
              </a:extLst>
            </p:cNvPr>
            <p:cNvSpPr txBox="1"/>
            <p:nvPr/>
          </p:nvSpPr>
          <p:spPr>
            <a:xfrm>
              <a:off x="1360566" y="1803663"/>
              <a:ext cx="795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C4B00"/>
                  </a:solidFill>
                  <a:effectLst/>
                  <a:uLnTx/>
                  <a:uFillTx/>
                  <a:latin typeface="Calibri"/>
                  <a:ea typeface="+mn-ea"/>
                  <a:cs typeface="+mn-cs"/>
                </a:rPr>
                <a:t>67%</a:t>
              </a:r>
            </a:p>
          </p:txBody>
        </p:sp>
        <p:sp>
          <p:nvSpPr>
            <p:cNvPr id="13" name="TextBox 12">
              <a:extLst>
                <a:ext uri="{FF2B5EF4-FFF2-40B4-BE49-F238E27FC236}">
                  <a16:creationId xmlns:a16="http://schemas.microsoft.com/office/drawing/2014/main" id="{6744E9F2-FEB0-D516-52A9-8192DE867E87}"/>
                </a:ext>
              </a:extLst>
            </p:cNvPr>
            <p:cNvSpPr txBox="1"/>
            <p:nvPr/>
          </p:nvSpPr>
          <p:spPr>
            <a:xfrm>
              <a:off x="791869" y="2593038"/>
              <a:ext cx="17401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C4B00"/>
                  </a:solidFill>
                  <a:effectLst/>
                  <a:uLnTx/>
                  <a:uFillTx/>
                  <a:latin typeface="Calibri"/>
                  <a:ea typeface="+mn-ea"/>
                  <a:cs typeface="+mn-cs"/>
                </a:rPr>
                <a:t>My friendships and relationships</a:t>
              </a:r>
            </a:p>
          </p:txBody>
        </p:sp>
        <p:pic>
          <p:nvPicPr>
            <p:cNvPr id="25" name="Graphic 24" descr="Badge 1 with solid fill">
              <a:extLst>
                <a:ext uri="{FF2B5EF4-FFF2-40B4-BE49-F238E27FC236}">
                  <a16:creationId xmlns:a16="http://schemas.microsoft.com/office/drawing/2014/main" id="{49DD8D4D-E6E3-F023-8BB7-81B144944D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6730" y="1309469"/>
              <a:ext cx="569418" cy="569418"/>
            </a:xfrm>
            <a:prstGeom prst="rect">
              <a:avLst/>
            </a:prstGeom>
          </p:spPr>
        </p:pic>
      </p:grpSp>
      <p:grpSp>
        <p:nvGrpSpPr>
          <p:cNvPr id="5" name="Group 4" descr="My health (physical and mental)​ - 53%">
            <a:extLst>
              <a:ext uri="{FF2B5EF4-FFF2-40B4-BE49-F238E27FC236}">
                <a16:creationId xmlns:a16="http://schemas.microsoft.com/office/drawing/2014/main" id="{BF489638-2DD9-8618-94E1-38A38C70C3C6}"/>
              </a:ext>
            </a:extLst>
          </p:cNvPr>
          <p:cNvGrpSpPr/>
          <p:nvPr/>
        </p:nvGrpSpPr>
        <p:grpSpPr>
          <a:xfrm>
            <a:off x="2346110" y="1309266"/>
            <a:ext cx="1760334" cy="1806992"/>
            <a:chOff x="2346110" y="1309266"/>
            <a:chExt cx="1760334" cy="1806992"/>
          </a:xfrm>
        </p:grpSpPr>
        <p:graphicFrame>
          <p:nvGraphicFramePr>
            <p:cNvPr id="14" name="Chart 13" descr="Icon showing 53%">
              <a:extLst>
                <a:ext uri="{FF2B5EF4-FFF2-40B4-BE49-F238E27FC236}">
                  <a16:creationId xmlns:a16="http://schemas.microsoft.com/office/drawing/2014/main" id="{594AD99F-CB27-0805-6419-2A0C7ED48636}"/>
                </a:ext>
              </a:extLst>
            </p:cNvPr>
            <p:cNvGraphicFramePr/>
            <p:nvPr>
              <p:extLst>
                <p:ext uri="{D42A27DB-BD31-4B8C-83A1-F6EECF244321}">
                  <p14:modId xmlns:p14="http://schemas.microsoft.com/office/powerpoint/2010/main" val="3689765267"/>
                </p:ext>
              </p:extLst>
            </p:nvPr>
          </p:nvGraphicFramePr>
          <p:xfrm>
            <a:off x="2571709" y="1371615"/>
            <a:ext cx="1254370" cy="1376486"/>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2CDD45C3-3691-A45D-A384-2CA5F6244A83}"/>
                </a:ext>
              </a:extLst>
            </p:cNvPr>
            <p:cNvSpPr txBox="1"/>
            <p:nvPr/>
          </p:nvSpPr>
          <p:spPr>
            <a:xfrm>
              <a:off x="2855990" y="1803663"/>
              <a:ext cx="74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8299"/>
                  </a:solidFill>
                  <a:effectLst/>
                  <a:uLnTx/>
                  <a:uFillTx/>
                  <a:latin typeface="Calibri"/>
                  <a:ea typeface="+mn-ea"/>
                  <a:cs typeface="+mn-cs"/>
                </a:rPr>
                <a:t>53%</a:t>
              </a:r>
            </a:p>
          </p:txBody>
        </p:sp>
        <p:sp>
          <p:nvSpPr>
            <p:cNvPr id="16" name="TextBox 15">
              <a:extLst>
                <a:ext uri="{FF2B5EF4-FFF2-40B4-BE49-F238E27FC236}">
                  <a16:creationId xmlns:a16="http://schemas.microsoft.com/office/drawing/2014/main" id="{EB140FFF-675A-B4EF-0A85-E418332A2BAC}"/>
                </a:ext>
              </a:extLst>
            </p:cNvPr>
            <p:cNvSpPr txBox="1"/>
            <p:nvPr/>
          </p:nvSpPr>
          <p:spPr>
            <a:xfrm>
              <a:off x="2346110" y="2593038"/>
              <a:ext cx="17603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8299"/>
                  </a:solidFill>
                  <a:effectLst/>
                  <a:uLnTx/>
                  <a:uFillTx/>
                  <a:latin typeface="Calibri"/>
                  <a:ea typeface="+mn-ea"/>
                  <a:cs typeface="+mn-cs"/>
                </a:rPr>
                <a:t>My health (physical and mental)</a:t>
              </a:r>
            </a:p>
          </p:txBody>
        </p:sp>
        <p:pic>
          <p:nvPicPr>
            <p:cNvPr id="23" name="Graphic 22" descr="Badge 2 with solid fill">
              <a:extLst>
                <a:ext uri="{FF2B5EF4-FFF2-40B4-BE49-F238E27FC236}">
                  <a16:creationId xmlns:a16="http://schemas.microsoft.com/office/drawing/2014/main" id="{BB651A38-149C-FF7D-CD19-3848F3C05C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92154" y="1309266"/>
              <a:ext cx="569418" cy="569418"/>
            </a:xfrm>
            <a:prstGeom prst="rect">
              <a:avLst/>
            </a:prstGeom>
          </p:spPr>
        </p:pic>
      </p:grpSp>
      <p:grpSp>
        <p:nvGrpSpPr>
          <p:cNvPr id="9" name="Group 8" descr="Housing - 36%">
            <a:extLst>
              <a:ext uri="{FF2B5EF4-FFF2-40B4-BE49-F238E27FC236}">
                <a16:creationId xmlns:a16="http://schemas.microsoft.com/office/drawing/2014/main" id="{514DF5A0-DE29-6101-E9B3-7AA3B01E0A55}"/>
              </a:ext>
            </a:extLst>
          </p:cNvPr>
          <p:cNvGrpSpPr/>
          <p:nvPr/>
        </p:nvGrpSpPr>
        <p:grpSpPr>
          <a:xfrm>
            <a:off x="3822029" y="1309469"/>
            <a:ext cx="1740100" cy="1591346"/>
            <a:chOff x="3822029" y="1309469"/>
            <a:chExt cx="1740100" cy="1591346"/>
          </a:xfrm>
        </p:grpSpPr>
        <p:graphicFrame>
          <p:nvGraphicFramePr>
            <p:cNvPr id="17" name="Chart 16" descr="Icon showing 36%">
              <a:extLst>
                <a:ext uri="{FF2B5EF4-FFF2-40B4-BE49-F238E27FC236}">
                  <a16:creationId xmlns:a16="http://schemas.microsoft.com/office/drawing/2014/main" id="{F5D23587-AD5F-005A-C0A3-F34B9B277003}"/>
                </a:ext>
              </a:extLst>
            </p:cNvPr>
            <p:cNvGraphicFramePr/>
            <p:nvPr>
              <p:extLst>
                <p:ext uri="{D42A27DB-BD31-4B8C-83A1-F6EECF244321}">
                  <p14:modId xmlns:p14="http://schemas.microsoft.com/office/powerpoint/2010/main" val="2054894478"/>
                </p:ext>
              </p:extLst>
            </p:nvPr>
          </p:nvGraphicFramePr>
          <p:xfrm>
            <a:off x="4106445" y="1371615"/>
            <a:ext cx="1254370" cy="1376486"/>
          </p:xfrm>
          <a:graphic>
            <a:graphicData uri="http://schemas.openxmlformats.org/drawingml/2006/chart">
              <c:chart xmlns:c="http://schemas.openxmlformats.org/drawingml/2006/chart" xmlns:r="http://schemas.openxmlformats.org/officeDocument/2006/relationships" r:id="rId9"/>
            </a:graphicData>
          </a:graphic>
        </p:graphicFrame>
        <p:sp>
          <p:nvSpPr>
            <p:cNvPr id="18" name="TextBox 17">
              <a:extLst>
                <a:ext uri="{FF2B5EF4-FFF2-40B4-BE49-F238E27FC236}">
                  <a16:creationId xmlns:a16="http://schemas.microsoft.com/office/drawing/2014/main" id="{7883948A-7FE1-2C35-3059-76F4958CBB92}"/>
                </a:ext>
              </a:extLst>
            </p:cNvPr>
            <p:cNvSpPr txBox="1"/>
            <p:nvPr/>
          </p:nvSpPr>
          <p:spPr>
            <a:xfrm>
              <a:off x="4390726" y="1803663"/>
              <a:ext cx="970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01F59"/>
                  </a:solidFill>
                  <a:effectLst/>
                  <a:uLnTx/>
                  <a:uFillTx/>
                  <a:latin typeface="Calibri"/>
                  <a:ea typeface="+mn-ea"/>
                  <a:cs typeface="+mn-cs"/>
                </a:rPr>
                <a:t>36%</a:t>
              </a:r>
            </a:p>
          </p:txBody>
        </p:sp>
        <p:sp>
          <p:nvSpPr>
            <p:cNvPr id="19" name="TextBox 18">
              <a:extLst>
                <a:ext uri="{FF2B5EF4-FFF2-40B4-BE49-F238E27FC236}">
                  <a16:creationId xmlns:a16="http://schemas.microsoft.com/office/drawing/2014/main" id="{47395451-1697-5E70-3B36-A5A080EAB4CE}"/>
                </a:ext>
              </a:extLst>
            </p:cNvPr>
            <p:cNvSpPr txBox="1"/>
            <p:nvPr/>
          </p:nvSpPr>
          <p:spPr>
            <a:xfrm>
              <a:off x="3822029" y="2593038"/>
              <a:ext cx="174010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01F59"/>
                  </a:solidFill>
                  <a:effectLst/>
                  <a:uLnTx/>
                  <a:uFillTx/>
                  <a:latin typeface="Calibri"/>
                  <a:ea typeface="+mn-ea"/>
                  <a:cs typeface="+mn-cs"/>
                </a:rPr>
                <a:t>Housing</a:t>
              </a:r>
            </a:p>
          </p:txBody>
        </p:sp>
        <p:pic>
          <p:nvPicPr>
            <p:cNvPr id="21" name="Graphic 20" descr="Badge 3 with solid fill">
              <a:extLst>
                <a:ext uri="{FF2B5EF4-FFF2-40B4-BE49-F238E27FC236}">
                  <a16:creationId xmlns:a16="http://schemas.microsoft.com/office/drawing/2014/main" id="{0A4CCC53-8ACB-BA8E-01BB-BFC7006B65A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035259" y="1309469"/>
              <a:ext cx="569418" cy="569418"/>
            </a:xfrm>
            <a:prstGeom prst="rect">
              <a:avLst/>
            </a:prstGeom>
          </p:spPr>
        </p:pic>
      </p:grpSp>
      <p:pic>
        <p:nvPicPr>
          <p:cNvPr id="4" name="Picture 3" descr="A graph showing the factors Islington residents are most satisfied with currently:&#10;Feeling safe - 27%&#10;Jobs and quality of work - 24%&#10;Personal/household income and wealth - 24%&#10;Education - 22%&#10;Feeling empowered - 10%&#10;Environment - 10% ">
            <a:extLst>
              <a:ext uri="{FF2B5EF4-FFF2-40B4-BE49-F238E27FC236}">
                <a16:creationId xmlns:a16="http://schemas.microsoft.com/office/drawing/2014/main" id="{A8D76FAA-9178-6B81-30B9-4CDCAA46B155}"/>
              </a:ext>
            </a:extLst>
          </p:cNvPr>
          <p:cNvPicPr>
            <a:picLocks noChangeAspect="1"/>
          </p:cNvPicPr>
          <p:nvPr/>
        </p:nvPicPr>
        <p:blipFill>
          <a:blip r:embed="rId12"/>
          <a:stretch>
            <a:fillRect/>
          </a:stretch>
        </p:blipFill>
        <p:spPr>
          <a:xfrm>
            <a:off x="315015" y="3235991"/>
            <a:ext cx="5249111" cy="2426418"/>
          </a:xfrm>
          <a:prstGeom prst="rect">
            <a:avLst/>
          </a:prstGeom>
        </p:spPr>
      </p:pic>
      <p:sp>
        <p:nvSpPr>
          <p:cNvPr id="8" name="TextBox 7">
            <a:extLst>
              <a:ext uri="{FF2B5EF4-FFF2-40B4-BE49-F238E27FC236}">
                <a16:creationId xmlns:a16="http://schemas.microsoft.com/office/drawing/2014/main" id="{4D986669-E28C-161E-58E3-0C00E739E9D9}"/>
              </a:ext>
            </a:extLst>
          </p:cNvPr>
          <p:cNvSpPr txBox="1"/>
          <p:nvPr/>
        </p:nvSpPr>
        <p:spPr>
          <a:xfrm>
            <a:off x="5941539" y="1474959"/>
            <a:ext cx="5785065" cy="4278094"/>
          </a:xfrm>
          <a:prstGeom prst="rect">
            <a:avLst/>
          </a:prstGeom>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Although residents stated that health (physical and mental) was the most important factor in living a good life, comparatively, a lower proportion are satisfied with this area (63 vs. 53%)</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Satisfaction with health is significantly higher among those </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without limitations due to health issue or disability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(56%), while those </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limited a lot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(36%) and </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limited a little </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 are significantly less satisfied </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higher proportion are satisfied with friendships and relationships, consistent across most subgroups</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Notably, satisfaction with friendships and relationships is significantly higher for those who have </a:t>
            </a:r>
            <a:r>
              <a:rPr kumimoji="0" lang="en-GB"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don’t have dependent children</a:t>
            </a:r>
            <a:r>
              <a:rPr kumimoji="0" lang="en-GB"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living with them than those who do (69% vs. 60%)</a:t>
            </a:r>
          </a:p>
        </p:txBody>
      </p:sp>
      <p:sp>
        <p:nvSpPr>
          <p:cNvPr id="6" name="TextBox 5">
            <a:extLst>
              <a:ext uri="{FF2B5EF4-FFF2-40B4-BE49-F238E27FC236}">
                <a16:creationId xmlns:a16="http://schemas.microsoft.com/office/drawing/2014/main" id="{DD297E95-1696-7475-215E-0213878963BC}"/>
              </a:ext>
            </a:extLst>
          </p:cNvPr>
          <p:cNvSpPr txBox="1"/>
          <p:nvPr/>
        </p:nvSpPr>
        <p:spPr>
          <a:xfrm>
            <a:off x="0" y="5843696"/>
            <a:ext cx="1508746" cy="307777"/>
          </a:xfrm>
          <a:prstGeom prst="rect">
            <a:avLst/>
          </a:prstGeom>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Arial"/>
                <a:cs typeface="Arial"/>
              </a:rPr>
              <a:t>Base size: 1,039</a:t>
            </a:r>
          </a:p>
        </p:txBody>
      </p:sp>
      <p:sp>
        <p:nvSpPr>
          <p:cNvPr id="7" name="TextBox 6">
            <a:extLst>
              <a:ext uri="{FF2B5EF4-FFF2-40B4-BE49-F238E27FC236}">
                <a16:creationId xmlns:a16="http://schemas.microsoft.com/office/drawing/2014/main" id="{A6D3C666-F597-85A7-3251-4A1076CE75D1}"/>
              </a:ext>
            </a:extLst>
          </p:cNvPr>
          <p:cNvSpPr txBox="1"/>
          <p:nvPr/>
        </p:nvSpPr>
        <p:spPr>
          <a:xfrm>
            <a:off x="1442804" y="5843696"/>
            <a:ext cx="8494298" cy="30777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a:cs typeface="Arial"/>
              </a:rPr>
              <a:t>Q7. Thinking about your life at the moment, which of these areas are you most a satisfied with?</a:t>
            </a:r>
            <a:endParaRPr kumimoji="0" lang="en-GB" sz="1400" b="0" i="0" u="none" strike="noStrike" kern="1200" cap="none" spc="0" normalizeH="0" baseline="0" noProof="0" dirty="0">
              <a:ln>
                <a:noFill/>
              </a:ln>
              <a:solidFill>
                <a:schemeClr val="bg1"/>
              </a:solidFill>
              <a:effectLst/>
              <a:uLnTx/>
              <a:uFillTx/>
              <a:latin typeface="Arial"/>
              <a:cs typeface="Arial"/>
            </a:endParaRPr>
          </a:p>
        </p:txBody>
      </p:sp>
    </p:spTree>
    <p:extLst>
      <p:ext uri="{BB962C8B-B14F-4D97-AF65-F5344CB8AC3E}">
        <p14:creationId xmlns:p14="http://schemas.microsoft.com/office/powerpoint/2010/main" val="1090645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B70D-1AFD-E052-81A1-3CBDB90D5A99}"/>
              </a:ext>
            </a:extLst>
          </p:cNvPr>
          <p:cNvSpPr>
            <a:spLocks noGrp="1"/>
          </p:cNvSpPr>
          <p:nvPr>
            <p:ph type="title"/>
          </p:nvPr>
        </p:nvSpPr>
        <p:spPr/>
        <p:txBody>
          <a:bodyPr/>
          <a:lstStyle/>
          <a:p>
            <a:r>
              <a:rPr lang="en-GB"/>
              <a:t>Economy and employment</a:t>
            </a:r>
          </a:p>
        </p:txBody>
      </p:sp>
    </p:spTree>
    <p:extLst>
      <p:ext uri="{BB962C8B-B14F-4D97-AF65-F5344CB8AC3E}">
        <p14:creationId xmlns:p14="http://schemas.microsoft.com/office/powerpoint/2010/main" val="593455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B6E4-5DC6-3DFE-9246-0B68A823AAC8}"/>
              </a:ext>
            </a:extLst>
          </p:cNvPr>
          <p:cNvSpPr>
            <a:spLocks noGrp="1"/>
          </p:cNvSpPr>
          <p:nvPr>
            <p:ph type="title"/>
          </p:nvPr>
        </p:nvSpPr>
        <p:spPr/>
        <p:txBody>
          <a:bodyPr/>
          <a:lstStyle/>
          <a:p>
            <a:r>
              <a:rPr lang="en-GB" sz="2800" dirty="0"/>
              <a:t>Islington is home to approximately 22,600 businesses, largely consisting of small businesses.</a:t>
            </a:r>
          </a:p>
        </p:txBody>
      </p:sp>
      <p:sp>
        <p:nvSpPr>
          <p:cNvPr id="8" name="Content Placeholder 3">
            <a:extLst>
              <a:ext uri="{FF2B5EF4-FFF2-40B4-BE49-F238E27FC236}">
                <a16:creationId xmlns:a16="http://schemas.microsoft.com/office/drawing/2014/main" id="{853F0534-6F04-8FDD-3000-5EFB49A543F1}"/>
              </a:ext>
            </a:extLst>
          </p:cNvPr>
          <p:cNvSpPr>
            <a:spLocks noGrp="1"/>
          </p:cNvSpPr>
          <p:nvPr>
            <p:ph sz="half" idx="2"/>
          </p:nvPr>
        </p:nvSpPr>
        <p:spPr>
          <a:xfrm>
            <a:off x="565974" y="1469572"/>
            <a:ext cx="11060052" cy="650151"/>
          </a:xfrm>
        </p:spPr>
        <p:txBody>
          <a:bodyPr vert="horz" wrap="square" lIns="0" tIns="0" rIns="0" bIns="0" rtlCol="0" anchor="t">
            <a:noAutofit/>
          </a:bodyPr>
          <a:lstStyle/>
          <a:p>
            <a:r>
              <a:rPr lang="en-US" sz="1600" dirty="0">
                <a:cs typeface="Arial"/>
              </a:rPr>
              <a:t>Islington has seen a steady growth in new businesses over the last couple of decades and the most recent data shows it is home to 22,655 businesses. Most of these businesses are small employing up to 4 people and only a small number employing more than 250 people.</a:t>
            </a:r>
          </a:p>
          <a:p>
            <a:endParaRPr lang="en-US" sz="1400" dirty="0">
              <a:cs typeface="Arial"/>
            </a:endParaRPr>
          </a:p>
        </p:txBody>
      </p:sp>
      <p:pic>
        <p:nvPicPr>
          <p:cNvPr id="7" name="Content Placeholder 6" descr="A graph showing number of businesses in Islington, from 2011 to 2024&#10;Source: Office for National Statistics">
            <a:extLst>
              <a:ext uri="{FF2B5EF4-FFF2-40B4-BE49-F238E27FC236}">
                <a16:creationId xmlns:a16="http://schemas.microsoft.com/office/drawing/2014/main" id="{B0C8596D-A569-A28D-C687-60447F35A7AB}"/>
              </a:ext>
            </a:extLst>
          </p:cNvPr>
          <p:cNvPicPr>
            <a:picLocks noGrp="1" noChangeAspect="1"/>
          </p:cNvPicPr>
          <p:nvPr>
            <p:ph sz="half" idx="1"/>
          </p:nvPr>
        </p:nvPicPr>
        <p:blipFill>
          <a:blip r:embed="rId2"/>
          <a:stretch>
            <a:fillRect/>
          </a:stretch>
        </p:blipFill>
        <p:spPr>
          <a:xfrm>
            <a:off x="746760" y="2122722"/>
            <a:ext cx="5061138" cy="3671107"/>
          </a:xfrm>
          <a:prstGeom prst="rect">
            <a:avLst/>
          </a:prstGeom>
        </p:spPr>
      </p:pic>
      <p:pic>
        <p:nvPicPr>
          <p:cNvPr id="10" name="Picture 9" descr="A graph showing number of businesses by number of employees in Islington, 2024&#10;Source: Office for National Statistics">
            <a:extLst>
              <a:ext uri="{FF2B5EF4-FFF2-40B4-BE49-F238E27FC236}">
                <a16:creationId xmlns:a16="http://schemas.microsoft.com/office/drawing/2014/main" id="{7642E039-49BE-3FE5-3B34-51C83A56123F}"/>
              </a:ext>
            </a:extLst>
          </p:cNvPr>
          <p:cNvPicPr>
            <a:picLocks noChangeAspect="1"/>
          </p:cNvPicPr>
          <p:nvPr/>
        </p:nvPicPr>
        <p:blipFill>
          <a:blip r:embed="rId3"/>
          <a:stretch>
            <a:fillRect/>
          </a:stretch>
        </p:blipFill>
        <p:spPr>
          <a:xfrm>
            <a:off x="6678056" y="2204809"/>
            <a:ext cx="4947969" cy="3589020"/>
          </a:xfrm>
          <a:prstGeom prst="rect">
            <a:avLst/>
          </a:prstGeom>
        </p:spPr>
      </p:pic>
      <p:sp>
        <p:nvSpPr>
          <p:cNvPr id="3" name="TextBox 2">
            <a:extLst>
              <a:ext uri="{FF2B5EF4-FFF2-40B4-BE49-F238E27FC236}">
                <a16:creationId xmlns:a16="http://schemas.microsoft.com/office/drawing/2014/main" id="{994F1F44-D362-36CF-053B-258610EC75D6}"/>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Office for National Statistics</a:t>
            </a:r>
            <a:endParaRPr lang="en-GB" sz="1200" dirty="0">
              <a:solidFill>
                <a:schemeClr val="bg1"/>
              </a:solidFill>
            </a:endParaRPr>
          </a:p>
        </p:txBody>
      </p:sp>
    </p:spTree>
    <p:extLst>
      <p:ext uri="{BB962C8B-B14F-4D97-AF65-F5344CB8AC3E}">
        <p14:creationId xmlns:p14="http://schemas.microsoft.com/office/powerpoint/2010/main" val="229771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8BEFBE3-D45D-4165-D0B0-A07559B38815}"/>
              </a:ext>
            </a:extLst>
          </p:cNvPr>
          <p:cNvSpPr>
            <a:spLocks noGrp="1"/>
          </p:cNvSpPr>
          <p:nvPr>
            <p:ph type="title"/>
          </p:nvPr>
        </p:nvSpPr>
        <p:spPr/>
        <p:txBody>
          <a:bodyPr wrap="square" anchor="t">
            <a:noAutofit/>
          </a:bodyPr>
          <a:lstStyle/>
          <a:p>
            <a:r>
              <a:rPr lang="en-US" sz="2800" dirty="0"/>
              <a:t>Majority of businesses in Islington have a good survival rate of up to 2 years and generally seen more new businesses setting up then closing down across the years.</a:t>
            </a:r>
            <a:r>
              <a:rPr lang="en-US" sz="2400" dirty="0"/>
              <a:t> </a:t>
            </a:r>
            <a:br>
              <a:rPr lang="en-US" sz="2400" dirty="0"/>
            </a:br>
            <a:endParaRPr lang="en-US" sz="2400" dirty="0"/>
          </a:p>
        </p:txBody>
      </p:sp>
      <p:pic>
        <p:nvPicPr>
          <p:cNvPr id="4" name="Picture 3" descr="A graph showing survival rates of Islington businesses born between 2016 and 2022&#10;Source: Office for National Statistics">
            <a:extLst>
              <a:ext uri="{FF2B5EF4-FFF2-40B4-BE49-F238E27FC236}">
                <a16:creationId xmlns:a16="http://schemas.microsoft.com/office/drawing/2014/main" id="{EA6CC5EE-B4B6-C81F-FABC-D68D95A305D7}"/>
              </a:ext>
            </a:extLst>
          </p:cNvPr>
          <p:cNvPicPr>
            <a:picLocks noChangeAspect="1"/>
          </p:cNvPicPr>
          <p:nvPr/>
        </p:nvPicPr>
        <p:blipFill>
          <a:blip r:embed="rId2"/>
          <a:srcRect l="777" r="16640"/>
          <a:stretch/>
        </p:blipFill>
        <p:spPr>
          <a:xfrm>
            <a:off x="295745" y="1897766"/>
            <a:ext cx="5242690" cy="3807295"/>
          </a:xfrm>
          <a:prstGeom prst="rect">
            <a:avLst/>
          </a:prstGeom>
          <a:noFill/>
          <a:ln>
            <a:noFill/>
          </a:ln>
        </p:spPr>
      </p:pic>
      <p:pic>
        <p:nvPicPr>
          <p:cNvPr id="6" name="Picture 5" descr="A graph showing survival number of Islington  businesses births and deaths from 2004 to 2022&#10;Source: Office for National Statistics">
            <a:extLst>
              <a:ext uri="{FF2B5EF4-FFF2-40B4-BE49-F238E27FC236}">
                <a16:creationId xmlns:a16="http://schemas.microsoft.com/office/drawing/2014/main" id="{FF4FAF94-B34F-1C5E-6361-63084AB7F393}"/>
              </a:ext>
            </a:extLst>
          </p:cNvPr>
          <p:cNvPicPr>
            <a:picLocks noChangeAspect="1"/>
          </p:cNvPicPr>
          <p:nvPr/>
        </p:nvPicPr>
        <p:blipFill>
          <a:blip r:embed="rId3"/>
          <a:stretch>
            <a:fillRect/>
          </a:stretch>
        </p:blipFill>
        <p:spPr>
          <a:xfrm>
            <a:off x="5939284" y="1989672"/>
            <a:ext cx="5686742" cy="3715389"/>
          </a:xfrm>
          <a:prstGeom prst="rect">
            <a:avLst/>
          </a:prstGeom>
          <a:ln>
            <a:noFill/>
          </a:ln>
        </p:spPr>
      </p:pic>
      <p:sp>
        <p:nvSpPr>
          <p:cNvPr id="3" name="TextBox 2">
            <a:extLst>
              <a:ext uri="{FF2B5EF4-FFF2-40B4-BE49-F238E27FC236}">
                <a16:creationId xmlns:a16="http://schemas.microsoft.com/office/drawing/2014/main" id="{7FC7C7EC-11EC-1B97-82CF-A14101AEA01F}"/>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Office for National Statistics</a:t>
            </a:r>
            <a:endParaRPr lang="en-GB" sz="1200" dirty="0">
              <a:solidFill>
                <a:schemeClr val="bg1"/>
              </a:solidFill>
            </a:endParaRPr>
          </a:p>
        </p:txBody>
      </p:sp>
    </p:spTree>
    <p:extLst>
      <p:ext uri="{BB962C8B-B14F-4D97-AF65-F5344CB8AC3E}">
        <p14:creationId xmlns:p14="http://schemas.microsoft.com/office/powerpoint/2010/main" val="1409183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B44F5-B6A4-D532-5AD2-51B30A4B7F04}"/>
              </a:ext>
            </a:extLst>
          </p:cNvPr>
          <p:cNvSpPr>
            <a:spLocks noGrp="1"/>
          </p:cNvSpPr>
          <p:nvPr>
            <p:ph type="title"/>
          </p:nvPr>
        </p:nvSpPr>
        <p:spPr/>
        <p:txBody>
          <a:bodyPr/>
          <a:lstStyle/>
          <a:p>
            <a:r>
              <a:rPr lang="en-GB" sz="2800" dirty="0"/>
              <a:t>82% of the working age population in Islington are economically active. </a:t>
            </a:r>
          </a:p>
        </p:txBody>
      </p:sp>
      <p:grpSp>
        <p:nvGrpSpPr>
          <p:cNvPr id="4" name="Group 3" descr="Includes breakdown of Islington's working age population economic activity" title="Diagram">
            <a:extLst>
              <a:ext uri="{FF2B5EF4-FFF2-40B4-BE49-F238E27FC236}">
                <a16:creationId xmlns:a16="http://schemas.microsoft.com/office/drawing/2014/main" id="{28AFF73D-F905-B45D-0249-1669EC593CDF}"/>
              </a:ext>
            </a:extLst>
          </p:cNvPr>
          <p:cNvGrpSpPr/>
          <p:nvPr/>
        </p:nvGrpSpPr>
        <p:grpSpPr>
          <a:xfrm>
            <a:off x="467610" y="1158530"/>
            <a:ext cx="5721162" cy="3953497"/>
            <a:chOff x="370782" y="1689234"/>
            <a:chExt cx="4339872" cy="1929380"/>
          </a:xfrm>
        </p:grpSpPr>
        <p:grpSp>
          <p:nvGrpSpPr>
            <p:cNvPr id="5" name="Group 4">
              <a:extLst>
                <a:ext uri="{FF2B5EF4-FFF2-40B4-BE49-F238E27FC236}">
                  <a16:creationId xmlns:a16="http://schemas.microsoft.com/office/drawing/2014/main" id="{5E462D97-9957-2B7D-6D47-9419A0C6BBF5}"/>
                </a:ext>
              </a:extLst>
            </p:cNvPr>
            <p:cNvGrpSpPr/>
            <p:nvPr/>
          </p:nvGrpSpPr>
          <p:grpSpPr>
            <a:xfrm>
              <a:off x="370782" y="1689234"/>
              <a:ext cx="4339872" cy="1929380"/>
              <a:chOff x="-74248" y="1723077"/>
              <a:chExt cx="4339872" cy="1929380"/>
            </a:xfrm>
          </p:grpSpPr>
          <p:grpSp>
            <p:nvGrpSpPr>
              <p:cNvPr id="10" name="Group 9">
                <a:extLst>
                  <a:ext uri="{FF2B5EF4-FFF2-40B4-BE49-F238E27FC236}">
                    <a16:creationId xmlns:a16="http://schemas.microsoft.com/office/drawing/2014/main" id="{2A3A633D-2592-DB63-7AA9-9FD6ADDF8DB3}"/>
                  </a:ext>
                </a:extLst>
              </p:cNvPr>
              <p:cNvGrpSpPr/>
              <p:nvPr/>
            </p:nvGrpSpPr>
            <p:grpSpPr>
              <a:xfrm>
                <a:off x="338137" y="1942511"/>
                <a:ext cx="3734215" cy="1684608"/>
                <a:chOff x="392886" y="1793751"/>
                <a:chExt cx="3734215" cy="1505323"/>
              </a:xfrm>
            </p:grpSpPr>
            <p:sp>
              <p:nvSpPr>
                <p:cNvPr id="24" name="Rectangle 23">
                  <a:extLst>
                    <a:ext uri="{FF2B5EF4-FFF2-40B4-BE49-F238E27FC236}">
                      <a16:creationId xmlns:a16="http://schemas.microsoft.com/office/drawing/2014/main" id="{C4BBDA39-F4F9-5258-D676-465D40B45583}"/>
                    </a:ext>
                  </a:extLst>
                </p:cNvPr>
                <p:cNvSpPr/>
                <p:nvPr/>
              </p:nvSpPr>
              <p:spPr bwMode="auto">
                <a:xfrm>
                  <a:off x="1991978" y="1796425"/>
                  <a:ext cx="2135123" cy="149398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GB"/>
                </a:p>
              </p:txBody>
            </p:sp>
            <p:sp>
              <p:nvSpPr>
                <p:cNvPr id="25" name="Rectangle 24">
                  <a:extLst>
                    <a:ext uri="{FF2B5EF4-FFF2-40B4-BE49-F238E27FC236}">
                      <a16:creationId xmlns:a16="http://schemas.microsoft.com/office/drawing/2014/main" id="{E60673EB-3567-3649-2F00-97232E266C07}"/>
                    </a:ext>
                  </a:extLst>
                </p:cNvPr>
                <p:cNvSpPr/>
                <p:nvPr/>
              </p:nvSpPr>
              <p:spPr bwMode="auto">
                <a:xfrm>
                  <a:off x="1739046" y="1796425"/>
                  <a:ext cx="215196" cy="1502649"/>
                </a:xfrm>
                <a:prstGeom prst="rect">
                  <a:avLst/>
                </a:prstGeom>
                <a:solidFill>
                  <a:srgbClr val="68A4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GB"/>
                </a:p>
              </p:txBody>
            </p:sp>
            <p:sp>
              <p:nvSpPr>
                <p:cNvPr id="26" name="Rectangle 25">
                  <a:extLst>
                    <a:ext uri="{FF2B5EF4-FFF2-40B4-BE49-F238E27FC236}">
                      <a16:creationId xmlns:a16="http://schemas.microsoft.com/office/drawing/2014/main" id="{E86E38A9-3C41-6007-0A8F-BB79C851CEEC}"/>
                    </a:ext>
                  </a:extLst>
                </p:cNvPr>
                <p:cNvSpPr/>
                <p:nvPr/>
              </p:nvSpPr>
              <p:spPr bwMode="auto">
                <a:xfrm>
                  <a:off x="397454" y="1793751"/>
                  <a:ext cx="1303856" cy="49925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GB"/>
                </a:p>
              </p:txBody>
            </p:sp>
            <p:sp>
              <p:nvSpPr>
                <p:cNvPr id="27" name="Rectangle 26">
                  <a:extLst>
                    <a:ext uri="{FF2B5EF4-FFF2-40B4-BE49-F238E27FC236}">
                      <a16:creationId xmlns:a16="http://schemas.microsoft.com/office/drawing/2014/main" id="{F8025E38-FF73-A23F-6863-C0E3A77FA685}"/>
                    </a:ext>
                  </a:extLst>
                </p:cNvPr>
                <p:cNvSpPr/>
                <p:nvPr/>
              </p:nvSpPr>
              <p:spPr bwMode="auto">
                <a:xfrm>
                  <a:off x="392886" y="2321478"/>
                  <a:ext cx="1303856" cy="255759"/>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GB"/>
                </a:p>
              </p:txBody>
            </p:sp>
            <p:sp>
              <p:nvSpPr>
                <p:cNvPr id="28" name="Rectangle 27">
                  <a:extLst>
                    <a:ext uri="{FF2B5EF4-FFF2-40B4-BE49-F238E27FC236}">
                      <a16:creationId xmlns:a16="http://schemas.microsoft.com/office/drawing/2014/main" id="{791F5814-DF10-FB32-DCCF-4AA7C98CC047}"/>
                    </a:ext>
                  </a:extLst>
                </p:cNvPr>
                <p:cNvSpPr/>
                <p:nvPr/>
              </p:nvSpPr>
              <p:spPr bwMode="auto">
                <a:xfrm>
                  <a:off x="397454" y="2612111"/>
                  <a:ext cx="1303856" cy="26543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GB">
                    <a:solidFill>
                      <a:schemeClr val="bg1"/>
                    </a:solidFill>
                    <a:cs typeface="Arial"/>
                  </a:endParaRPr>
                </a:p>
              </p:txBody>
            </p:sp>
            <p:sp>
              <p:nvSpPr>
                <p:cNvPr id="29" name="Rectangle 28">
                  <a:extLst>
                    <a:ext uri="{FF2B5EF4-FFF2-40B4-BE49-F238E27FC236}">
                      <a16:creationId xmlns:a16="http://schemas.microsoft.com/office/drawing/2014/main" id="{D966815E-057F-D754-588D-8118DB8E4E35}"/>
                    </a:ext>
                  </a:extLst>
                </p:cNvPr>
                <p:cNvSpPr/>
                <p:nvPr/>
              </p:nvSpPr>
              <p:spPr bwMode="auto">
                <a:xfrm>
                  <a:off x="397454" y="2913384"/>
                  <a:ext cx="1303856" cy="239711"/>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GB"/>
                </a:p>
              </p:txBody>
            </p:sp>
            <p:sp>
              <p:nvSpPr>
                <p:cNvPr id="30" name="Rectangle 29">
                  <a:extLst>
                    <a:ext uri="{FF2B5EF4-FFF2-40B4-BE49-F238E27FC236}">
                      <a16:creationId xmlns:a16="http://schemas.microsoft.com/office/drawing/2014/main" id="{27BB2323-8935-AC83-ED55-79FBB34EBC49}"/>
                    </a:ext>
                  </a:extLst>
                </p:cNvPr>
                <p:cNvSpPr/>
                <p:nvPr/>
              </p:nvSpPr>
              <p:spPr bwMode="auto">
                <a:xfrm>
                  <a:off x="397454" y="3192825"/>
                  <a:ext cx="1303856" cy="9724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GB"/>
                </a:p>
              </p:txBody>
            </p:sp>
          </p:grpSp>
          <p:sp>
            <p:nvSpPr>
              <p:cNvPr id="11" name="TextBox 10">
                <a:extLst>
                  <a:ext uri="{FF2B5EF4-FFF2-40B4-BE49-F238E27FC236}">
                    <a16:creationId xmlns:a16="http://schemas.microsoft.com/office/drawing/2014/main" id="{447C4F23-704E-8869-4031-20AF816DB50C}"/>
                  </a:ext>
                </a:extLst>
              </p:cNvPr>
              <p:cNvSpPr txBox="1"/>
              <p:nvPr/>
            </p:nvSpPr>
            <p:spPr>
              <a:xfrm>
                <a:off x="342660" y="2866727"/>
                <a:ext cx="1341639" cy="315422"/>
              </a:xfrm>
              <a:prstGeom prst="rect">
                <a:avLst/>
              </a:prstGeom>
              <a:noFill/>
            </p:spPr>
            <p:txBody>
              <a:bodyPr wrap="square" lIns="91440" tIns="45720" rIns="91440" bIns="45720" rtlCol="0" anchor="t">
                <a:spAutoFit/>
              </a:bodyPr>
              <a:lstStyle/>
              <a:p>
                <a:r>
                  <a:rPr lang="en-GB" sz="1200">
                    <a:solidFill>
                      <a:schemeClr val="bg1"/>
                    </a:solidFill>
                  </a:rPr>
                  <a:t>Looking after family (3%)</a:t>
                </a:r>
                <a:endParaRPr lang="en-GB" sz="1200">
                  <a:solidFill>
                    <a:schemeClr val="bg1"/>
                  </a:solidFill>
                  <a:cs typeface="Arial"/>
                </a:endParaRPr>
              </a:p>
              <a:p>
                <a:r>
                  <a:rPr lang="en-GB" sz="1200">
                    <a:solidFill>
                      <a:schemeClr val="bg1"/>
                    </a:solidFill>
                  </a:rPr>
                  <a:t>(n=4,800)</a:t>
                </a:r>
                <a:endParaRPr lang="en-GB" sz="1200">
                  <a:solidFill>
                    <a:schemeClr val="bg1"/>
                  </a:solidFill>
                  <a:cs typeface="Arial"/>
                </a:endParaRPr>
              </a:p>
            </p:txBody>
          </p:sp>
          <p:sp>
            <p:nvSpPr>
              <p:cNvPr id="12" name="TextBox 11">
                <a:extLst>
                  <a:ext uri="{FF2B5EF4-FFF2-40B4-BE49-F238E27FC236}">
                    <a16:creationId xmlns:a16="http://schemas.microsoft.com/office/drawing/2014/main" id="{1F5CCEA3-9D6C-7FE3-4256-07737649BB25}"/>
                  </a:ext>
                </a:extLst>
              </p:cNvPr>
              <p:cNvSpPr txBox="1"/>
              <p:nvPr/>
            </p:nvSpPr>
            <p:spPr>
              <a:xfrm>
                <a:off x="-74248" y="2024690"/>
                <a:ext cx="304781" cy="1627767"/>
              </a:xfrm>
              <a:prstGeom prst="rect">
                <a:avLst/>
              </a:prstGeom>
              <a:noFill/>
            </p:spPr>
            <p:txBody>
              <a:bodyPr vert="vert270" wrap="square" lIns="91440" tIns="45720" rIns="91440" bIns="45720" rtlCol="0" anchor="t">
                <a:spAutoFit/>
              </a:bodyPr>
              <a:lstStyle/>
              <a:p>
                <a:pPr algn="ctr"/>
                <a:r>
                  <a:rPr lang="en-GB" sz="1200" b="1"/>
                  <a:t>Economically inactive* (19%) (n=34,000)</a:t>
                </a:r>
                <a:endParaRPr lang="en-GB" sz="1200" b="1">
                  <a:cs typeface="Arial"/>
                </a:endParaRPr>
              </a:p>
            </p:txBody>
          </p:sp>
          <p:grpSp>
            <p:nvGrpSpPr>
              <p:cNvPr id="13" name="Group 12">
                <a:extLst>
                  <a:ext uri="{FF2B5EF4-FFF2-40B4-BE49-F238E27FC236}">
                    <a16:creationId xmlns:a16="http://schemas.microsoft.com/office/drawing/2014/main" id="{2DF31675-CBAA-2B03-BE4C-6FD2FD927082}"/>
                  </a:ext>
                </a:extLst>
              </p:cNvPr>
              <p:cNvGrpSpPr/>
              <p:nvPr/>
            </p:nvGrpSpPr>
            <p:grpSpPr>
              <a:xfrm>
                <a:off x="1684297" y="1872000"/>
                <a:ext cx="2376000" cy="45719"/>
                <a:chOff x="338138" y="1872000"/>
                <a:chExt cx="2619375" cy="87436"/>
              </a:xfrm>
            </p:grpSpPr>
            <p:cxnSp>
              <p:nvCxnSpPr>
                <p:cNvPr id="21" name="Straight Connector 20">
                  <a:extLst>
                    <a:ext uri="{FF2B5EF4-FFF2-40B4-BE49-F238E27FC236}">
                      <a16:creationId xmlns:a16="http://schemas.microsoft.com/office/drawing/2014/main" id="{52262CEA-79B7-942C-346B-3FD1A21E991D}"/>
                    </a:ext>
                  </a:extLst>
                </p:cNvPr>
                <p:cNvCxnSpPr/>
                <p:nvPr/>
              </p:nvCxnSpPr>
              <p:spPr bwMode="auto">
                <a:xfrm flipV="1">
                  <a:off x="338138" y="1872000"/>
                  <a:ext cx="0" cy="87436"/>
                </a:xfrm>
                <a:prstGeom prst="line">
                  <a:avLst/>
                </a:prstGeom>
                <a:solidFill>
                  <a:schemeClr val="accent1"/>
                </a:solidFill>
                <a:ln w="9525" cap="flat" cmpd="sng" algn="ctr">
                  <a:solidFill>
                    <a:schemeClr val="tx1">
                      <a:lumMod val="75000"/>
                      <a:lumOff val="25000"/>
                    </a:schemeClr>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BB3E12FD-BD2D-28C8-024B-3774C2FAF221}"/>
                    </a:ext>
                  </a:extLst>
                </p:cNvPr>
                <p:cNvCxnSpPr/>
                <p:nvPr/>
              </p:nvCxnSpPr>
              <p:spPr bwMode="auto">
                <a:xfrm flipV="1">
                  <a:off x="2957513" y="1872000"/>
                  <a:ext cx="0" cy="87436"/>
                </a:xfrm>
                <a:prstGeom prst="line">
                  <a:avLst/>
                </a:prstGeom>
                <a:solidFill>
                  <a:schemeClr val="accent1"/>
                </a:solidFill>
                <a:ln w="9525" cap="flat" cmpd="sng" algn="ctr">
                  <a:solidFill>
                    <a:schemeClr val="tx1">
                      <a:lumMod val="75000"/>
                      <a:lumOff val="2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D5D1645B-9DE4-C8C9-451A-84C4F9009D4E}"/>
                    </a:ext>
                  </a:extLst>
                </p:cNvPr>
                <p:cNvCxnSpPr/>
                <p:nvPr/>
              </p:nvCxnSpPr>
              <p:spPr bwMode="auto">
                <a:xfrm>
                  <a:off x="338138" y="1872000"/>
                  <a:ext cx="2619375" cy="0"/>
                </a:xfrm>
                <a:prstGeom prst="line">
                  <a:avLst/>
                </a:prstGeom>
                <a:solidFill>
                  <a:schemeClr val="accent1"/>
                </a:solidFill>
                <a:ln w="9525" cap="flat" cmpd="sng" algn="ctr">
                  <a:solidFill>
                    <a:schemeClr val="tx1">
                      <a:lumMod val="75000"/>
                      <a:lumOff val="25000"/>
                    </a:schemeClr>
                  </a:solidFill>
                  <a:prstDash val="solid"/>
                  <a:round/>
                  <a:headEnd type="none" w="med" len="med"/>
                  <a:tailEnd type="none" w="med" len="med"/>
                </a:ln>
                <a:effectLst/>
              </p:spPr>
            </p:cxnSp>
          </p:grpSp>
          <p:sp>
            <p:nvSpPr>
              <p:cNvPr id="14" name="TextBox 13">
                <a:extLst>
                  <a:ext uri="{FF2B5EF4-FFF2-40B4-BE49-F238E27FC236}">
                    <a16:creationId xmlns:a16="http://schemas.microsoft.com/office/drawing/2014/main" id="{E9166DF0-AD3E-7565-F195-504CFB5D717B}"/>
                  </a:ext>
                </a:extLst>
              </p:cNvPr>
              <p:cNvSpPr txBox="1"/>
              <p:nvPr/>
            </p:nvSpPr>
            <p:spPr>
              <a:xfrm>
                <a:off x="1478970" y="1723077"/>
                <a:ext cx="2786654" cy="135181"/>
              </a:xfrm>
              <a:prstGeom prst="rect">
                <a:avLst/>
              </a:prstGeom>
              <a:noFill/>
            </p:spPr>
            <p:txBody>
              <a:bodyPr wrap="square" lIns="91440" tIns="45720" rIns="91440" bIns="45720" rtlCol="0" anchor="t">
                <a:spAutoFit/>
              </a:bodyPr>
              <a:lstStyle/>
              <a:p>
                <a:pPr algn="ctr"/>
                <a:r>
                  <a:rPr lang="en-GB" sz="1200" b="1"/>
                  <a:t>Economically active (82%) (n=149,800) </a:t>
                </a:r>
                <a:endParaRPr lang="en-GB" sz="1200" b="1">
                  <a:cs typeface="Arial"/>
                </a:endParaRPr>
              </a:p>
            </p:txBody>
          </p:sp>
          <p:sp>
            <p:nvSpPr>
              <p:cNvPr id="15" name="TextBox 14">
                <a:extLst>
                  <a:ext uri="{FF2B5EF4-FFF2-40B4-BE49-F238E27FC236}">
                    <a16:creationId xmlns:a16="http://schemas.microsoft.com/office/drawing/2014/main" id="{B7DA0BB5-5728-9940-7860-DA8683276E37}"/>
                  </a:ext>
                </a:extLst>
              </p:cNvPr>
              <p:cNvSpPr txBox="1"/>
              <p:nvPr/>
            </p:nvSpPr>
            <p:spPr>
              <a:xfrm>
                <a:off x="2205555" y="2658180"/>
                <a:ext cx="1554617" cy="225301"/>
              </a:xfrm>
              <a:prstGeom prst="rect">
                <a:avLst/>
              </a:prstGeom>
              <a:noFill/>
            </p:spPr>
            <p:txBody>
              <a:bodyPr wrap="square" lIns="91440" tIns="45720" rIns="91440" bIns="45720" rtlCol="0" anchor="t">
                <a:spAutoFit/>
              </a:bodyPr>
              <a:lstStyle/>
              <a:p>
                <a:pPr algn="ctr"/>
                <a:r>
                  <a:rPr lang="en-GB" sz="1200">
                    <a:solidFill>
                      <a:schemeClr val="bg1"/>
                    </a:solidFill>
                  </a:rPr>
                  <a:t>Employed (75%)</a:t>
                </a:r>
              </a:p>
              <a:p>
                <a:pPr algn="ctr"/>
                <a:r>
                  <a:rPr lang="en-GB" sz="1200">
                    <a:solidFill>
                      <a:schemeClr val="bg1"/>
                    </a:solidFill>
                  </a:rPr>
                  <a:t>n=(137,000)</a:t>
                </a:r>
                <a:endParaRPr lang="en-GB" sz="1200">
                  <a:solidFill>
                    <a:schemeClr val="bg1"/>
                  </a:solidFill>
                  <a:cs typeface="Arial"/>
                </a:endParaRPr>
              </a:p>
            </p:txBody>
          </p:sp>
          <p:sp>
            <p:nvSpPr>
              <p:cNvPr id="16" name="TextBox 15">
                <a:extLst>
                  <a:ext uri="{FF2B5EF4-FFF2-40B4-BE49-F238E27FC236}">
                    <a16:creationId xmlns:a16="http://schemas.microsoft.com/office/drawing/2014/main" id="{D8819AAD-6C50-4B70-DFEB-DAFA1E45DAD5}"/>
                  </a:ext>
                </a:extLst>
              </p:cNvPr>
              <p:cNvSpPr txBox="1"/>
              <p:nvPr/>
            </p:nvSpPr>
            <p:spPr>
              <a:xfrm>
                <a:off x="1637256" y="1890515"/>
                <a:ext cx="280162" cy="1740603"/>
              </a:xfrm>
              <a:prstGeom prst="rect">
                <a:avLst/>
              </a:prstGeom>
              <a:noFill/>
            </p:spPr>
            <p:txBody>
              <a:bodyPr vert="vert270" wrap="square" lIns="91440" tIns="45720" rIns="91440" bIns="45720" rtlCol="0" anchor="t">
                <a:spAutoFit/>
              </a:bodyPr>
              <a:lstStyle/>
              <a:p>
                <a:pPr algn="ctr"/>
                <a:r>
                  <a:rPr lang="en-GB" sz="1200"/>
                  <a:t>Unemployed (9%) (n=12,800)</a:t>
                </a:r>
                <a:endParaRPr lang="en-GB" sz="1200">
                  <a:cs typeface="Arial"/>
                </a:endParaRPr>
              </a:p>
            </p:txBody>
          </p:sp>
          <p:sp>
            <p:nvSpPr>
              <p:cNvPr id="17" name="TextBox 16">
                <a:extLst>
                  <a:ext uri="{FF2B5EF4-FFF2-40B4-BE49-F238E27FC236}">
                    <a16:creationId xmlns:a16="http://schemas.microsoft.com/office/drawing/2014/main" id="{232BA699-A530-D0E7-6E54-A8A9C5305334}"/>
                  </a:ext>
                </a:extLst>
              </p:cNvPr>
              <p:cNvSpPr txBox="1"/>
              <p:nvPr/>
            </p:nvSpPr>
            <p:spPr>
              <a:xfrm>
                <a:off x="355215" y="1962893"/>
                <a:ext cx="1363613" cy="225301"/>
              </a:xfrm>
              <a:prstGeom prst="rect">
                <a:avLst/>
              </a:prstGeom>
              <a:noFill/>
            </p:spPr>
            <p:txBody>
              <a:bodyPr wrap="square" lIns="91440" tIns="45720" rIns="91440" bIns="45720" rtlCol="0" anchor="t">
                <a:spAutoFit/>
              </a:bodyPr>
              <a:lstStyle/>
              <a:p>
                <a:r>
                  <a:rPr lang="en-GB" sz="1200">
                    <a:solidFill>
                      <a:schemeClr val="bg1"/>
                    </a:solidFill>
                  </a:rPr>
                  <a:t>Student (10%)</a:t>
                </a:r>
                <a:endParaRPr lang="en-GB" sz="1200">
                  <a:solidFill>
                    <a:schemeClr val="bg1"/>
                  </a:solidFill>
                  <a:cs typeface="Arial"/>
                </a:endParaRPr>
              </a:p>
              <a:p>
                <a:r>
                  <a:rPr lang="en-GB" sz="1200">
                    <a:solidFill>
                      <a:schemeClr val="bg1"/>
                    </a:solidFill>
                  </a:rPr>
                  <a:t>(n=18,800)</a:t>
                </a:r>
                <a:endParaRPr lang="en-GB" sz="1200">
                  <a:solidFill>
                    <a:schemeClr val="bg1"/>
                  </a:solidFill>
                  <a:cs typeface="Arial"/>
                </a:endParaRPr>
              </a:p>
            </p:txBody>
          </p:sp>
          <p:sp>
            <p:nvSpPr>
              <p:cNvPr id="18" name="TextBox 17">
                <a:extLst>
                  <a:ext uri="{FF2B5EF4-FFF2-40B4-BE49-F238E27FC236}">
                    <a16:creationId xmlns:a16="http://schemas.microsoft.com/office/drawing/2014/main" id="{C84A6B5D-D947-3FB1-1761-B0DF75234BAA}"/>
                  </a:ext>
                </a:extLst>
              </p:cNvPr>
              <p:cNvSpPr txBox="1"/>
              <p:nvPr/>
            </p:nvSpPr>
            <p:spPr>
              <a:xfrm>
                <a:off x="337770" y="2540254"/>
                <a:ext cx="1500779" cy="225301"/>
              </a:xfrm>
              <a:prstGeom prst="rect">
                <a:avLst/>
              </a:prstGeom>
              <a:noFill/>
            </p:spPr>
            <p:txBody>
              <a:bodyPr wrap="square" lIns="91440" tIns="45720" rIns="91440" bIns="45720" rtlCol="0" anchor="t">
                <a:spAutoFit/>
              </a:bodyPr>
              <a:lstStyle/>
              <a:p>
                <a:r>
                  <a:rPr lang="en-GB" sz="1200">
                    <a:solidFill>
                      <a:schemeClr val="bg1"/>
                    </a:solidFill>
                  </a:rPr>
                  <a:t>Long-term sick (4%)</a:t>
                </a:r>
                <a:endParaRPr lang="en-GB" sz="1200">
                  <a:solidFill>
                    <a:schemeClr val="bg1"/>
                  </a:solidFill>
                  <a:cs typeface="Arial"/>
                </a:endParaRPr>
              </a:p>
              <a:p>
                <a:r>
                  <a:rPr lang="en-GB" sz="1200">
                    <a:solidFill>
                      <a:schemeClr val="bg1"/>
                    </a:solidFill>
                  </a:rPr>
                  <a:t>(n=7,300)</a:t>
                </a:r>
                <a:endParaRPr lang="en-GB" sz="1200">
                  <a:solidFill>
                    <a:schemeClr val="bg1"/>
                  </a:solidFill>
                  <a:cs typeface="Arial"/>
                </a:endParaRPr>
              </a:p>
            </p:txBody>
          </p:sp>
          <p:sp>
            <p:nvSpPr>
              <p:cNvPr id="19" name="TextBox 18">
                <a:extLst>
                  <a:ext uri="{FF2B5EF4-FFF2-40B4-BE49-F238E27FC236}">
                    <a16:creationId xmlns:a16="http://schemas.microsoft.com/office/drawing/2014/main" id="{D71B439D-408E-CD61-D614-8394D84EB373}"/>
                  </a:ext>
                </a:extLst>
              </p:cNvPr>
              <p:cNvSpPr txBox="1"/>
              <p:nvPr/>
            </p:nvSpPr>
            <p:spPr>
              <a:xfrm>
                <a:off x="339213" y="3210742"/>
                <a:ext cx="1500779" cy="225301"/>
              </a:xfrm>
              <a:prstGeom prst="rect">
                <a:avLst/>
              </a:prstGeom>
              <a:noFill/>
            </p:spPr>
            <p:txBody>
              <a:bodyPr wrap="square" lIns="91440" tIns="45720" rIns="91440" bIns="45720" rtlCol="0" anchor="t">
                <a:spAutoFit/>
              </a:bodyPr>
              <a:lstStyle/>
              <a:p>
                <a:r>
                  <a:rPr lang="en-GB" sz="1200">
                    <a:solidFill>
                      <a:schemeClr val="bg1"/>
                    </a:solidFill>
                  </a:rPr>
                  <a:t>Other (1%)</a:t>
                </a:r>
                <a:endParaRPr lang="en-GB" sz="1200">
                  <a:solidFill>
                    <a:schemeClr val="bg1"/>
                  </a:solidFill>
                  <a:cs typeface="Arial"/>
                </a:endParaRPr>
              </a:p>
              <a:p>
                <a:r>
                  <a:rPr lang="en-GB" sz="1200">
                    <a:solidFill>
                      <a:schemeClr val="bg1"/>
                    </a:solidFill>
                  </a:rPr>
                  <a:t>(n=2,000)</a:t>
                </a:r>
                <a:endParaRPr lang="en-GB" sz="1200">
                  <a:solidFill>
                    <a:schemeClr val="bg1"/>
                  </a:solidFill>
                  <a:cs typeface="Arial"/>
                </a:endParaRPr>
              </a:p>
            </p:txBody>
          </p:sp>
          <p:sp>
            <p:nvSpPr>
              <p:cNvPr id="20" name="TextBox 19">
                <a:extLst>
                  <a:ext uri="{FF2B5EF4-FFF2-40B4-BE49-F238E27FC236}">
                    <a16:creationId xmlns:a16="http://schemas.microsoft.com/office/drawing/2014/main" id="{E4B79BDB-F45A-D230-03D5-856D7A28A067}"/>
                  </a:ext>
                </a:extLst>
              </p:cNvPr>
              <p:cNvSpPr txBox="1"/>
              <p:nvPr/>
            </p:nvSpPr>
            <p:spPr>
              <a:xfrm>
                <a:off x="337771" y="3495953"/>
                <a:ext cx="1500779" cy="135181"/>
              </a:xfrm>
              <a:prstGeom prst="rect">
                <a:avLst/>
              </a:prstGeom>
              <a:noFill/>
            </p:spPr>
            <p:txBody>
              <a:bodyPr wrap="square" lIns="91440" tIns="45720" rIns="91440" bIns="45720" rtlCol="0" anchor="t">
                <a:spAutoFit/>
              </a:bodyPr>
              <a:lstStyle/>
              <a:p>
                <a:r>
                  <a:rPr lang="en-GB" sz="1200">
                    <a:solidFill>
                      <a:schemeClr val="bg1"/>
                    </a:solidFill>
                  </a:rPr>
                  <a:t>Unknown (1%)</a:t>
                </a:r>
                <a:endParaRPr lang="en-GB" sz="1200">
                  <a:solidFill>
                    <a:schemeClr val="bg1"/>
                  </a:solidFill>
                  <a:cs typeface="Arial"/>
                </a:endParaRPr>
              </a:p>
            </p:txBody>
          </p:sp>
        </p:grpSp>
        <p:grpSp>
          <p:nvGrpSpPr>
            <p:cNvPr id="6" name="Group 5">
              <a:extLst>
                <a:ext uri="{FF2B5EF4-FFF2-40B4-BE49-F238E27FC236}">
                  <a16:creationId xmlns:a16="http://schemas.microsoft.com/office/drawing/2014/main" id="{4A4D686F-4502-9042-A655-BEE6047D5926}"/>
                </a:ext>
              </a:extLst>
            </p:cNvPr>
            <p:cNvGrpSpPr/>
            <p:nvPr/>
          </p:nvGrpSpPr>
          <p:grpSpPr>
            <a:xfrm>
              <a:off x="710185" y="1944000"/>
              <a:ext cx="45719" cy="1620000"/>
              <a:chOff x="710185" y="1944000"/>
              <a:chExt cx="72982" cy="1620000"/>
            </a:xfrm>
          </p:grpSpPr>
          <p:cxnSp>
            <p:nvCxnSpPr>
              <p:cNvPr id="7" name="Straight Connector 6">
                <a:extLst>
                  <a:ext uri="{FF2B5EF4-FFF2-40B4-BE49-F238E27FC236}">
                    <a16:creationId xmlns:a16="http://schemas.microsoft.com/office/drawing/2014/main" id="{AFE55FDE-C6E8-107B-2D29-FB2378979DEA}"/>
                  </a:ext>
                </a:extLst>
              </p:cNvPr>
              <p:cNvCxnSpPr/>
              <p:nvPr/>
            </p:nvCxnSpPr>
            <p:spPr bwMode="auto">
              <a:xfrm>
                <a:off x="710185" y="1944000"/>
                <a:ext cx="0" cy="1620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EAA021A0-B6AD-2B2B-3C22-8512C0336E02}"/>
                  </a:ext>
                </a:extLst>
              </p:cNvPr>
              <p:cNvCxnSpPr/>
              <p:nvPr/>
            </p:nvCxnSpPr>
            <p:spPr bwMode="auto">
              <a:xfrm>
                <a:off x="710185" y="1944000"/>
                <a:ext cx="7298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5ADD5E87-4527-A8F1-C3F8-A61BC9715F22}"/>
                  </a:ext>
                </a:extLst>
              </p:cNvPr>
              <p:cNvCxnSpPr/>
              <p:nvPr/>
            </p:nvCxnSpPr>
            <p:spPr bwMode="auto">
              <a:xfrm>
                <a:off x="710185" y="3564000"/>
                <a:ext cx="72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sp>
        <p:nvSpPr>
          <p:cNvPr id="32" name="TextBox 31">
            <a:extLst>
              <a:ext uri="{FF2B5EF4-FFF2-40B4-BE49-F238E27FC236}">
                <a16:creationId xmlns:a16="http://schemas.microsoft.com/office/drawing/2014/main" id="{16FB1278-7C51-4C9E-493D-38E3C710AFAA}"/>
              </a:ext>
            </a:extLst>
          </p:cNvPr>
          <p:cNvSpPr txBox="1"/>
          <p:nvPr/>
        </p:nvSpPr>
        <p:spPr>
          <a:xfrm>
            <a:off x="571506" y="5261510"/>
            <a:ext cx="10372917" cy="307777"/>
          </a:xfrm>
          <a:prstGeom prst="rect">
            <a:avLst/>
          </a:prstGeom>
          <a:noFill/>
        </p:spPr>
        <p:txBody>
          <a:bodyPr wrap="square" lIns="91440" tIns="45720" rIns="91440" bIns="45720" rtlCol="0" anchor="t">
            <a:spAutoFit/>
          </a:bodyPr>
          <a:lstStyle/>
          <a:p>
            <a:r>
              <a:rPr lang="en-GB" sz="1400" dirty="0"/>
              <a:t>* People who have not sought work in the last four weeks or do not want a job; </a:t>
            </a:r>
          </a:p>
        </p:txBody>
      </p:sp>
      <p:sp>
        <p:nvSpPr>
          <p:cNvPr id="64" name="Content Placeholder 63">
            <a:extLst>
              <a:ext uri="{FF2B5EF4-FFF2-40B4-BE49-F238E27FC236}">
                <a16:creationId xmlns:a16="http://schemas.microsoft.com/office/drawing/2014/main" id="{D340FF2E-DC1D-F7E7-694B-F84400F985F4}"/>
              </a:ext>
            </a:extLst>
          </p:cNvPr>
          <p:cNvSpPr>
            <a:spLocks noGrp="1"/>
          </p:cNvSpPr>
          <p:nvPr>
            <p:ph sz="half" idx="2"/>
          </p:nvPr>
        </p:nvSpPr>
        <p:spPr/>
        <p:txBody>
          <a:bodyPr/>
          <a:lstStyle/>
          <a:p>
            <a:pPr marL="285750" indent="-285750"/>
            <a:r>
              <a:rPr lang="en-GB" sz="1600" dirty="0"/>
              <a:t>82% of the working age population in Islington are economically active. This is higher than London and England (both at 79%).</a:t>
            </a:r>
            <a:endParaRPr lang="en-GB" sz="1600" dirty="0">
              <a:cs typeface="Arial"/>
            </a:endParaRPr>
          </a:p>
          <a:p>
            <a:pPr marL="285750" indent="-285750"/>
            <a:r>
              <a:rPr lang="en-GB" sz="1600" dirty="0"/>
              <a:t>About 9% of the working age population in Islington are unemployed (8.5%) which is significantly higher than England (4.0%), though like London (5.2%) </a:t>
            </a:r>
            <a:endParaRPr lang="en-GB" sz="1600" dirty="0">
              <a:cs typeface="Arial"/>
            </a:endParaRPr>
          </a:p>
          <a:p>
            <a:pPr marL="285750" indent="-285750"/>
            <a:r>
              <a:rPr lang="en-GB" sz="1600" dirty="0"/>
              <a:t>19% are economically inactive, which is slightly below London and England figures (both 21%).</a:t>
            </a:r>
            <a:endParaRPr lang="en-GB" sz="1600" dirty="0">
              <a:cs typeface="Arial"/>
            </a:endParaRPr>
          </a:p>
          <a:p>
            <a:pPr marL="285750" indent="-285750"/>
            <a:r>
              <a:rPr lang="en-GB" sz="1600" dirty="0"/>
              <a:t>10% of Islington residents are economically inactive students. This is equivalent to 55% of the economically inactive people in Islington, which is significantly lower than the London (34%) and England (27%) averages.  </a:t>
            </a:r>
          </a:p>
          <a:p>
            <a:endParaRPr lang="en-GB" sz="1600" dirty="0">
              <a:cs typeface="Arial"/>
            </a:endParaRPr>
          </a:p>
          <a:p>
            <a:endParaRPr lang="en-GB" sz="1600" dirty="0"/>
          </a:p>
        </p:txBody>
      </p:sp>
      <p:sp>
        <p:nvSpPr>
          <p:cNvPr id="33" name="TextBox 32">
            <a:extLst>
              <a:ext uri="{FF2B5EF4-FFF2-40B4-BE49-F238E27FC236}">
                <a16:creationId xmlns:a16="http://schemas.microsoft.com/office/drawing/2014/main" id="{294E0AF8-ECC1-D4D7-D263-60F59376BD91}"/>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Office for National Statistics Annual Population Survey</a:t>
            </a:r>
            <a:endParaRPr lang="en-GB" sz="1200" dirty="0">
              <a:solidFill>
                <a:schemeClr val="bg1"/>
              </a:solidFill>
            </a:endParaRPr>
          </a:p>
        </p:txBody>
      </p:sp>
    </p:spTree>
    <p:extLst>
      <p:ext uri="{BB962C8B-B14F-4D97-AF65-F5344CB8AC3E}">
        <p14:creationId xmlns:p14="http://schemas.microsoft.com/office/powerpoint/2010/main" val="2412979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71D2B-834A-0B17-151D-1F6715A9F6F1}"/>
              </a:ext>
            </a:extLst>
          </p:cNvPr>
          <p:cNvSpPr>
            <a:spLocks noGrp="1"/>
          </p:cNvSpPr>
          <p:nvPr>
            <p:ph type="title"/>
          </p:nvPr>
        </p:nvSpPr>
        <p:spPr/>
        <p:txBody>
          <a:bodyPr/>
          <a:lstStyle/>
          <a:p>
            <a:r>
              <a:rPr lang="en-GB" sz="2800" dirty="0"/>
              <a:t>Islington has a higher job density ratio compared to London and has seen an increasing trend since 2020.</a:t>
            </a:r>
          </a:p>
        </p:txBody>
      </p:sp>
      <p:pic>
        <p:nvPicPr>
          <p:cNvPr id="7" name="Content Placeholder 6" descr="A graph showing Jobs density (number of jobs per resident aged 16 to 64) in Islington compared to London, from 2010 to 2022&#10;Source: Office for National Statistics">
            <a:extLst>
              <a:ext uri="{FF2B5EF4-FFF2-40B4-BE49-F238E27FC236}">
                <a16:creationId xmlns:a16="http://schemas.microsoft.com/office/drawing/2014/main" id="{3884D935-A3DF-C15B-1F0C-1ADD7778A265}"/>
              </a:ext>
            </a:extLst>
          </p:cNvPr>
          <p:cNvPicPr>
            <a:picLocks noGrp="1" noChangeAspect="1"/>
          </p:cNvPicPr>
          <p:nvPr>
            <p:ph sz="half" idx="1"/>
          </p:nvPr>
        </p:nvPicPr>
        <p:blipFill>
          <a:blip r:embed="rId2"/>
          <a:stretch>
            <a:fillRect/>
          </a:stretch>
        </p:blipFill>
        <p:spPr>
          <a:xfrm>
            <a:off x="720933" y="1341438"/>
            <a:ext cx="6890921" cy="4500562"/>
          </a:xfrm>
        </p:spPr>
      </p:pic>
      <p:sp>
        <p:nvSpPr>
          <p:cNvPr id="4" name="Content Placeholder 3">
            <a:extLst>
              <a:ext uri="{FF2B5EF4-FFF2-40B4-BE49-F238E27FC236}">
                <a16:creationId xmlns:a16="http://schemas.microsoft.com/office/drawing/2014/main" id="{8DB19D7B-0942-24B8-7F81-D28D1675793A}"/>
              </a:ext>
            </a:extLst>
          </p:cNvPr>
          <p:cNvSpPr>
            <a:spLocks noGrp="1"/>
          </p:cNvSpPr>
          <p:nvPr>
            <p:ph sz="half" idx="2"/>
          </p:nvPr>
        </p:nvSpPr>
        <p:spPr/>
        <p:txBody>
          <a:bodyPr vert="horz" wrap="square" lIns="0" tIns="0" rIns="0" bIns="0" rtlCol="0" anchor="t">
            <a:noAutofit/>
          </a:bodyPr>
          <a:lstStyle/>
          <a:p>
            <a:r>
              <a:rPr lang="en-GB" sz="2000" dirty="0">
                <a:cs typeface="Arial"/>
              </a:rPr>
              <a:t>Job density in Islington is increasing at a faster rate than in London and has remained higher since 2010. </a:t>
            </a:r>
          </a:p>
        </p:txBody>
      </p:sp>
      <p:sp>
        <p:nvSpPr>
          <p:cNvPr id="3" name="TextBox 2">
            <a:extLst>
              <a:ext uri="{FF2B5EF4-FFF2-40B4-BE49-F238E27FC236}">
                <a16:creationId xmlns:a16="http://schemas.microsoft.com/office/drawing/2014/main" id="{156D42A0-9FDE-5F27-9BE5-D98AFD0890D3}"/>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Office for National Statistics</a:t>
            </a:r>
            <a:endParaRPr lang="en-GB" sz="1200" dirty="0">
              <a:solidFill>
                <a:schemeClr val="bg1"/>
              </a:solidFill>
            </a:endParaRPr>
          </a:p>
        </p:txBody>
      </p:sp>
    </p:spTree>
    <p:extLst>
      <p:ext uri="{BB962C8B-B14F-4D97-AF65-F5344CB8AC3E}">
        <p14:creationId xmlns:p14="http://schemas.microsoft.com/office/powerpoint/2010/main" val="3816718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8905A-4BF4-FC90-ACA8-D36CFA2BBB6C}"/>
              </a:ext>
            </a:extLst>
          </p:cNvPr>
          <p:cNvSpPr>
            <a:spLocks noGrp="1"/>
          </p:cNvSpPr>
          <p:nvPr>
            <p:ph type="title"/>
          </p:nvPr>
        </p:nvSpPr>
        <p:spPr/>
        <p:txBody>
          <a:bodyPr/>
          <a:lstStyle/>
          <a:p>
            <a:r>
              <a:rPr lang="en-GB" dirty="0"/>
              <a:t>Purpose of the report</a:t>
            </a:r>
          </a:p>
        </p:txBody>
      </p:sp>
      <p:sp>
        <p:nvSpPr>
          <p:cNvPr id="3" name="Content Placeholder 2">
            <a:extLst>
              <a:ext uri="{FF2B5EF4-FFF2-40B4-BE49-F238E27FC236}">
                <a16:creationId xmlns:a16="http://schemas.microsoft.com/office/drawing/2014/main" id="{8F861177-9F37-E5FC-176B-6742F6618966}"/>
              </a:ext>
            </a:extLst>
          </p:cNvPr>
          <p:cNvSpPr>
            <a:spLocks noGrp="1"/>
          </p:cNvSpPr>
          <p:nvPr>
            <p:ph idx="1"/>
          </p:nvPr>
        </p:nvSpPr>
        <p:spPr>
          <a:xfrm>
            <a:off x="565974" y="1192067"/>
            <a:ext cx="10515600" cy="4124033"/>
          </a:xfrm>
        </p:spPr>
        <p:txBody>
          <a:bodyPr vert="horz" wrap="square" lIns="91440" tIns="45720" rIns="91440" bIns="45720" rtlCol="0" anchor="t">
            <a:noAutofit/>
          </a:bodyPr>
          <a:lstStyle/>
          <a:p>
            <a:r>
              <a:rPr lang="en-GB" sz="1600"/>
              <a:t>This report </a:t>
            </a:r>
            <a:r>
              <a:rPr lang="en-US" sz="1600"/>
              <a:t>provides a snapshot overview of the current state of the borough, using key data available. The themes and data in the report have been selected to provide a broad and high-level understanding of Islington’s population and key challenges and broadly mirrors the ambitions of our missions. </a:t>
            </a:r>
          </a:p>
          <a:p>
            <a:r>
              <a:rPr lang="en-US" sz="1600"/>
              <a:t>The report focuses on how Islington is doing overtime, compares the borough to London as a benchmark and provides information by inequality where available.</a:t>
            </a:r>
          </a:p>
          <a:p>
            <a:r>
              <a:rPr lang="en-US" sz="1600"/>
              <a:t>The report is by no means exhaustive and links to further reports and analysis that explore the themes covered in this report in detail will be provided. </a:t>
            </a:r>
          </a:p>
          <a:p>
            <a:r>
              <a:rPr lang="en-US" sz="1600"/>
              <a:t>The audience for the report are all council colleagues, local politician's members and our partners, whom can you use the information in this report to frame discussions around our missions and support the development of policies and </a:t>
            </a:r>
            <a:r>
              <a:rPr lang="en-GB" sz="1600"/>
              <a:t>programmes</a:t>
            </a:r>
            <a:r>
              <a:rPr lang="en-US" sz="1600"/>
              <a:t>.</a:t>
            </a:r>
          </a:p>
          <a:p>
            <a:pPr marL="0" indent="0">
              <a:buNone/>
            </a:pPr>
            <a:r>
              <a:rPr lang="en-US" sz="1600" b="1"/>
              <a:t>Questions for reflection and discussion</a:t>
            </a:r>
          </a:p>
          <a:p>
            <a:pPr marL="342900" lvl="0" indent="-342900">
              <a:buFont typeface="+mj-lt"/>
              <a:buAutoNum type="arabicPeriod"/>
            </a:pPr>
            <a:r>
              <a:rPr lang="en-GB" sz="1600"/>
              <a:t>What is this telling us about our Borough? Anything new or surprising?  </a:t>
            </a:r>
          </a:p>
          <a:p>
            <a:pPr marL="342900" lvl="0" indent="-342900">
              <a:buFont typeface="+mj-lt"/>
              <a:buAutoNum type="arabicPeriod"/>
            </a:pPr>
            <a:r>
              <a:rPr lang="en-GB" sz="1600"/>
              <a:t>Thinking about a future corporate plan from 2026, how does this influence or shape what we need to do to continue to create a more equal Islington?  Are there gaps in our knowledge on any areas?</a:t>
            </a:r>
          </a:p>
          <a:p>
            <a:pPr marL="342900" lvl="0" indent="-342900">
              <a:buFont typeface="+mj-lt"/>
              <a:buAutoNum type="arabicPeriod"/>
            </a:pPr>
            <a:r>
              <a:rPr lang="en-GB" sz="1600"/>
              <a:t>Where do we have well informed plans? Where do we have gaps in our thinking or plans? </a:t>
            </a:r>
          </a:p>
          <a:p>
            <a:pPr marL="342900" lvl="0" indent="-342900">
              <a:buFont typeface="+mj-lt"/>
              <a:buAutoNum type="arabicPeriod"/>
            </a:pPr>
            <a:r>
              <a:rPr lang="en-GB" sz="1600"/>
              <a:t>Where do we need to work with others to shape our thinking and next steps?</a:t>
            </a:r>
          </a:p>
          <a:p>
            <a:pPr marL="0" indent="0">
              <a:buNone/>
            </a:pPr>
            <a:endParaRPr lang="en-GB" sz="1600"/>
          </a:p>
        </p:txBody>
      </p:sp>
    </p:spTree>
    <p:extLst>
      <p:ext uri="{BB962C8B-B14F-4D97-AF65-F5344CB8AC3E}">
        <p14:creationId xmlns:p14="http://schemas.microsoft.com/office/powerpoint/2010/main" val="3993304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25DA-AB0A-83DE-4A9F-37460F2D1FEB}"/>
              </a:ext>
            </a:extLst>
          </p:cNvPr>
          <p:cNvSpPr>
            <a:spLocks noGrp="1"/>
          </p:cNvSpPr>
          <p:nvPr>
            <p:ph type="title"/>
          </p:nvPr>
        </p:nvSpPr>
        <p:spPr>
          <a:xfrm>
            <a:off x="565974" y="140236"/>
            <a:ext cx="11492218" cy="451440"/>
          </a:xfrm>
        </p:spPr>
        <p:txBody>
          <a:bodyPr/>
          <a:lstStyle/>
          <a:p>
            <a:r>
              <a:rPr lang="en-US" sz="2800" dirty="0"/>
              <a:t>Employment rate in Islington is 75% and has been rising since the pandemic, before a slight dip in the latest period.</a:t>
            </a:r>
            <a:endParaRPr lang="en-GB" sz="2800" dirty="0"/>
          </a:p>
        </p:txBody>
      </p:sp>
      <p:sp>
        <p:nvSpPr>
          <p:cNvPr id="4" name="Content Placeholder 3">
            <a:extLst>
              <a:ext uri="{FF2B5EF4-FFF2-40B4-BE49-F238E27FC236}">
                <a16:creationId xmlns:a16="http://schemas.microsoft.com/office/drawing/2014/main" id="{18CB2785-0D04-1FDA-7D46-3B3920DAC957}"/>
              </a:ext>
            </a:extLst>
          </p:cNvPr>
          <p:cNvSpPr>
            <a:spLocks noGrp="1"/>
          </p:cNvSpPr>
          <p:nvPr>
            <p:ph sz="half" idx="2"/>
          </p:nvPr>
        </p:nvSpPr>
        <p:spPr>
          <a:xfrm>
            <a:off x="444054" y="914402"/>
            <a:ext cx="11060052" cy="1530840"/>
          </a:xfrm>
        </p:spPr>
        <p:txBody>
          <a:bodyPr vert="horz" wrap="square" lIns="0" tIns="0" rIns="0" bIns="0" rtlCol="0" anchor="t">
            <a:noAutofit/>
          </a:bodyPr>
          <a:lstStyle/>
          <a:p>
            <a:r>
              <a:rPr lang="en-US" sz="1400" dirty="0"/>
              <a:t>As of March 2024, 75% of Islington residents </a:t>
            </a:r>
            <a:r>
              <a:rPr lang="en-US" sz="1400" dirty="0">
                <a:effectLst/>
              </a:rPr>
              <a:t> aged 16-64 living in Islington were estimated to be employed. This is similar to the London average.</a:t>
            </a:r>
            <a:r>
              <a:rPr lang="en-US" sz="1400" dirty="0"/>
              <a:t> The unemployment rate is the number of unemployed people out of everyone "economically active" in the </a:t>
            </a:r>
            <a:r>
              <a:rPr lang="en-US" sz="1400" dirty="0" err="1"/>
              <a:t>labour</a:t>
            </a:r>
            <a:r>
              <a:rPr lang="en-US" sz="1400" dirty="0"/>
              <a:t> market, that is, everyone who is employed or actively  looking for work. </a:t>
            </a:r>
          </a:p>
          <a:p>
            <a:r>
              <a:rPr lang="en-US" sz="1400" dirty="0"/>
              <a:t>The employment rate is out of the working-age population including "economically inactive" people. Unemployment estimates are modelled to improve their precision compared to those based only on responses provided via the Annual Population Survey. Around 8,900 people aged 16 and over in Islington were unemployed in the year ending 2023/24. This is a rate of 5.8%. This was an increase compared with the same period in the previous year when the unemployment rate was 3% and is higher compared to London (5.1%).</a:t>
            </a:r>
          </a:p>
          <a:p>
            <a:endParaRPr lang="en-US" sz="1400" dirty="0">
              <a:effectLst/>
            </a:endParaRPr>
          </a:p>
          <a:p>
            <a:endParaRPr lang="en-GB" sz="1400" dirty="0"/>
          </a:p>
        </p:txBody>
      </p:sp>
      <p:pic>
        <p:nvPicPr>
          <p:cNvPr id="7" name="Content Placeholder 6" descr="A graph showing employment rate (aged 16 to 64) in Islington compared to London average, from March 2017 to March 2024&#10;Source: Office for National Statistics, Annual Population Survey">
            <a:extLst>
              <a:ext uri="{FF2B5EF4-FFF2-40B4-BE49-F238E27FC236}">
                <a16:creationId xmlns:a16="http://schemas.microsoft.com/office/drawing/2014/main" id="{1D30C2EC-D4E0-E3B2-0CEB-8EE0C0E39F1E}"/>
              </a:ext>
            </a:extLst>
          </p:cNvPr>
          <p:cNvPicPr>
            <a:picLocks noGrp="1" noChangeAspect="1"/>
          </p:cNvPicPr>
          <p:nvPr>
            <p:ph sz="half" idx="1"/>
          </p:nvPr>
        </p:nvPicPr>
        <p:blipFill>
          <a:blip r:embed="rId2"/>
          <a:stretch>
            <a:fillRect/>
          </a:stretch>
        </p:blipFill>
        <p:spPr>
          <a:xfrm>
            <a:off x="235408" y="2619842"/>
            <a:ext cx="5185183" cy="3191676"/>
          </a:xfrm>
          <a:ln>
            <a:noFill/>
          </a:ln>
        </p:spPr>
      </p:pic>
      <p:pic>
        <p:nvPicPr>
          <p:cNvPr id="3" name="Content Placeholder 6" descr="A graph showing modelled unemployment rate (aged 16 plus) in Islington compared to London average, from 2010/11 to 2023/24&#10;Source: Office for National Statistics, Annual Population Survey">
            <a:extLst>
              <a:ext uri="{FF2B5EF4-FFF2-40B4-BE49-F238E27FC236}">
                <a16:creationId xmlns:a16="http://schemas.microsoft.com/office/drawing/2014/main" id="{B34C18C5-2B3B-0A7F-774C-61F367510E8A}"/>
              </a:ext>
            </a:extLst>
          </p:cNvPr>
          <p:cNvPicPr>
            <a:picLocks noChangeAspect="1"/>
          </p:cNvPicPr>
          <p:nvPr/>
        </p:nvPicPr>
        <p:blipFill>
          <a:blip r:embed="rId3"/>
          <a:stretch>
            <a:fillRect/>
          </a:stretch>
        </p:blipFill>
        <p:spPr>
          <a:xfrm>
            <a:off x="5863889" y="2549742"/>
            <a:ext cx="5436571" cy="3261776"/>
          </a:xfrm>
          <a:prstGeom prst="rect">
            <a:avLst/>
          </a:prstGeom>
          <a:ln>
            <a:noFill/>
          </a:ln>
        </p:spPr>
      </p:pic>
      <p:sp>
        <p:nvSpPr>
          <p:cNvPr id="5" name="TextBox 4">
            <a:extLst>
              <a:ext uri="{FF2B5EF4-FFF2-40B4-BE49-F238E27FC236}">
                <a16:creationId xmlns:a16="http://schemas.microsoft.com/office/drawing/2014/main" id="{BAC9F661-ECC0-A30B-B69D-3BF58E4C11D6}"/>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Office for National Statistics Annual Population Survey</a:t>
            </a:r>
            <a:endParaRPr lang="en-GB" sz="1200" dirty="0">
              <a:solidFill>
                <a:schemeClr val="bg1"/>
              </a:solidFill>
            </a:endParaRPr>
          </a:p>
        </p:txBody>
      </p:sp>
    </p:spTree>
    <p:extLst>
      <p:ext uri="{BB962C8B-B14F-4D97-AF65-F5344CB8AC3E}">
        <p14:creationId xmlns:p14="http://schemas.microsoft.com/office/powerpoint/2010/main" val="3567614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ABF7-A0B8-7896-D430-DB61FBA3CFB2}"/>
              </a:ext>
            </a:extLst>
          </p:cNvPr>
          <p:cNvSpPr>
            <a:spLocks noGrp="1"/>
          </p:cNvSpPr>
          <p:nvPr>
            <p:ph type="title"/>
          </p:nvPr>
        </p:nvSpPr>
        <p:spPr>
          <a:xfrm>
            <a:off x="330200" y="142186"/>
            <a:ext cx="11531600" cy="416614"/>
          </a:xfrm>
        </p:spPr>
        <p:txBody>
          <a:bodyPr/>
          <a:lstStyle/>
          <a:p>
            <a:r>
              <a:rPr lang="en-GB" sz="2800" dirty="0"/>
              <a:t>The main reason for people not being in employment or seeking employment in Islington is due to being a student.</a:t>
            </a:r>
          </a:p>
        </p:txBody>
      </p:sp>
      <p:sp>
        <p:nvSpPr>
          <p:cNvPr id="4" name="Content Placeholder 3">
            <a:extLst>
              <a:ext uri="{FF2B5EF4-FFF2-40B4-BE49-F238E27FC236}">
                <a16:creationId xmlns:a16="http://schemas.microsoft.com/office/drawing/2014/main" id="{7DA89B51-04DA-83EB-568A-F6B87CE462D6}"/>
              </a:ext>
            </a:extLst>
          </p:cNvPr>
          <p:cNvSpPr>
            <a:spLocks noGrp="1"/>
          </p:cNvSpPr>
          <p:nvPr>
            <p:ph sz="half" idx="2"/>
          </p:nvPr>
        </p:nvSpPr>
        <p:spPr>
          <a:xfrm>
            <a:off x="254000" y="934226"/>
            <a:ext cx="11440986" cy="1696720"/>
          </a:xfrm>
        </p:spPr>
        <p:txBody>
          <a:bodyPr vert="horz" wrap="square" lIns="0" tIns="0" rIns="0" bIns="0" rtlCol="0" anchor="t">
            <a:noAutofit/>
          </a:bodyPr>
          <a:lstStyle/>
          <a:p>
            <a:r>
              <a:rPr lang="en-US" sz="1400"/>
              <a:t>People are classed as "economically inactive" if they are not in employment but don't meet the criteria for being "unemployed". This means they have not been seeking work within the previous four weeks or were unable to start work within the next two weeks.</a:t>
            </a:r>
            <a:endParaRPr lang="en-US" sz="1400">
              <a:cs typeface="Arial"/>
            </a:endParaRPr>
          </a:p>
          <a:p>
            <a:r>
              <a:rPr lang="en-US" sz="1400"/>
              <a:t>Around 31,000 people or 17.1% of the population aged 16 to 64 years in Islington were "economically inactive" in the year ending December 2023. This compares with around 19.4% in the same period in the previous year. </a:t>
            </a:r>
            <a:endParaRPr lang="en-US" sz="1400">
              <a:cs typeface="Arial"/>
            </a:endParaRPr>
          </a:p>
          <a:p>
            <a:r>
              <a:rPr lang="en-US" sz="1400"/>
              <a:t>In Islington, the main reason for not seeking employment is due to being a student, followed by looking after family/home. </a:t>
            </a:r>
            <a:endParaRPr lang="en-US" sz="1400">
              <a:cs typeface="Arial"/>
            </a:endParaRPr>
          </a:p>
          <a:p>
            <a:r>
              <a:rPr lang="en-US" sz="1400"/>
              <a:t>Inactivity by age shows a decline for the 65+ and a recent sharp dip for those aged 20-24</a:t>
            </a:r>
            <a:endParaRPr lang="en-US" sz="1400">
              <a:cs typeface="Arial"/>
            </a:endParaRPr>
          </a:p>
        </p:txBody>
      </p:sp>
      <p:pic>
        <p:nvPicPr>
          <p:cNvPr id="7" name="Content Placeholder 6" descr="A graph showing economic inactivity by reason in Islington compared to London average, from 2017 to 2023&#10;&#10;Data source: Office for National Statistics, Annual Population Survey">
            <a:extLst>
              <a:ext uri="{FF2B5EF4-FFF2-40B4-BE49-F238E27FC236}">
                <a16:creationId xmlns:a16="http://schemas.microsoft.com/office/drawing/2014/main" id="{3ACD41B4-9919-A0C8-621A-A6292AA04D89}"/>
              </a:ext>
            </a:extLst>
          </p:cNvPr>
          <p:cNvPicPr>
            <a:picLocks noGrp="1" noChangeAspect="1"/>
          </p:cNvPicPr>
          <p:nvPr>
            <p:ph sz="half" idx="1"/>
          </p:nvPr>
        </p:nvPicPr>
        <p:blipFill>
          <a:blip r:embed="rId2"/>
          <a:stretch>
            <a:fillRect/>
          </a:stretch>
        </p:blipFill>
        <p:spPr>
          <a:xfrm>
            <a:off x="330200" y="2537160"/>
            <a:ext cx="5156200" cy="3264200"/>
          </a:xfrm>
          <a:ln>
            <a:noFill/>
          </a:ln>
        </p:spPr>
      </p:pic>
      <p:pic>
        <p:nvPicPr>
          <p:cNvPr id="5" name="Picture 4" descr="A graph showing economic inactivity by age in Islington, from March 2017 to March 2024&#10;&#10;Data source: Office for National Statistics, Annual Population Survey">
            <a:extLst>
              <a:ext uri="{FF2B5EF4-FFF2-40B4-BE49-F238E27FC236}">
                <a16:creationId xmlns:a16="http://schemas.microsoft.com/office/drawing/2014/main" id="{22CC8843-DF89-90E1-2B03-E862B6CA4B84}"/>
              </a:ext>
            </a:extLst>
          </p:cNvPr>
          <p:cNvPicPr>
            <a:picLocks noChangeAspect="1"/>
          </p:cNvPicPr>
          <p:nvPr/>
        </p:nvPicPr>
        <p:blipFill>
          <a:blip r:embed="rId3"/>
          <a:stretch>
            <a:fillRect/>
          </a:stretch>
        </p:blipFill>
        <p:spPr>
          <a:xfrm>
            <a:off x="5974493" y="2537160"/>
            <a:ext cx="4946291" cy="3231620"/>
          </a:xfrm>
          <a:prstGeom prst="rect">
            <a:avLst/>
          </a:prstGeom>
          <a:ln>
            <a:noFill/>
          </a:ln>
        </p:spPr>
      </p:pic>
      <p:sp>
        <p:nvSpPr>
          <p:cNvPr id="3" name="TextBox 2">
            <a:extLst>
              <a:ext uri="{FF2B5EF4-FFF2-40B4-BE49-F238E27FC236}">
                <a16:creationId xmlns:a16="http://schemas.microsoft.com/office/drawing/2014/main" id="{26EE8A5F-B6B1-B0BE-38E1-4E9EAFC64CEF}"/>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Office for National Statistics Annual Population Survey</a:t>
            </a:r>
            <a:endParaRPr lang="en-GB" sz="1200" dirty="0">
              <a:solidFill>
                <a:schemeClr val="bg1"/>
              </a:solidFill>
            </a:endParaRPr>
          </a:p>
        </p:txBody>
      </p:sp>
    </p:spTree>
    <p:extLst>
      <p:ext uri="{BB962C8B-B14F-4D97-AF65-F5344CB8AC3E}">
        <p14:creationId xmlns:p14="http://schemas.microsoft.com/office/powerpoint/2010/main" val="790075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588AE-D741-A37D-DA88-94D0689454AB}"/>
              </a:ext>
            </a:extLst>
          </p:cNvPr>
          <p:cNvSpPr>
            <a:spLocks noGrp="1"/>
          </p:cNvSpPr>
          <p:nvPr>
            <p:ph type="title"/>
          </p:nvPr>
        </p:nvSpPr>
        <p:spPr/>
        <p:txBody>
          <a:bodyPr/>
          <a:lstStyle/>
          <a:p>
            <a:r>
              <a:rPr lang="en-GB" sz="2800" dirty="0"/>
              <a:t>People identifying as white have a higher employment rate compared to other ethnic groups. There is evidence that the gap has been closing overtime.</a:t>
            </a:r>
          </a:p>
        </p:txBody>
      </p:sp>
      <p:pic>
        <p:nvPicPr>
          <p:cNvPr id="9" name="Content Placeholder 8" descr="A graph showing employment rate by ethnicity in Islington, from March 2017 to March 2024&#10;&#10;Data source: Office for National Statistics, Annual Population Survey">
            <a:extLst>
              <a:ext uri="{FF2B5EF4-FFF2-40B4-BE49-F238E27FC236}">
                <a16:creationId xmlns:a16="http://schemas.microsoft.com/office/drawing/2014/main" id="{CB5B2097-3236-AAC1-79D5-5DCD9101B296}"/>
              </a:ext>
            </a:extLst>
          </p:cNvPr>
          <p:cNvPicPr>
            <a:picLocks noGrp="1" noChangeAspect="1"/>
          </p:cNvPicPr>
          <p:nvPr>
            <p:ph sz="half" idx="1"/>
          </p:nvPr>
        </p:nvPicPr>
        <p:blipFill>
          <a:blip r:embed="rId2"/>
          <a:stretch>
            <a:fillRect/>
          </a:stretch>
        </p:blipFill>
        <p:spPr>
          <a:xfrm>
            <a:off x="1064065" y="1862700"/>
            <a:ext cx="5486025" cy="3979300"/>
          </a:xfrm>
          <a:prstGeom prst="rect">
            <a:avLst/>
          </a:prstGeom>
        </p:spPr>
      </p:pic>
      <p:sp>
        <p:nvSpPr>
          <p:cNvPr id="4" name="Content Placeholder 3">
            <a:extLst>
              <a:ext uri="{FF2B5EF4-FFF2-40B4-BE49-F238E27FC236}">
                <a16:creationId xmlns:a16="http://schemas.microsoft.com/office/drawing/2014/main" id="{EE4945FB-0226-660B-67CC-0662DF7003A0}"/>
              </a:ext>
            </a:extLst>
          </p:cNvPr>
          <p:cNvSpPr>
            <a:spLocks noGrp="1"/>
          </p:cNvSpPr>
          <p:nvPr>
            <p:ph sz="half" idx="2"/>
          </p:nvPr>
        </p:nvSpPr>
        <p:spPr>
          <a:xfrm>
            <a:off x="7810026" y="1772816"/>
            <a:ext cx="3816000" cy="4062592"/>
          </a:xfrm>
        </p:spPr>
        <p:txBody>
          <a:bodyPr vert="horz" wrap="square" lIns="0" tIns="0" rIns="0" bIns="0" rtlCol="0" anchor="t">
            <a:noAutofit/>
          </a:bodyPr>
          <a:lstStyle/>
          <a:p>
            <a:r>
              <a:rPr lang="en-US" sz="1600" dirty="0"/>
              <a:t>The employment rate gaps show the difference in employment rate for Islington residents aged 16-64 in one group and that for another. </a:t>
            </a:r>
          </a:p>
          <a:p>
            <a:r>
              <a:rPr lang="en-US" sz="1600" dirty="0"/>
              <a:t>The latest gap between all white Islington residents and Islington residents from all other ethnic backgrounds currently stands at 16%. </a:t>
            </a:r>
            <a:endParaRPr lang="en-US" sz="1600" dirty="0">
              <a:cs typeface="Arial"/>
            </a:endParaRPr>
          </a:p>
          <a:p>
            <a:r>
              <a:rPr lang="en-US" sz="1600" dirty="0"/>
              <a:t>This gap was the smallest in 2020 and 2021.</a:t>
            </a:r>
            <a:endParaRPr lang="en-GB" sz="1600" dirty="0"/>
          </a:p>
        </p:txBody>
      </p:sp>
      <p:sp>
        <p:nvSpPr>
          <p:cNvPr id="3" name="TextBox 2">
            <a:extLst>
              <a:ext uri="{FF2B5EF4-FFF2-40B4-BE49-F238E27FC236}">
                <a16:creationId xmlns:a16="http://schemas.microsoft.com/office/drawing/2014/main" id="{E9BFC1B6-B33A-B73F-B8D5-2B85B9AA0F00}"/>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Office for National Statistics Annual Population Survey</a:t>
            </a:r>
            <a:endParaRPr lang="en-GB" sz="1200" dirty="0">
              <a:solidFill>
                <a:schemeClr val="bg1"/>
              </a:solidFill>
            </a:endParaRPr>
          </a:p>
        </p:txBody>
      </p:sp>
    </p:spTree>
    <p:extLst>
      <p:ext uri="{BB962C8B-B14F-4D97-AF65-F5344CB8AC3E}">
        <p14:creationId xmlns:p14="http://schemas.microsoft.com/office/powerpoint/2010/main" val="4214743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C783B-DFF6-682E-7A69-B12245AE18F1}"/>
              </a:ext>
            </a:extLst>
          </p:cNvPr>
          <p:cNvSpPr>
            <a:spLocks noGrp="1"/>
          </p:cNvSpPr>
          <p:nvPr>
            <p:ph type="title"/>
          </p:nvPr>
        </p:nvSpPr>
        <p:spPr/>
        <p:txBody>
          <a:bodyPr/>
          <a:lstStyle/>
          <a:p>
            <a:r>
              <a:rPr lang="en-GB" sz="2800" dirty="0"/>
              <a:t>The rate of employment with people with health conditions or illnesses lasting more than 12 months.</a:t>
            </a:r>
          </a:p>
        </p:txBody>
      </p:sp>
      <p:pic>
        <p:nvPicPr>
          <p:cNvPr id="8" name="Content Placeholder 7" descr="A graph showing employment rate of those with health conditions or illnesses lasting more than 12 months in Islington compared to London, from 2017 to 2024&#10;&#10;Data source: Office for National Statistics, Annual Population Survey">
            <a:extLst>
              <a:ext uri="{FF2B5EF4-FFF2-40B4-BE49-F238E27FC236}">
                <a16:creationId xmlns:a16="http://schemas.microsoft.com/office/drawing/2014/main" id="{EFF65F0A-15E9-DF0E-1A7D-005B487DE801}"/>
              </a:ext>
            </a:extLst>
          </p:cNvPr>
          <p:cNvPicPr>
            <a:picLocks noGrp="1" noChangeAspect="1"/>
          </p:cNvPicPr>
          <p:nvPr>
            <p:ph sz="half" idx="1"/>
          </p:nvPr>
        </p:nvPicPr>
        <p:blipFill>
          <a:blip r:embed="rId2"/>
          <a:stretch>
            <a:fillRect/>
          </a:stretch>
        </p:blipFill>
        <p:spPr>
          <a:xfrm>
            <a:off x="1073153" y="1341438"/>
            <a:ext cx="6195570" cy="4493970"/>
          </a:xfrm>
          <a:prstGeom prst="rect">
            <a:avLst/>
          </a:prstGeom>
        </p:spPr>
      </p:pic>
      <p:sp>
        <p:nvSpPr>
          <p:cNvPr id="4" name="Content Placeholder 3">
            <a:extLst>
              <a:ext uri="{FF2B5EF4-FFF2-40B4-BE49-F238E27FC236}">
                <a16:creationId xmlns:a16="http://schemas.microsoft.com/office/drawing/2014/main" id="{6DD2AAD3-3E26-24A5-AED3-FA64707E6DD3}"/>
              </a:ext>
            </a:extLst>
          </p:cNvPr>
          <p:cNvSpPr>
            <a:spLocks noGrp="1"/>
          </p:cNvSpPr>
          <p:nvPr>
            <p:ph sz="half" idx="2"/>
          </p:nvPr>
        </p:nvSpPr>
        <p:spPr/>
        <p:txBody>
          <a:bodyPr vert="horz" wrap="square" lIns="0" tIns="0" rIns="0" bIns="0" rtlCol="0" anchor="t">
            <a:noAutofit/>
          </a:bodyPr>
          <a:lstStyle/>
          <a:p>
            <a:r>
              <a:rPr lang="en-GB" sz="1600"/>
              <a:t>The rate of employment with people with health conditions or illnesses lasting more than 12 months has been approximately 50% over the past years with the exception of 2022 and 2023 where it was around 70%, higher than London. </a:t>
            </a:r>
          </a:p>
          <a:p>
            <a:r>
              <a:rPr lang="en-GB" sz="1600"/>
              <a:t>It is important to note that these data are based on survey data and subject to fluctuation.</a:t>
            </a:r>
            <a:endParaRPr lang="en-GB" sz="1600">
              <a:cs typeface="Arial"/>
            </a:endParaRPr>
          </a:p>
        </p:txBody>
      </p:sp>
      <p:sp>
        <p:nvSpPr>
          <p:cNvPr id="5" name="TextBox 4">
            <a:extLst>
              <a:ext uri="{FF2B5EF4-FFF2-40B4-BE49-F238E27FC236}">
                <a16:creationId xmlns:a16="http://schemas.microsoft.com/office/drawing/2014/main" id="{B8523A30-90BA-D51D-BA2C-E2F024D24D45}"/>
              </a:ext>
            </a:extLst>
          </p:cNvPr>
          <p:cNvSpPr txBox="1"/>
          <p:nvPr/>
        </p:nvSpPr>
        <p:spPr>
          <a:xfrm>
            <a:off x="87317" y="6467643"/>
            <a:ext cx="10341725"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Note: </a:t>
            </a:r>
            <a:r>
              <a:rPr lang="en-GB" sz="1200" dirty="0">
                <a:solidFill>
                  <a:schemeClr val="bg1"/>
                </a:solidFill>
                <a:latin typeface="Arial"/>
                <a:cs typeface="Arial"/>
              </a:rPr>
              <a:t>Data of employment rate for people with no health conditions was not available</a:t>
            </a:r>
            <a:endPar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endParaRPr>
          </a:p>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Office for National Statistics Annual Population Survey</a:t>
            </a:r>
            <a:endParaRPr lang="en-GB" sz="1200" dirty="0">
              <a:solidFill>
                <a:schemeClr val="bg1"/>
              </a:solidFill>
            </a:endParaRPr>
          </a:p>
        </p:txBody>
      </p:sp>
    </p:spTree>
    <p:extLst>
      <p:ext uri="{BB962C8B-B14F-4D97-AF65-F5344CB8AC3E}">
        <p14:creationId xmlns:p14="http://schemas.microsoft.com/office/powerpoint/2010/main" val="1595512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E08F-4AB8-6698-4E43-36BBA27A28BB}"/>
              </a:ext>
            </a:extLst>
          </p:cNvPr>
          <p:cNvSpPr>
            <a:spLocks noGrp="1"/>
          </p:cNvSpPr>
          <p:nvPr>
            <p:ph type="title"/>
          </p:nvPr>
        </p:nvSpPr>
        <p:spPr/>
        <p:txBody>
          <a:bodyPr/>
          <a:lstStyle/>
          <a:p>
            <a:r>
              <a:rPr lang="en-GB" sz="2800" dirty="0"/>
              <a:t>The rate of employment with people with a disability compared to those without a disability remains persistent.</a:t>
            </a:r>
          </a:p>
        </p:txBody>
      </p:sp>
      <p:pic>
        <p:nvPicPr>
          <p:cNvPr id="8" name="Content Placeholder 7" descr="A graph showing employment rate by disability in Islington, from March 2017 to March 2024&#10;&#10;Data source: Office for National Statistics, Annual Population Survey">
            <a:extLst>
              <a:ext uri="{FF2B5EF4-FFF2-40B4-BE49-F238E27FC236}">
                <a16:creationId xmlns:a16="http://schemas.microsoft.com/office/drawing/2014/main" id="{B803B847-D5B9-4CB1-C9DB-0F7C21081FA2}"/>
              </a:ext>
            </a:extLst>
          </p:cNvPr>
          <p:cNvPicPr>
            <a:picLocks noGrp="1" noChangeAspect="1"/>
          </p:cNvPicPr>
          <p:nvPr>
            <p:ph sz="half" idx="1"/>
          </p:nvPr>
        </p:nvPicPr>
        <p:blipFill>
          <a:blip r:embed="rId2"/>
          <a:stretch>
            <a:fillRect/>
          </a:stretch>
        </p:blipFill>
        <p:spPr>
          <a:xfrm>
            <a:off x="1064065" y="1341438"/>
            <a:ext cx="6204658" cy="4500562"/>
          </a:xfrm>
          <a:prstGeom prst="rect">
            <a:avLst/>
          </a:prstGeom>
        </p:spPr>
      </p:pic>
      <p:sp>
        <p:nvSpPr>
          <p:cNvPr id="4" name="Content Placeholder 3">
            <a:extLst>
              <a:ext uri="{FF2B5EF4-FFF2-40B4-BE49-F238E27FC236}">
                <a16:creationId xmlns:a16="http://schemas.microsoft.com/office/drawing/2014/main" id="{8CC0DE00-1841-E463-A45C-2B36BD1BAF83}"/>
              </a:ext>
            </a:extLst>
          </p:cNvPr>
          <p:cNvSpPr>
            <a:spLocks noGrp="1"/>
          </p:cNvSpPr>
          <p:nvPr>
            <p:ph sz="half" idx="2"/>
          </p:nvPr>
        </p:nvSpPr>
        <p:spPr/>
        <p:txBody>
          <a:bodyPr/>
          <a:lstStyle/>
          <a:p>
            <a:r>
              <a:rPr lang="en-GB" sz="1600"/>
              <a:t>The gap in employment rate for people with a disability and those without remains persistent.</a:t>
            </a:r>
          </a:p>
          <a:p>
            <a:r>
              <a:rPr lang="en-GB" sz="1600"/>
              <a:t>In the 12 months to March 2024 the gap is double between those with disabilities and those without.</a:t>
            </a:r>
          </a:p>
        </p:txBody>
      </p:sp>
      <p:sp>
        <p:nvSpPr>
          <p:cNvPr id="5" name="TextBox 4">
            <a:extLst>
              <a:ext uri="{FF2B5EF4-FFF2-40B4-BE49-F238E27FC236}">
                <a16:creationId xmlns:a16="http://schemas.microsoft.com/office/drawing/2014/main" id="{F868A872-4BC6-8BFA-40A9-7C1312076587}"/>
              </a:ext>
            </a:extLst>
          </p:cNvPr>
          <p:cNvSpPr txBox="1"/>
          <p:nvPr/>
        </p:nvSpPr>
        <p:spPr>
          <a:xfrm>
            <a:off x="68656" y="6119336"/>
            <a:ext cx="9541875"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Note: </a:t>
            </a:r>
            <a:r>
              <a:rPr kumimoji="0" lang="en-GB" sz="1200" b="0" i="0" u="none" strike="noStrike" kern="0" cap="none" spc="0" normalizeH="0" baseline="0" noProof="0" dirty="0">
                <a:ln>
                  <a:noFill/>
                </a:ln>
                <a:solidFill>
                  <a:schemeClr val="bg1"/>
                </a:solidFill>
                <a:effectLst/>
                <a:uLnTx/>
                <a:uFillTx/>
                <a:latin typeface="Arial" panose="020B0604020202020204"/>
                <a:ea typeface="+mn-ea"/>
                <a:cs typeface="+mn-cs"/>
              </a:rPr>
              <a:t>Disability is defined as being either of the following 2 categories: Equality act core disabled includes those who have a long-term disability which substantially limits their day-to-day activities or Work-limiting disabled includes those who have a long-term disability which affects the kind or amount of work they might do.</a:t>
            </a:r>
            <a:endPar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endParaRPr>
          </a:p>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Office for National Statistics Annual Population Survey</a:t>
            </a:r>
            <a:endParaRPr lang="en-GB" sz="1200" dirty="0">
              <a:solidFill>
                <a:schemeClr val="bg1"/>
              </a:solidFill>
            </a:endParaRPr>
          </a:p>
        </p:txBody>
      </p:sp>
    </p:spTree>
    <p:extLst>
      <p:ext uri="{BB962C8B-B14F-4D97-AF65-F5344CB8AC3E}">
        <p14:creationId xmlns:p14="http://schemas.microsoft.com/office/powerpoint/2010/main" val="232595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E4231-8F1D-050E-6221-A8169A9035E0}"/>
              </a:ext>
            </a:extLst>
          </p:cNvPr>
          <p:cNvSpPr>
            <a:spLocks noGrp="1"/>
          </p:cNvSpPr>
          <p:nvPr>
            <p:ph type="title"/>
          </p:nvPr>
        </p:nvSpPr>
        <p:spPr/>
        <p:txBody>
          <a:bodyPr/>
          <a:lstStyle/>
          <a:p>
            <a:r>
              <a:rPr lang="en-GB" sz="2800" dirty="0"/>
              <a:t>The percentage of young people Not in Education Employment or Training is higher than London and reducing at a slower rate. </a:t>
            </a:r>
          </a:p>
        </p:txBody>
      </p:sp>
      <p:pic>
        <p:nvPicPr>
          <p:cNvPr id="8" name="Content Placeholder 7" descr="Graph showing the percentage of 16-17 year olds not in education, employment or training (NEET) or activity not known, Islington, compared to London average, 2022-2023&#10;&#10;Data source: Department of Education">
            <a:extLst>
              <a:ext uri="{FF2B5EF4-FFF2-40B4-BE49-F238E27FC236}">
                <a16:creationId xmlns:a16="http://schemas.microsoft.com/office/drawing/2014/main" id="{70714893-B4AB-FA2F-A006-7D15F9C172C5}"/>
              </a:ext>
            </a:extLst>
          </p:cNvPr>
          <p:cNvPicPr>
            <a:picLocks noGrp="1" noChangeAspect="1"/>
          </p:cNvPicPr>
          <p:nvPr>
            <p:ph sz="half" idx="1"/>
          </p:nvPr>
        </p:nvPicPr>
        <p:blipFill>
          <a:blip r:embed="rId2"/>
          <a:stretch>
            <a:fillRect/>
          </a:stretch>
        </p:blipFill>
        <p:spPr>
          <a:xfrm>
            <a:off x="1168653" y="1472184"/>
            <a:ext cx="6016093" cy="4363786"/>
          </a:xfrm>
          <a:prstGeom prst="rect">
            <a:avLst/>
          </a:prstGeom>
        </p:spPr>
      </p:pic>
      <p:sp>
        <p:nvSpPr>
          <p:cNvPr id="4" name="Content Placeholder 3">
            <a:extLst>
              <a:ext uri="{FF2B5EF4-FFF2-40B4-BE49-F238E27FC236}">
                <a16:creationId xmlns:a16="http://schemas.microsoft.com/office/drawing/2014/main" id="{3D4E474E-C942-EB50-A956-F454DAE5BDF1}"/>
              </a:ext>
            </a:extLst>
          </p:cNvPr>
          <p:cNvSpPr>
            <a:spLocks noGrp="1"/>
          </p:cNvSpPr>
          <p:nvPr>
            <p:ph sz="half" idx="2"/>
          </p:nvPr>
        </p:nvSpPr>
        <p:spPr/>
        <p:txBody>
          <a:bodyPr/>
          <a:lstStyle/>
          <a:p>
            <a:r>
              <a:rPr lang="en-GB" sz="1600"/>
              <a:t>Every year, an average proportion of 16–17-year-olds who are Not in Education, Employment or Training is taken across December to February.</a:t>
            </a:r>
          </a:p>
          <a:p>
            <a:r>
              <a:rPr lang="en-GB" sz="1600"/>
              <a:t>The level of NEETs has gradually reduced in Islington over the last few years.  However, the proportion of NEETs is falling slower than it is across London overall.</a:t>
            </a:r>
          </a:p>
          <a:p>
            <a:r>
              <a:rPr lang="en-GB" sz="1600"/>
              <a:t>The proportion of NEETs is higher in Islington than the overall London average, although Islington has a lower level of NEETs than the national average.</a:t>
            </a:r>
          </a:p>
        </p:txBody>
      </p:sp>
      <p:sp>
        <p:nvSpPr>
          <p:cNvPr id="3" name="TextBox 2">
            <a:extLst>
              <a:ext uri="{FF2B5EF4-FFF2-40B4-BE49-F238E27FC236}">
                <a16:creationId xmlns:a16="http://schemas.microsoft.com/office/drawing/2014/main" id="{42DDAAE2-EEAC-C9AE-9527-58BF4AEAF1FB}"/>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Department for Education</a:t>
            </a:r>
            <a:endParaRPr lang="en-GB" sz="1200" dirty="0">
              <a:solidFill>
                <a:schemeClr val="bg1"/>
              </a:solidFill>
            </a:endParaRPr>
          </a:p>
        </p:txBody>
      </p:sp>
    </p:spTree>
    <p:extLst>
      <p:ext uri="{BB962C8B-B14F-4D97-AF65-F5344CB8AC3E}">
        <p14:creationId xmlns:p14="http://schemas.microsoft.com/office/powerpoint/2010/main" val="2137848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058F-F56A-0AD7-04D5-1FF6BC355419}"/>
              </a:ext>
            </a:extLst>
          </p:cNvPr>
          <p:cNvSpPr>
            <a:spLocks noGrp="1"/>
          </p:cNvSpPr>
          <p:nvPr>
            <p:ph type="title"/>
          </p:nvPr>
        </p:nvSpPr>
        <p:spPr/>
        <p:txBody>
          <a:bodyPr/>
          <a:lstStyle/>
          <a:p>
            <a:r>
              <a:rPr lang="en-GB" sz="2800" dirty="0"/>
              <a:t>The proportion of Islington adults with level 4 or above qualification is higher than London. </a:t>
            </a:r>
          </a:p>
        </p:txBody>
      </p:sp>
      <p:pic>
        <p:nvPicPr>
          <p:cNvPr id="7" name="Content Placeholder 6" descr="Graph showing the Highest RFQ qualification attained by adults in Islington compared to London average, 2022-2023&#10;&#10;Data source: Office of National Statistics Annual Population Survey ">
            <a:extLst>
              <a:ext uri="{FF2B5EF4-FFF2-40B4-BE49-F238E27FC236}">
                <a16:creationId xmlns:a16="http://schemas.microsoft.com/office/drawing/2014/main" id="{15D80349-F59D-2F9C-A42B-D27381D402E5}"/>
              </a:ext>
            </a:extLst>
          </p:cNvPr>
          <p:cNvPicPr>
            <a:picLocks noGrp="1" noChangeAspect="1"/>
          </p:cNvPicPr>
          <p:nvPr>
            <p:ph sz="half" idx="1"/>
          </p:nvPr>
        </p:nvPicPr>
        <p:blipFill>
          <a:blip r:embed="rId2"/>
          <a:stretch>
            <a:fillRect/>
          </a:stretch>
        </p:blipFill>
        <p:spPr>
          <a:xfrm>
            <a:off x="841248" y="1341999"/>
            <a:ext cx="6584270" cy="4304601"/>
          </a:xfrm>
        </p:spPr>
      </p:pic>
      <p:sp>
        <p:nvSpPr>
          <p:cNvPr id="4" name="Content Placeholder 3">
            <a:extLst>
              <a:ext uri="{FF2B5EF4-FFF2-40B4-BE49-F238E27FC236}">
                <a16:creationId xmlns:a16="http://schemas.microsoft.com/office/drawing/2014/main" id="{D8557079-DECC-9C79-EC18-C94ECBB9B2BE}"/>
              </a:ext>
            </a:extLst>
          </p:cNvPr>
          <p:cNvSpPr>
            <a:spLocks noGrp="1"/>
          </p:cNvSpPr>
          <p:nvPr>
            <p:ph sz="half" idx="2"/>
          </p:nvPr>
        </p:nvSpPr>
        <p:spPr/>
        <p:txBody>
          <a:bodyPr/>
          <a:lstStyle/>
          <a:p>
            <a:r>
              <a:rPr lang="en-GB" sz="1600"/>
              <a:t>Islington has a higher proportion of residents with a level 4 qualification compared to London and this has increased between 2022 and 2023.</a:t>
            </a:r>
          </a:p>
        </p:txBody>
      </p:sp>
      <p:sp>
        <p:nvSpPr>
          <p:cNvPr id="3" name="TextBox 2">
            <a:extLst>
              <a:ext uri="{FF2B5EF4-FFF2-40B4-BE49-F238E27FC236}">
                <a16:creationId xmlns:a16="http://schemas.microsoft.com/office/drawing/2014/main" id="{E454AD32-AAF4-4786-CA16-5FA7A8BB1801}"/>
              </a:ext>
            </a:extLst>
          </p:cNvPr>
          <p:cNvSpPr txBox="1"/>
          <p:nvPr/>
        </p:nvSpPr>
        <p:spPr>
          <a:xfrm>
            <a:off x="124639" y="6297073"/>
            <a:ext cx="10341725"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Note: </a:t>
            </a:r>
            <a:r>
              <a:rPr lang="en-US" sz="1200" dirty="0">
                <a:solidFill>
                  <a:schemeClr val="bg1"/>
                </a:solidFill>
              </a:rPr>
              <a:t>From 2022, the qualification framework presented in the data moved from National Vocational Qualifications (NVQ) to Regulated Qualification Framework (RQF) </a:t>
            </a:r>
          </a:p>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Office for National Statistics Annual Population Survey</a:t>
            </a:r>
            <a:endParaRPr lang="en-GB" sz="1200" dirty="0">
              <a:solidFill>
                <a:schemeClr val="bg1"/>
              </a:solidFill>
            </a:endParaRPr>
          </a:p>
        </p:txBody>
      </p:sp>
    </p:spTree>
    <p:extLst>
      <p:ext uri="{BB962C8B-B14F-4D97-AF65-F5344CB8AC3E}">
        <p14:creationId xmlns:p14="http://schemas.microsoft.com/office/powerpoint/2010/main" val="2701549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B70D-1AFD-E052-81A1-3CBDB90D5A99}"/>
              </a:ext>
            </a:extLst>
          </p:cNvPr>
          <p:cNvSpPr>
            <a:spLocks noGrp="1"/>
          </p:cNvSpPr>
          <p:nvPr>
            <p:ph type="title"/>
          </p:nvPr>
        </p:nvSpPr>
        <p:spPr/>
        <p:txBody>
          <a:bodyPr/>
          <a:lstStyle/>
          <a:p>
            <a:r>
              <a:rPr lang="en-GB"/>
              <a:t>Income and poverty</a:t>
            </a:r>
          </a:p>
        </p:txBody>
      </p:sp>
    </p:spTree>
    <p:extLst>
      <p:ext uri="{BB962C8B-B14F-4D97-AF65-F5344CB8AC3E}">
        <p14:creationId xmlns:p14="http://schemas.microsoft.com/office/powerpoint/2010/main" val="2497956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03F7-6E82-05DC-570F-8C447A217FE8}"/>
              </a:ext>
            </a:extLst>
          </p:cNvPr>
          <p:cNvSpPr>
            <a:spLocks noGrp="1"/>
          </p:cNvSpPr>
          <p:nvPr>
            <p:ph type="title"/>
          </p:nvPr>
        </p:nvSpPr>
        <p:spPr/>
        <p:txBody>
          <a:bodyPr/>
          <a:lstStyle/>
          <a:p>
            <a:r>
              <a:rPr lang="en-GB" sz="2800" dirty="0"/>
              <a:t>Islington is the 6</a:t>
            </a:r>
            <a:r>
              <a:rPr lang="en-GB" sz="2800" baseline="30000" dirty="0"/>
              <a:t>th</a:t>
            </a:r>
            <a:r>
              <a:rPr lang="en-GB" sz="2800" dirty="0"/>
              <a:t> most deprived borough in London according to the Index of Multiple deprivation.</a:t>
            </a:r>
          </a:p>
        </p:txBody>
      </p:sp>
      <p:sp>
        <p:nvSpPr>
          <p:cNvPr id="6" name="TextBox 5">
            <a:extLst>
              <a:ext uri="{FF2B5EF4-FFF2-40B4-BE49-F238E27FC236}">
                <a16:creationId xmlns:a16="http://schemas.microsoft.com/office/drawing/2014/main" id="{C6E2F1DD-F657-C8DB-22CA-10B4340557B0}"/>
              </a:ext>
            </a:extLst>
          </p:cNvPr>
          <p:cNvSpPr txBox="1"/>
          <p:nvPr/>
        </p:nvSpPr>
        <p:spPr>
          <a:xfrm>
            <a:off x="128895" y="1461970"/>
            <a:ext cx="3797746" cy="266700"/>
          </a:xfrm>
          <a:prstGeom prst="rect">
            <a:avLst/>
          </a:prstGeom>
          <a:noFill/>
        </p:spPr>
        <p:txBody>
          <a:bodyPr wrap="square" lIns="0" tIns="0" rIns="0" bIns="0" rtlCol="0">
            <a:noAutofit/>
          </a:bodyPr>
          <a:lstStyle/>
          <a:p>
            <a:pPr algn="l"/>
            <a:r>
              <a:rPr lang="en-GB" sz="1400" b="1" dirty="0"/>
              <a:t>Index of multiple deprivation, 2019</a:t>
            </a:r>
          </a:p>
        </p:txBody>
      </p:sp>
      <p:pic>
        <p:nvPicPr>
          <p:cNvPr id="5" name="Content Placeholder 4" descr="Map showing Index of Multiple deprivation in Islington, 2019">
            <a:extLst>
              <a:ext uri="{FF2B5EF4-FFF2-40B4-BE49-F238E27FC236}">
                <a16:creationId xmlns:a16="http://schemas.microsoft.com/office/drawing/2014/main" id="{55482D7B-3F88-0619-2EE6-6DBB099B6676}"/>
              </a:ext>
            </a:extLst>
          </p:cNvPr>
          <p:cNvPicPr>
            <a:picLocks noGrp="1" noChangeAspect="1"/>
          </p:cNvPicPr>
          <p:nvPr>
            <p:ph sz="half" idx="4294967295"/>
          </p:nvPr>
        </p:nvPicPr>
        <p:blipFill>
          <a:blip r:embed="rId2"/>
          <a:stretch>
            <a:fillRect/>
          </a:stretch>
        </p:blipFill>
        <p:spPr>
          <a:xfrm>
            <a:off x="0" y="1692275"/>
            <a:ext cx="3730625" cy="4152900"/>
          </a:xfrm>
          <a:prstGeom prst="rect">
            <a:avLst/>
          </a:prstGeom>
        </p:spPr>
      </p:pic>
      <p:sp>
        <p:nvSpPr>
          <p:cNvPr id="7" name="TextBox 6">
            <a:extLst>
              <a:ext uri="{FF2B5EF4-FFF2-40B4-BE49-F238E27FC236}">
                <a16:creationId xmlns:a16="http://schemas.microsoft.com/office/drawing/2014/main" id="{70F6543A-F9F1-13AB-A7DA-6CDAF87BF229}"/>
              </a:ext>
            </a:extLst>
          </p:cNvPr>
          <p:cNvSpPr txBox="1"/>
          <p:nvPr/>
        </p:nvSpPr>
        <p:spPr>
          <a:xfrm>
            <a:off x="3744068" y="1410648"/>
            <a:ext cx="3797746" cy="266700"/>
          </a:xfrm>
          <a:prstGeom prst="rect">
            <a:avLst/>
          </a:prstGeom>
          <a:noFill/>
        </p:spPr>
        <p:txBody>
          <a:bodyPr wrap="square" lIns="0" tIns="0" rIns="0" bIns="0" rtlCol="0">
            <a:noAutofit/>
          </a:bodyPr>
          <a:lstStyle/>
          <a:p>
            <a:pPr algn="l"/>
            <a:r>
              <a:rPr lang="en-GB" sz="1400" b="1" dirty="0"/>
              <a:t>Location of social housing estates</a:t>
            </a:r>
          </a:p>
        </p:txBody>
      </p:sp>
      <p:pic>
        <p:nvPicPr>
          <p:cNvPr id="3" name="Picture 2" descr="Map showing locations of estates in London">
            <a:extLst>
              <a:ext uri="{FF2B5EF4-FFF2-40B4-BE49-F238E27FC236}">
                <a16:creationId xmlns:a16="http://schemas.microsoft.com/office/drawing/2014/main" id="{C10E4176-A148-59F6-96DE-D9A0689EF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068" y="1691640"/>
            <a:ext cx="3248738" cy="405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1E4BC4FF-CF12-AE16-0DFE-D1E60E38B043}"/>
              </a:ext>
            </a:extLst>
          </p:cNvPr>
          <p:cNvSpPr>
            <a:spLocks noGrp="1"/>
          </p:cNvSpPr>
          <p:nvPr>
            <p:ph sz="half" idx="4294967295"/>
          </p:nvPr>
        </p:nvSpPr>
        <p:spPr>
          <a:xfrm>
            <a:off x="6992806" y="1178719"/>
            <a:ext cx="5070299" cy="4500562"/>
          </a:xfrm>
        </p:spPr>
        <p:txBody>
          <a:bodyPr/>
          <a:lstStyle/>
          <a:p>
            <a:pPr marL="285750" indent="-285750" algn="just">
              <a:buClr>
                <a:schemeClr val="accent1"/>
              </a:buClr>
              <a:buFont typeface="Arial" panose="020B0604020202020204" pitchFamily="34" charset="0"/>
              <a:buChar char="•"/>
            </a:pPr>
            <a:r>
              <a:rPr lang="en-GB" sz="1600" dirty="0"/>
              <a:t>The level of deprivation in an area can be used to identify those communities who may be in greatest need of services. The Index of Multiple Deprivation (IMD) is a measure of the level of deprivation. Deprivation scores are ranked nationally from most deprived to the least deprived areas. </a:t>
            </a:r>
          </a:p>
          <a:p>
            <a:pPr marL="285750" indent="-285750" algn="just">
              <a:buClr>
                <a:schemeClr val="accent1"/>
              </a:buClr>
              <a:buFont typeface="Arial" panose="020B0604020202020204" pitchFamily="34" charset="0"/>
              <a:buChar char="•"/>
            </a:pPr>
            <a:r>
              <a:rPr lang="en-GB" sz="1600" dirty="0"/>
              <a:t>In 2019, Islington was the 6</a:t>
            </a:r>
            <a:r>
              <a:rPr lang="en-GB" sz="1600" baseline="30000" dirty="0"/>
              <a:t>th</a:t>
            </a:r>
            <a:r>
              <a:rPr lang="en-GB" sz="1600" dirty="0"/>
              <a:t> most deprived London borough, and the 53</a:t>
            </a:r>
            <a:r>
              <a:rPr lang="en-GB" sz="1600" baseline="30000" dirty="0"/>
              <a:t>rd</a:t>
            </a:r>
            <a:r>
              <a:rPr lang="en-GB" sz="1600" dirty="0"/>
              <a:t> most deprived in England.. </a:t>
            </a:r>
          </a:p>
          <a:p>
            <a:pPr>
              <a:buClr>
                <a:schemeClr val="accent1"/>
              </a:buClr>
            </a:pPr>
            <a:r>
              <a:rPr lang="en-GB" sz="1600" dirty="0"/>
              <a:t>When areas of Islington are ranked nationally there is no area in Islington that is in the least deprived quintile.</a:t>
            </a:r>
          </a:p>
          <a:p>
            <a:pPr>
              <a:buClr>
                <a:schemeClr val="accent1"/>
              </a:buClr>
            </a:pPr>
            <a:r>
              <a:rPr lang="en-GB" altLang="en-US" sz="1600" dirty="0">
                <a:solidFill>
                  <a:prstClr val="black"/>
                </a:solidFill>
                <a:latin typeface="Arial" panose="020B0604020202020204" pitchFamily="34" charset="0"/>
                <a:cs typeface="Arial" panose="020B0604020202020204" pitchFamily="34" charset="0"/>
              </a:rPr>
              <a:t>The geographic pattern of deprivation in Islington is very different from many other areas.  Whereas many boroughs have clear distinctions between poorer and more affluent wards, Islington’s mix of housing means that deprivation is very disseminated across the borough and is strongly concentrated into social housing estates in Islington</a:t>
            </a:r>
            <a:endParaRPr lang="en-GB" sz="1600" dirty="0"/>
          </a:p>
        </p:txBody>
      </p:sp>
      <p:sp>
        <p:nvSpPr>
          <p:cNvPr id="8" name="TextBox 7">
            <a:extLst>
              <a:ext uri="{FF2B5EF4-FFF2-40B4-BE49-F238E27FC236}">
                <a16:creationId xmlns:a16="http://schemas.microsoft.com/office/drawing/2014/main" id="{E645B5CC-6037-CAD3-D7E9-87FE2D1F0C7F}"/>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Indices of Multiple Deprivation 2019</a:t>
            </a:r>
            <a:endParaRPr lang="en-GB" sz="1200" dirty="0">
              <a:solidFill>
                <a:schemeClr val="bg1"/>
              </a:solidFill>
            </a:endParaRPr>
          </a:p>
        </p:txBody>
      </p:sp>
    </p:spTree>
    <p:extLst>
      <p:ext uri="{BB962C8B-B14F-4D97-AF65-F5344CB8AC3E}">
        <p14:creationId xmlns:p14="http://schemas.microsoft.com/office/powerpoint/2010/main" val="1650857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00F5-C6F9-35B6-50A9-637062FB3DF4}"/>
              </a:ext>
            </a:extLst>
          </p:cNvPr>
          <p:cNvSpPr>
            <a:spLocks noGrp="1"/>
          </p:cNvSpPr>
          <p:nvPr>
            <p:ph type="title"/>
          </p:nvPr>
        </p:nvSpPr>
        <p:spPr/>
        <p:txBody>
          <a:bodyPr/>
          <a:lstStyle/>
          <a:p>
            <a:r>
              <a:rPr lang="en-US" sz="2800" dirty="0"/>
              <a:t>Income Deprivation affecting Children and Older People</a:t>
            </a:r>
            <a:endParaRPr lang="en-GB" sz="2800" dirty="0"/>
          </a:p>
        </p:txBody>
      </p:sp>
      <p:pic>
        <p:nvPicPr>
          <p:cNvPr id="16" name="Content Placeholder 15" descr="Map showing Income Deprivation affecting children in Islington, 2019&#10;">
            <a:extLst>
              <a:ext uri="{FF2B5EF4-FFF2-40B4-BE49-F238E27FC236}">
                <a16:creationId xmlns:a16="http://schemas.microsoft.com/office/drawing/2014/main" id="{AA03BD36-1160-0689-CAC6-DCC20605EA2D}"/>
              </a:ext>
            </a:extLst>
          </p:cNvPr>
          <p:cNvPicPr>
            <a:picLocks noGrp="1" noChangeAspect="1"/>
          </p:cNvPicPr>
          <p:nvPr>
            <p:ph sz="half" idx="1"/>
          </p:nvPr>
        </p:nvPicPr>
        <p:blipFill rotWithShape="1">
          <a:blip r:embed="rId3"/>
          <a:stretch/>
        </p:blipFill>
        <p:spPr>
          <a:xfrm>
            <a:off x="254373" y="1085406"/>
            <a:ext cx="3764106" cy="4500562"/>
          </a:xfrm>
        </p:spPr>
      </p:pic>
      <p:pic>
        <p:nvPicPr>
          <p:cNvPr id="8" name="Picture 7" descr="Map showing Income Deprivation affecting older people in Islington, 2019">
            <a:extLst>
              <a:ext uri="{FF2B5EF4-FFF2-40B4-BE49-F238E27FC236}">
                <a16:creationId xmlns:a16="http://schemas.microsoft.com/office/drawing/2014/main" id="{A571BCB3-2A0B-4ADE-53BA-013DC73034D5}"/>
              </a:ext>
            </a:extLst>
          </p:cNvPr>
          <p:cNvPicPr>
            <a:picLocks noChangeAspect="1"/>
          </p:cNvPicPr>
          <p:nvPr/>
        </p:nvPicPr>
        <p:blipFill rotWithShape="1">
          <a:blip r:embed="rId4"/>
          <a:srcRect l="1381" t="1277" r="2500" b="3045"/>
          <a:stretch/>
        </p:blipFill>
        <p:spPr>
          <a:xfrm>
            <a:off x="4018479" y="1164547"/>
            <a:ext cx="3391818" cy="4294421"/>
          </a:xfrm>
          <a:prstGeom prst="rect">
            <a:avLst/>
          </a:prstGeom>
        </p:spPr>
      </p:pic>
      <p:sp>
        <p:nvSpPr>
          <p:cNvPr id="7" name="Content Placeholder 6">
            <a:extLst>
              <a:ext uri="{FF2B5EF4-FFF2-40B4-BE49-F238E27FC236}">
                <a16:creationId xmlns:a16="http://schemas.microsoft.com/office/drawing/2014/main" id="{645B8AAE-9376-CE0F-0997-D6530E7A80EB}"/>
              </a:ext>
            </a:extLst>
          </p:cNvPr>
          <p:cNvSpPr>
            <a:spLocks noGrp="1"/>
          </p:cNvSpPr>
          <p:nvPr>
            <p:ph sz="half" idx="2"/>
          </p:nvPr>
        </p:nvSpPr>
        <p:spPr>
          <a:xfrm>
            <a:off x="7782585" y="1122366"/>
            <a:ext cx="3994878" cy="4500000"/>
          </a:xfrm>
        </p:spPr>
        <p:txBody>
          <a:bodyPr/>
          <a:lstStyle/>
          <a:p>
            <a:r>
              <a:rPr lang="en-GB" sz="1600" dirty="0"/>
              <a:t>Deprivation is strongly concentrated into children and families and older people in Islington, who have among the highest deprivation levels in the country. </a:t>
            </a:r>
          </a:p>
          <a:p>
            <a:r>
              <a:rPr lang="en-US" sz="1600" b="0" i="0" dirty="0">
                <a:solidFill>
                  <a:srgbClr val="000000"/>
                </a:solidFill>
                <a:effectLst/>
                <a:latin typeface="Arial" panose="020B0604020202020204" pitchFamily="34" charset="0"/>
              </a:rPr>
              <a:t>The Income Deprivation Affecting Children Index (IDACI) measures the children aged 0-15 living in income deprived families </a:t>
            </a:r>
            <a:r>
              <a:rPr lang="en-US" sz="1600" dirty="0">
                <a:solidFill>
                  <a:srgbClr val="000000"/>
                </a:solidFill>
                <a:latin typeface="Arial" panose="020B0604020202020204" pitchFamily="34" charset="0"/>
              </a:rPr>
              <a:t>and the Income Deprivation Affecting Older People Index (IDAOPI), measures the proportion of all those aged 60 or over who experience income deprivation</a:t>
            </a:r>
            <a:r>
              <a:rPr lang="en-US" sz="1600" b="0" i="0" dirty="0">
                <a:solidFill>
                  <a:srgbClr val="000000"/>
                </a:solidFill>
                <a:effectLst/>
                <a:latin typeface="Arial" panose="020B0604020202020204" pitchFamily="34" charset="0"/>
              </a:rPr>
              <a:t>. </a:t>
            </a:r>
          </a:p>
          <a:p>
            <a:r>
              <a:rPr lang="en-US" sz="1600" b="0" i="0" dirty="0">
                <a:solidFill>
                  <a:srgbClr val="000000"/>
                </a:solidFill>
                <a:effectLst/>
                <a:latin typeface="Arial" panose="020B0604020202020204" pitchFamily="34" charset="0"/>
              </a:rPr>
              <a:t>In 2019, Islington ranked </a:t>
            </a:r>
            <a:r>
              <a:rPr lang="en-US" sz="1600" b="1" i="0" dirty="0">
                <a:solidFill>
                  <a:srgbClr val="000000"/>
                </a:solidFill>
                <a:effectLst/>
                <a:latin typeface="Arial" panose="020B0604020202020204" pitchFamily="34" charset="0"/>
              </a:rPr>
              <a:t>2nd most deprived in London</a:t>
            </a:r>
            <a:r>
              <a:rPr lang="en-US" sz="1600" dirty="0">
                <a:solidFill>
                  <a:srgbClr val="000000"/>
                </a:solidFill>
                <a:latin typeface="Arial" panose="020B0604020202020204" pitchFamily="34" charset="0"/>
              </a:rPr>
              <a:t> for children and </a:t>
            </a:r>
            <a:r>
              <a:rPr lang="en-US" sz="1600" b="1" i="0" dirty="0">
                <a:solidFill>
                  <a:srgbClr val="000000"/>
                </a:solidFill>
                <a:effectLst/>
                <a:latin typeface="Arial" panose="020B0604020202020204" pitchFamily="34" charset="0"/>
              </a:rPr>
              <a:t>4th most deprived in London for older people.</a:t>
            </a:r>
            <a:r>
              <a:rPr lang="en-US" sz="1600" b="0" i="0" dirty="0">
                <a:solidFill>
                  <a:srgbClr val="000000"/>
                </a:solidFill>
                <a:effectLst/>
                <a:latin typeface="Arial" panose="020B0604020202020204" pitchFamily="34" charset="0"/>
              </a:rPr>
              <a:t> </a:t>
            </a:r>
          </a:p>
          <a:p>
            <a:pPr algn="l"/>
            <a:endParaRPr lang="en-US" sz="1600" b="0" i="0" dirty="0">
              <a:solidFill>
                <a:srgbClr val="000000"/>
              </a:solidFill>
              <a:effectLst/>
              <a:latin typeface="Arial" panose="020B0604020202020204" pitchFamily="34" charset="0"/>
            </a:endParaRPr>
          </a:p>
          <a:p>
            <a:pPr algn="l"/>
            <a:endParaRPr lang="en-US" sz="1600" b="0" i="0" dirty="0">
              <a:solidFill>
                <a:srgbClr val="000000"/>
              </a:solidFill>
              <a:effectLst/>
              <a:latin typeface="Arial" panose="020B0604020202020204" pitchFamily="34" charset="0"/>
            </a:endParaRPr>
          </a:p>
          <a:p>
            <a:pPr algn="l"/>
            <a:endParaRPr lang="en-US" sz="1600" b="0" i="0" dirty="0">
              <a:solidFill>
                <a:srgbClr val="000000"/>
              </a:solidFill>
              <a:effectLst/>
              <a:latin typeface="Arial" panose="020B0604020202020204" pitchFamily="34" charset="0"/>
            </a:endParaRPr>
          </a:p>
          <a:p>
            <a:endParaRPr lang="en-GB" sz="1600" dirty="0"/>
          </a:p>
        </p:txBody>
      </p:sp>
      <p:sp>
        <p:nvSpPr>
          <p:cNvPr id="6" name="TextBox 5">
            <a:extLst>
              <a:ext uri="{FF2B5EF4-FFF2-40B4-BE49-F238E27FC236}">
                <a16:creationId xmlns:a16="http://schemas.microsoft.com/office/drawing/2014/main" id="{B2F78172-CB27-3014-6AC0-B6EB72A3D7B4}"/>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Indices of Multiple Deprivation 2019</a:t>
            </a:r>
            <a:endParaRPr lang="en-GB" sz="1200" dirty="0">
              <a:solidFill>
                <a:schemeClr val="bg1"/>
              </a:solidFill>
            </a:endParaRPr>
          </a:p>
        </p:txBody>
      </p:sp>
    </p:spTree>
    <p:extLst>
      <p:ext uri="{BB962C8B-B14F-4D97-AF65-F5344CB8AC3E}">
        <p14:creationId xmlns:p14="http://schemas.microsoft.com/office/powerpoint/2010/main" val="3908122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B70D-1AFD-E052-81A1-3CBDB90D5A99}"/>
              </a:ext>
            </a:extLst>
          </p:cNvPr>
          <p:cNvSpPr>
            <a:spLocks noGrp="1"/>
          </p:cNvSpPr>
          <p:nvPr>
            <p:ph type="title"/>
          </p:nvPr>
        </p:nvSpPr>
        <p:spPr/>
        <p:txBody>
          <a:bodyPr/>
          <a:lstStyle/>
          <a:p>
            <a:r>
              <a:rPr lang="en-GB"/>
              <a:t>Executive Summary</a:t>
            </a:r>
          </a:p>
        </p:txBody>
      </p:sp>
    </p:spTree>
    <p:extLst>
      <p:ext uri="{BB962C8B-B14F-4D97-AF65-F5344CB8AC3E}">
        <p14:creationId xmlns:p14="http://schemas.microsoft.com/office/powerpoint/2010/main" val="213213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A186D-68EA-ACAE-EF19-8CE451316BAF}"/>
              </a:ext>
            </a:extLst>
          </p:cNvPr>
          <p:cNvSpPr>
            <a:spLocks noGrp="1"/>
          </p:cNvSpPr>
          <p:nvPr>
            <p:ph type="title"/>
          </p:nvPr>
        </p:nvSpPr>
        <p:spPr/>
        <p:txBody>
          <a:bodyPr/>
          <a:lstStyle/>
          <a:p>
            <a:r>
              <a:rPr lang="en-US" sz="2800" dirty="0"/>
              <a:t>Approximately 7,500 children aged 0-16 live in poverty, and this rises to over 14,000 children after housing costs.</a:t>
            </a:r>
            <a:endParaRPr lang="en-GB" sz="2800" dirty="0"/>
          </a:p>
        </p:txBody>
      </p:sp>
      <p:pic>
        <p:nvPicPr>
          <p:cNvPr id="13" name="Content Placeholder 12" descr="Trend chart showing the proportion of children in poverty before and after housing costs, in Islington,  between 2014/15 to 2021/22&#10;&#10;Data Source: Department of Work and Pensions - Centre for Research in Social Policy at Loughborough University.">
            <a:extLst>
              <a:ext uri="{FF2B5EF4-FFF2-40B4-BE49-F238E27FC236}">
                <a16:creationId xmlns:a16="http://schemas.microsoft.com/office/drawing/2014/main" id="{47A10625-1CF5-0040-3056-5417A5D1F79A}"/>
              </a:ext>
            </a:extLst>
          </p:cNvPr>
          <p:cNvPicPr>
            <a:picLocks noGrp="1" noChangeAspect="1"/>
          </p:cNvPicPr>
          <p:nvPr>
            <p:ph sz="half" idx="1"/>
          </p:nvPr>
        </p:nvPicPr>
        <p:blipFill>
          <a:blip r:embed="rId2"/>
          <a:stretch>
            <a:fillRect/>
          </a:stretch>
        </p:blipFill>
        <p:spPr>
          <a:xfrm>
            <a:off x="806665" y="1430322"/>
            <a:ext cx="6753874" cy="4405086"/>
          </a:xfrm>
          <a:prstGeom prst="rect">
            <a:avLst/>
          </a:prstGeom>
        </p:spPr>
      </p:pic>
      <p:sp>
        <p:nvSpPr>
          <p:cNvPr id="9" name="Content Placeholder 8">
            <a:extLst>
              <a:ext uri="{FF2B5EF4-FFF2-40B4-BE49-F238E27FC236}">
                <a16:creationId xmlns:a16="http://schemas.microsoft.com/office/drawing/2014/main" id="{4DBDCAB0-550D-54E2-4CD9-25CEBFDE8F5E}"/>
              </a:ext>
            </a:extLst>
          </p:cNvPr>
          <p:cNvSpPr>
            <a:spLocks noGrp="1"/>
          </p:cNvSpPr>
          <p:nvPr>
            <p:ph sz="half" idx="2"/>
          </p:nvPr>
        </p:nvSpPr>
        <p:spPr/>
        <p:txBody>
          <a:bodyPr/>
          <a:lstStyle/>
          <a:p>
            <a:r>
              <a:rPr lang="en-US" sz="1600" dirty="0">
                <a:latin typeface="+mj-lt"/>
              </a:rPr>
              <a:t>Child poverty is measured as the share of children living in households with income below 60% of the median.</a:t>
            </a:r>
          </a:p>
          <a:p>
            <a:r>
              <a:rPr lang="en-US" sz="1600" dirty="0">
                <a:latin typeface="+mj-lt"/>
              </a:rPr>
              <a:t>18% of Islington children live in poverty before housing costs which is the 9</a:t>
            </a:r>
            <a:r>
              <a:rPr lang="en-US" sz="1600" baseline="30000" dirty="0">
                <a:latin typeface="+mj-lt"/>
              </a:rPr>
              <a:t>th</a:t>
            </a:r>
            <a:r>
              <a:rPr lang="en-US" sz="1600" dirty="0">
                <a:latin typeface="+mj-lt"/>
              </a:rPr>
              <a:t> highest in London. </a:t>
            </a:r>
            <a:r>
              <a:rPr lang="en-US" sz="1600" dirty="0"/>
              <a:t>Official statistics on children living in poverty published by the government (children living in relative low-income families) don’t account for housing costs. In areas such as London, where housing costs are high, this underestimates childhood poverty.</a:t>
            </a:r>
          </a:p>
          <a:p>
            <a:r>
              <a:rPr lang="en-US" sz="1600" dirty="0">
                <a:latin typeface="+mj-lt"/>
              </a:rPr>
              <a:t>Once housing costs are taken into consideration it is estimated that number of children living in poverty rises to 37%, which is the 8</a:t>
            </a:r>
            <a:r>
              <a:rPr lang="en-US" sz="1600" baseline="30000" dirty="0">
                <a:latin typeface="+mj-lt"/>
              </a:rPr>
              <a:t>th</a:t>
            </a:r>
            <a:r>
              <a:rPr lang="en-US" sz="1600" dirty="0">
                <a:latin typeface="+mj-lt"/>
              </a:rPr>
              <a:t> highest in London.</a:t>
            </a:r>
          </a:p>
          <a:p>
            <a:pPr marL="0" indent="0">
              <a:buNone/>
            </a:pPr>
            <a:endParaRPr lang="en-GB" dirty="0"/>
          </a:p>
        </p:txBody>
      </p:sp>
      <p:sp>
        <p:nvSpPr>
          <p:cNvPr id="4" name="TextBox 3">
            <a:extLst>
              <a:ext uri="{FF2B5EF4-FFF2-40B4-BE49-F238E27FC236}">
                <a16:creationId xmlns:a16="http://schemas.microsoft.com/office/drawing/2014/main" id="{5B6BD4BE-CE67-119D-8E89-02CE3204616B}"/>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ea typeface="+mn-ea"/>
                <a:cs typeface="+mn-cs"/>
              </a:rPr>
              <a:t>Department for Work and Pensions; Centre for Research in Social Policy at Loughborough University</a:t>
            </a:r>
            <a:endParaRPr lang="en-GB" sz="1200" dirty="0">
              <a:solidFill>
                <a:schemeClr val="bg1"/>
              </a:solidFill>
            </a:endParaRPr>
          </a:p>
        </p:txBody>
      </p:sp>
    </p:spTree>
    <p:extLst>
      <p:ext uri="{BB962C8B-B14F-4D97-AF65-F5344CB8AC3E}">
        <p14:creationId xmlns:p14="http://schemas.microsoft.com/office/powerpoint/2010/main" val="1034271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9B4DA-50B0-15A5-7E47-C22DB78E3A18}"/>
              </a:ext>
            </a:extLst>
          </p:cNvPr>
          <p:cNvSpPr>
            <a:spLocks noGrp="1"/>
          </p:cNvSpPr>
          <p:nvPr>
            <p:ph type="title"/>
          </p:nvPr>
        </p:nvSpPr>
        <p:spPr/>
        <p:txBody>
          <a:bodyPr/>
          <a:lstStyle/>
          <a:p>
            <a:r>
              <a:rPr lang="en-GB" sz="2800" dirty="0"/>
              <a:t>Levels of poverty vary by definition </a:t>
            </a:r>
          </a:p>
        </p:txBody>
      </p:sp>
      <p:graphicFrame>
        <p:nvGraphicFramePr>
          <p:cNvPr id="5" name="Content Placeholder 4" descr="Table showing the definitions of the various levels of poverty, and their proportions in Islington, compared to other boroughs.&#10;&#10;Data Source: Policy in practice and Joseph Rowntree foundation - May 2024">
            <a:extLst>
              <a:ext uri="{FF2B5EF4-FFF2-40B4-BE49-F238E27FC236}">
                <a16:creationId xmlns:a16="http://schemas.microsoft.com/office/drawing/2014/main" id="{81172439-A51D-BB4A-7708-CFB5C34E4D0D}"/>
              </a:ext>
            </a:extLst>
          </p:cNvPr>
          <p:cNvGraphicFramePr>
            <a:graphicFrameLocks noGrp="1"/>
          </p:cNvGraphicFramePr>
          <p:nvPr>
            <p:ph sz="half" idx="1"/>
            <p:extLst>
              <p:ext uri="{D42A27DB-BD31-4B8C-83A1-F6EECF244321}">
                <p14:modId xmlns:p14="http://schemas.microsoft.com/office/powerpoint/2010/main" val="940593861"/>
              </p:ext>
            </p:extLst>
          </p:nvPr>
        </p:nvGraphicFramePr>
        <p:xfrm>
          <a:off x="223935" y="1341438"/>
          <a:ext cx="7389846" cy="4382977"/>
        </p:xfrm>
        <a:graphic>
          <a:graphicData uri="http://schemas.openxmlformats.org/drawingml/2006/table">
            <a:tbl>
              <a:tblPr firstRow="1" bandRow="1">
                <a:tableStyleId>{5C22544A-7EE6-4342-B048-85BDC9FD1C3A}</a:tableStyleId>
              </a:tblPr>
              <a:tblGrid>
                <a:gridCol w="4544008">
                  <a:extLst>
                    <a:ext uri="{9D8B030D-6E8A-4147-A177-3AD203B41FA5}">
                      <a16:colId xmlns:a16="http://schemas.microsoft.com/office/drawing/2014/main" val="351061593"/>
                    </a:ext>
                  </a:extLst>
                </a:gridCol>
                <a:gridCol w="1296955">
                  <a:extLst>
                    <a:ext uri="{9D8B030D-6E8A-4147-A177-3AD203B41FA5}">
                      <a16:colId xmlns:a16="http://schemas.microsoft.com/office/drawing/2014/main" val="3622650579"/>
                    </a:ext>
                  </a:extLst>
                </a:gridCol>
                <a:gridCol w="1548883">
                  <a:extLst>
                    <a:ext uri="{9D8B030D-6E8A-4147-A177-3AD203B41FA5}">
                      <a16:colId xmlns:a16="http://schemas.microsoft.com/office/drawing/2014/main" val="1968736201"/>
                    </a:ext>
                  </a:extLst>
                </a:gridCol>
              </a:tblGrid>
              <a:tr h="729472">
                <a:tc>
                  <a:txBody>
                    <a:bodyPr/>
                    <a:lstStyle/>
                    <a:p>
                      <a:r>
                        <a:rPr lang="en-GB" sz="1400"/>
                        <a:t>Poverty definition </a:t>
                      </a:r>
                    </a:p>
                  </a:txBody>
                  <a:tcPr/>
                </a:tc>
                <a:tc>
                  <a:txBody>
                    <a:bodyPr/>
                    <a:lstStyle/>
                    <a:p>
                      <a:r>
                        <a:rPr lang="en-GB" sz="1400"/>
                        <a:t>Islington households</a:t>
                      </a:r>
                    </a:p>
                  </a:txBody>
                  <a:tcPr/>
                </a:tc>
                <a:tc>
                  <a:txBody>
                    <a:bodyPr/>
                    <a:lstStyle/>
                    <a:p>
                      <a:r>
                        <a:rPr lang="en-GB" sz="1400" dirty="0"/>
                        <a:t>16 boroughs (mixture of inner and outer)</a:t>
                      </a:r>
                    </a:p>
                  </a:txBody>
                  <a:tcPr/>
                </a:tc>
                <a:extLst>
                  <a:ext uri="{0D108BD9-81ED-4DB2-BD59-A6C34878D82A}">
                    <a16:rowId xmlns:a16="http://schemas.microsoft.com/office/drawing/2014/main" val="1652174088"/>
                  </a:ext>
                </a:extLst>
              </a:tr>
              <a:tr h="7068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t>Absolute poverty households.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a:t>Households </a:t>
                      </a:r>
                      <a:r>
                        <a:rPr lang="en-US" sz="1400" b="0" i="0"/>
                        <a:t>with an income below 60% of the median income in 2010/11.</a:t>
                      </a:r>
                      <a:endParaRPr lang="en-GB" sz="1400"/>
                    </a:p>
                  </a:txBody>
                  <a:tcPr/>
                </a:tc>
                <a:tc>
                  <a:txBody>
                    <a:bodyPr/>
                    <a:lstStyle/>
                    <a:p>
                      <a:pPr algn="ctr"/>
                      <a:r>
                        <a:rPr lang="en-GB" sz="1600"/>
                        <a:t>22.7%</a:t>
                      </a:r>
                    </a:p>
                  </a:txBody>
                  <a:tcPr/>
                </a:tc>
                <a:tc>
                  <a:txBody>
                    <a:bodyPr/>
                    <a:lstStyle/>
                    <a:p>
                      <a:r>
                        <a:rPr lang="en-GB" sz="1600" dirty="0"/>
                        <a:t>25%</a:t>
                      </a:r>
                    </a:p>
                  </a:txBody>
                  <a:tcPr/>
                </a:tc>
                <a:extLst>
                  <a:ext uri="{0D108BD9-81ED-4DB2-BD59-A6C34878D82A}">
                    <a16:rowId xmlns:a16="http://schemas.microsoft.com/office/drawing/2014/main" val="2015337590"/>
                  </a:ext>
                </a:extLst>
              </a:tr>
              <a:tr h="706842">
                <a:tc>
                  <a:txBody>
                    <a:bodyPr/>
                    <a:lstStyle/>
                    <a:p>
                      <a:pPr lvl="0"/>
                      <a:r>
                        <a:rPr lang="en-GB" sz="1400" b="1">
                          <a:solidFill>
                            <a:schemeClr val="tx1"/>
                          </a:solidFill>
                        </a:rPr>
                        <a:t>Relative poverty line.</a:t>
                      </a:r>
                    </a:p>
                    <a:p>
                      <a:pPr lvl="0"/>
                      <a:r>
                        <a:rPr lang="en-US" sz="1400" b="0" i="0"/>
                        <a:t>Households with income below 60% of the median income in that year</a:t>
                      </a:r>
                      <a:endParaRPr lang="en-GB" sz="1400"/>
                    </a:p>
                  </a:txBody>
                  <a:tcPr/>
                </a:tc>
                <a:tc>
                  <a:txBody>
                    <a:bodyPr/>
                    <a:lstStyle/>
                    <a:p>
                      <a:pPr algn="ctr"/>
                      <a:r>
                        <a:rPr lang="en-GB" sz="1600"/>
                        <a:t>29.8%</a:t>
                      </a:r>
                    </a:p>
                  </a:txBody>
                  <a:tcPr/>
                </a:tc>
                <a:tc>
                  <a:txBody>
                    <a:bodyPr/>
                    <a:lstStyle/>
                    <a:p>
                      <a:r>
                        <a:rPr lang="en-GB" sz="1600"/>
                        <a:t>31%</a:t>
                      </a:r>
                    </a:p>
                  </a:txBody>
                  <a:tcPr/>
                </a:tc>
                <a:extLst>
                  <a:ext uri="{0D108BD9-81ED-4DB2-BD59-A6C34878D82A}">
                    <a16:rowId xmlns:a16="http://schemas.microsoft.com/office/drawing/2014/main" val="716056451"/>
                  </a:ext>
                </a:extLst>
              </a:tr>
              <a:tr h="1185392">
                <a:tc>
                  <a:txBody>
                    <a:bodyPr/>
                    <a:lstStyle/>
                    <a:p>
                      <a:pPr lvl="0"/>
                      <a:r>
                        <a:rPr lang="en-GB" sz="1400" b="1"/>
                        <a:t>Social Metric Commission poverty line.</a:t>
                      </a:r>
                    </a:p>
                    <a:p>
                      <a:pPr lvl="0"/>
                      <a:r>
                        <a:rPr lang="en-US" sz="1400" b="0" i="0"/>
                        <a:t>Households whose total resources available (net income plus liquid assets minus inescapable costs) are less than 54% of the three-year smoothed national median for available resources.</a:t>
                      </a:r>
                      <a:endParaRPr lang="en-GB" sz="1400"/>
                    </a:p>
                  </a:txBody>
                  <a:tcPr/>
                </a:tc>
                <a:tc>
                  <a:txBody>
                    <a:bodyPr/>
                    <a:lstStyle/>
                    <a:p>
                      <a:pPr algn="ctr"/>
                      <a:r>
                        <a:rPr lang="en-GB" sz="1600"/>
                        <a:t>22.9%</a:t>
                      </a:r>
                    </a:p>
                  </a:txBody>
                  <a:tcPr/>
                </a:tc>
                <a:tc>
                  <a:txBody>
                    <a:bodyPr/>
                    <a:lstStyle/>
                    <a:p>
                      <a:r>
                        <a:rPr lang="en-GB" sz="1600"/>
                        <a:t>23%</a:t>
                      </a:r>
                    </a:p>
                  </a:txBody>
                  <a:tcPr/>
                </a:tc>
                <a:extLst>
                  <a:ext uri="{0D108BD9-81ED-4DB2-BD59-A6C34878D82A}">
                    <a16:rowId xmlns:a16="http://schemas.microsoft.com/office/drawing/2014/main" val="1402959624"/>
                  </a:ext>
                </a:extLst>
              </a:tr>
              <a:tr h="1003025">
                <a:tc>
                  <a:txBody>
                    <a:bodyPr/>
                    <a:lstStyle/>
                    <a:p>
                      <a:pPr lvl="0"/>
                      <a:r>
                        <a:rPr lang="en-GB" sz="1400" b="1" i="0" kern="1200">
                          <a:solidFill>
                            <a:schemeClr val="dk1"/>
                          </a:solidFill>
                          <a:latin typeface="+mn-lt"/>
                          <a:ea typeface="+mn-ea"/>
                          <a:cs typeface="+mn-cs"/>
                        </a:rPr>
                        <a:t>Minimum income standard.</a:t>
                      </a:r>
                    </a:p>
                    <a:p>
                      <a:pPr lvl="0"/>
                      <a:r>
                        <a:rPr lang="en-US" sz="1400" b="0" i="0" kern="1200">
                          <a:solidFill>
                            <a:schemeClr val="dk1"/>
                          </a:solidFill>
                          <a:latin typeface="+mn-lt"/>
                          <a:ea typeface="+mn-ea"/>
                          <a:cs typeface="+mn-cs"/>
                        </a:rPr>
                        <a:t>Minimum Income Standard shows what households need to spend to have an acceptable standard of living, as judged by members of the public</a:t>
                      </a:r>
                      <a:endParaRPr lang="en-GB" sz="1400" b="0" i="0" kern="1200">
                        <a:solidFill>
                          <a:schemeClr val="dk1"/>
                        </a:solidFill>
                        <a:latin typeface="+mn-lt"/>
                        <a:ea typeface="+mn-ea"/>
                        <a:cs typeface="+mn-cs"/>
                      </a:endParaRPr>
                    </a:p>
                  </a:txBody>
                  <a:tcPr/>
                </a:tc>
                <a:tc>
                  <a:txBody>
                    <a:bodyPr/>
                    <a:lstStyle/>
                    <a:p>
                      <a:pPr algn="ctr"/>
                      <a:r>
                        <a:rPr lang="en-GB" sz="1600"/>
                        <a:t>58%</a:t>
                      </a:r>
                    </a:p>
                  </a:txBody>
                  <a:tcPr/>
                </a:tc>
                <a:tc>
                  <a:txBody>
                    <a:bodyPr/>
                    <a:lstStyle/>
                    <a:p>
                      <a:r>
                        <a:rPr lang="en-GB" sz="1600" dirty="0"/>
                        <a:t>61%</a:t>
                      </a:r>
                    </a:p>
                  </a:txBody>
                  <a:tcPr/>
                </a:tc>
                <a:extLst>
                  <a:ext uri="{0D108BD9-81ED-4DB2-BD59-A6C34878D82A}">
                    <a16:rowId xmlns:a16="http://schemas.microsoft.com/office/drawing/2014/main" val="2755334310"/>
                  </a:ext>
                </a:extLst>
              </a:tr>
            </a:tbl>
          </a:graphicData>
        </a:graphic>
      </p:graphicFrame>
      <p:sp>
        <p:nvSpPr>
          <p:cNvPr id="9" name="Content Placeholder 8">
            <a:extLst>
              <a:ext uri="{FF2B5EF4-FFF2-40B4-BE49-F238E27FC236}">
                <a16:creationId xmlns:a16="http://schemas.microsoft.com/office/drawing/2014/main" id="{577119E5-E047-2080-A90C-555245016D6D}"/>
              </a:ext>
            </a:extLst>
          </p:cNvPr>
          <p:cNvSpPr>
            <a:spLocks noGrp="1"/>
          </p:cNvSpPr>
          <p:nvPr>
            <p:ph sz="half" idx="2"/>
          </p:nvPr>
        </p:nvSpPr>
        <p:spPr>
          <a:xfrm>
            <a:off x="7912359" y="1341437"/>
            <a:ext cx="3713667" cy="4158215"/>
          </a:xfrm>
        </p:spPr>
        <p:txBody>
          <a:bodyPr/>
          <a:lstStyle/>
          <a:p>
            <a:pPr marL="285750" indent="-285750">
              <a:buFont typeface="Arial" panose="020B0604020202020204" pitchFamily="34" charset="0"/>
              <a:buChar char="•"/>
            </a:pPr>
            <a:r>
              <a:rPr kumimoji="0" lang="en-GB" sz="1600" b="0" i="0" u="none" strike="noStrike" kern="1200" cap="none" spc="0" normalizeH="0" baseline="0" noProof="0" dirty="0">
                <a:ln>
                  <a:noFill/>
                </a:ln>
                <a:solidFill>
                  <a:srgbClr val="000000"/>
                </a:solidFill>
                <a:effectLst/>
                <a:uLnTx/>
                <a:uFillTx/>
                <a:latin typeface="+mn-lt"/>
                <a:ea typeface="+mn-ea"/>
                <a:cs typeface="+mn-cs"/>
              </a:rPr>
              <a:t>There are approximately 27,400 household, with 14,000 children receiving Universal Credit, council tax support and/or housing benefits (i.e. classed as “low income”) in Islington based on the Low-Income Family Tracker dashboard developed by Policy</a:t>
            </a:r>
            <a:r>
              <a:rPr lang="en-GB" sz="1600" dirty="0">
                <a:solidFill>
                  <a:srgbClr val="000000"/>
                </a:solidFill>
              </a:rPr>
              <a:t> in Practice</a:t>
            </a:r>
            <a:r>
              <a:rPr kumimoji="0" lang="en-GB" sz="1600" b="0" i="0" u="none" strike="noStrike" kern="1200" cap="none" spc="0" normalizeH="0" baseline="0" noProof="0" dirty="0">
                <a:ln>
                  <a:noFill/>
                </a:ln>
                <a:solidFill>
                  <a:srgbClr val="000000"/>
                </a:solidFill>
                <a:effectLst/>
                <a:uLnTx/>
                <a:uFillTx/>
                <a:latin typeface="+mn-lt"/>
                <a:ea typeface="+mn-ea"/>
                <a:cs typeface="+mn-cs"/>
              </a:rPr>
              <a:t> as of June 2024. </a:t>
            </a:r>
          </a:p>
          <a:p>
            <a:pPr marL="285750" indent="-285750">
              <a:buFont typeface="Arial" panose="020B0604020202020204" pitchFamily="34" charset="0"/>
              <a:buChar char="•"/>
            </a:pPr>
            <a:r>
              <a:rPr kumimoji="0" lang="en-GB" sz="1600" b="0" i="0" u="none" strike="noStrike" kern="1200" cap="none" spc="0" normalizeH="0" baseline="0" noProof="0" dirty="0">
                <a:ln>
                  <a:noFill/>
                </a:ln>
                <a:solidFill>
                  <a:srgbClr val="000000"/>
                </a:solidFill>
                <a:effectLst/>
                <a:uLnTx/>
                <a:uFillTx/>
                <a:latin typeface="+mn-lt"/>
                <a:ea typeface="+mn-ea"/>
                <a:cs typeface="+mn-cs"/>
              </a:rPr>
              <a:t>7,715 of these households are below the poverty line, with 6,651 children. These data are based on house</a:t>
            </a:r>
            <a:r>
              <a:rPr lang="en-US" sz="1600" b="0" i="0" dirty="0">
                <a:solidFill>
                  <a:srgbClr val="000000"/>
                </a:solidFill>
                <a:effectLst/>
                <a:latin typeface="+mn-lt"/>
              </a:rPr>
              <a:t>holds in receipt of benefits only and therefore we might expect benefits recipients to be more likely to experience lower standards of living and higher rates of poverty than the population as a whole.</a:t>
            </a:r>
            <a:endParaRPr lang="en-GB" sz="1600" dirty="0"/>
          </a:p>
          <a:p>
            <a:pPr marL="285750" indent="-285750" algn="l">
              <a:buFont typeface="Arial" panose="020B0604020202020204" pitchFamily="34" charset="0"/>
              <a:buChar char="•"/>
            </a:pPr>
            <a:endParaRPr lang="en-GB" sz="1600" dirty="0"/>
          </a:p>
          <a:p>
            <a:endParaRPr lang="en-GB" sz="1600" dirty="0"/>
          </a:p>
        </p:txBody>
      </p:sp>
      <p:sp>
        <p:nvSpPr>
          <p:cNvPr id="8" name="TextBox 7">
            <a:extLst>
              <a:ext uri="{FF2B5EF4-FFF2-40B4-BE49-F238E27FC236}">
                <a16:creationId xmlns:a16="http://schemas.microsoft.com/office/drawing/2014/main" id="{495CD5AD-A5FB-09B5-4A41-8E64D77639C5}"/>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Policy in Practice and Joseph Rowntree foundation – May 2024</a:t>
            </a:r>
          </a:p>
        </p:txBody>
      </p:sp>
    </p:spTree>
    <p:extLst>
      <p:ext uri="{BB962C8B-B14F-4D97-AF65-F5344CB8AC3E}">
        <p14:creationId xmlns:p14="http://schemas.microsoft.com/office/powerpoint/2010/main" val="23515638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A5B5-11F2-0E75-8B58-79933EDB181C}"/>
              </a:ext>
            </a:extLst>
          </p:cNvPr>
          <p:cNvSpPr>
            <a:spLocks noGrp="1"/>
          </p:cNvSpPr>
          <p:nvPr>
            <p:ph type="title"/>
          </p:nvPr>
        </p:nvSpPr>
        <p:spPr/>
        <p:txBody>
          <a:bodyPr wrap="square" anchor="t">
            <a:noAutofit/>
          </a:bodyPr>
          <a:lstStyle/>
          <a:p>
            <a:r>
              <a:rPr lang="en-GB" sz="2800" dirty="0"/>
              <a:t>The proportion of children eligible for Free School Meals (FSM) has increased in Islington and rest of London. </a:t>
            </a:r>
          </a:p>
        </p:txBody>
      </p:sp>
      <p:sp>
        <p:nvSpPr>
          <p:cNvPr id="10" name="Content Placeholder 2">
            <a:extLst>
              <a:ext uri="{FF2B5EF4-FFF2-40B4-BE49-F238E27FC236}">
                <a16:creationId xmlns:a16="http://schemas.microsoft.com/office/drawing/2014/main" id="{6D64B448-D5B5-D54B-9CC1-BD44B4306806}"/>
              </a:ext>
            </a:extLst>
          </p:cNvPr>
          <p:cNvSpPr>
            <a:spLocks noGrp="1"/>
          </p:cNvSpPr>
          <p:nvPr>
            <p:ph idx="1"/>
          </p:nvPr>
        </p:nvSpPr>
        <p:spPr>
          <a:xfrm>
            <a:off x="598576" y="1359099"/>
            <a:ext cx="10515600" cy="1768662"/>
          </a:xfrm>
          <a:noFill/>
        </p:spPr>
        <p:txBody>
          <a:bodyPr>
            <a:normAutofit/>
          </a:bodyPr>
          <a:lstStyle/>
          <a:p>
            <a:r>
              <a:rPr lang="en-GB" sz="1400" dirty="0"/>
              <a:t>Free School Meal eligibility has increased among all ethnic groups between 2019/20 and 20222/23.  This is at least in part due to a change in recording.  Since 2018, if a child is found to be eligible, they remain eligible until the end of their current phase of schooling (e.g. primary school pupils remain eligible until they start secondary school).</a:t>
            </a:r>
          </a:p>
          <a:p>
            <a:r>
              <a:rPr lang="en-GB" sz="1400" dirty="0"/>
              <a:t>The proportion of eligible children has increased slightly more among Black/Black British children, whereas there has been less of an increase among White British children.</a:t>
            </a:r>
          </a:p>
        </p:txBody>
      </p:sp>
      <p:pic>
        <p:nvPicPr>
          <p:cNvPr id="9" name="Picture 8" descr="Trend chart showing the proportion of children eligible for free school meals in Islington, compared to London, between 2014/15 to 2023/24&#10;&#10;Data Source: Department for Education ">
            <a:extLst>
              <a:ext uri="{FF2B5EF4-FFF2-40B4-BE49-F238E27FC236}">
                <a16:creationId xmlns:a16="http://schemas.microsoft.com/office/drawing/2014/main" id="{A8211015-FBBF-F1FE-7B10-369135096E97}"/>
              </a:ext>
            </a:extLst>
          </p:cNvPr>
          <p:cNvPicPr>
            <a:picLocks noChangeAspect="1"/>
          </p:cNvPicPr>
          <p:nvPr/>
        </p:nvPicPr>
        <p:blipFill>
          <a:blip r:embed="rId2"/>
          <a:stretch>
            <a:fillRect/>
          </a:stretch>
        </p:blipFill>
        <p:spPr>
          <a:xfrm>
            <a:off x="598576" y="2541366"/>
            <a:ext cx="5000677" cy="3264877"/>
          </a:xfrm>
          <a:prstGeom prst="rect">
            <a:avLst/>
          </a:prstGeom>
        </p:spPr>
      </p:pic>
      <p:pic>
        <p:nvPicPr>
          <p:cNvPr id="8" name="Picture 7" descr="Trend chart showing the proportion of children eligible for free school meals by ethnic group in Islington, from 2017/18 to 2023/24">
            <a:extLst>
              <a:ext uri="{FF2B5EF4-FFF2-40B4-BE49-F238E27FC236}">
                <a16:creationId xmlns:a16="http://schemas.microsoft.com/office/drawing/2014/main" id="{5B6B4C49-F425-B83C-4E7A-A539066E7A90}"/>
              </a:ext>
            </a:extLst>
          </p:cNvPr>
          <p:cNvPicPr>
            <a:picLocks noChangeAspect="1"/>
          </p:cNvPicPr>
          <p:nvPr/>
        </p:nvPicPr>
        <p:blipFill>
          <a:blip r:embed="rId3"/>
          <a:stretch>
            <a:fillRect/>
          </a:stretch>
        </p:blipFill>
        <p:spPr>
          <a:xfrm>
            <a:off x="6008913" y="2397821"/>
            <a:ext cx="5470591" cy="3395678"/>
          </a:xfrm>
          <a:prstGeom prst="rect">
            <a:avLst/>
          </a:prstGeom>
        </p:spPr>
      </p:pic>
      <p:sp>
        <p:nvSpPr>
          <p:cNvPr id="3" name="TextBox 2">
            <a:extLst>
              <a:ext uri="{FF2B5EF4-FFF2-40B4-BE49-F238E27FC236}">
                <a16:creationId xmlns:a16="http://schemas.microsoft.com/office/drawing/2014/main" id="{8169E24D-C429-81C2-4DED-82F64F8A6B51}"/>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Department for Education</a:t>
            </a:r>
            <a:endParaRPr lang="en-GB" sz="1200" dirty="0">
              <a:solidFill>
                <a:schemeClr val="bg1"/>
              </a:solidFill>
            </a:endParaRPr>
          </a:p>
        </p:txBody>
      </p:sp>
    </p:spTree>
    <p:extLst>
      <p:ext uri="{BB962C8B-B14F-4D97-AF65-F5344CB8AC3E}">
        <p14:creationId xmlns:p14="http://schemas.microsoft.com/office/powerpoint/2010/main" val="2952963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40DA-8F4A-83F8-919D-7A6010DED5CB}"/>
              </a:ext>
            </a:extLst>
          </p:cNvPr>
          <p:cNvSpPr>
            <a:spLocks noGrp="1"/>
          </p:cNvSpPr>
          <p:nvPr>
            <p:ph type="title"/>
          </p:nvPr>
        </p:nvSpPr>
        <p:spPr/>
        <p:txBody>
          <a:bodyPr/>
          <a:lstStyle/>
          <a:p>
            <a:r>
              <a:rPr lang="en-GB" sz="2800" dirty="0"/>
              <a:t>The percentage of households that are fuel poor has been decreasing in both Islington and London since 2020.</a:t>
            </a:r>
          </a:p>
        </p:txBody>
      </p:sp>
      <p:sp>
        <p:nvSpPr>
          <p:cNvPr id="4" name="Content Placeholder 3">
            <a:extLst>
              <a:ext uri="{FF2B5EF4-FFF2-40B4-BE49-F238E27FC236}">
                <a16:creationId xmlns:a16="http://schemas.microsoft.com/office/drawing/2014/main" id="{721FAFE7-3BB4-7927-7FEE-9E74DC3ED71B}"/>
              </a:ext>
            </a:extLst>
          </p:cNvPr>
          <p:cNvSpPr>
            <a:spLocks noGrp="1"/>
          </p:cNvSpPr>
          <p:nvPr>
            <p:ph sz="half" idx="1"/>
          </p:nvPr>
        </p:nvSpPr>
        <p:spPr>
          <a:xfrm>
            <a:off x="565974" y="1428539"/>
            <a:ext cx="10988571" cy="990375"/>
          </a:xfrm>
        </p:spPr>
        <p:txBody>
          <a:bodyPr/>
          <a:lstStyle/>
          <a:p>
            <a:r>
              <a:rPr lang="en-GB" sz="1600" dirty="0">
                <a:latin typeface="+mj-lt"/>
              </a:rPr>
              <a:t>Fuel poverty is measured using the Low-Income Low Energy Efficiency (LILEE) indicator. Under this indicator, a household is fuel poor if  they are living in a property with a fuel poverty energy efficiency rating of band D or below AND  when they spend the required amount to heat their home, they are left with a residual income below the official poverty line (defined as 60% of the median equivalised disposable income)</a:t>
            </a:r>
          </a:p>
        </p:txBody>
      </p:sp>
      <p:pic>
        <p:nvPicPr>
          <p:cNvPr id="5" name="Picture 4" descr="Trend chart showing the percentage of households that are in fuel poverty in Islington, compared to London, between 2017-2022&#10;&#10;Data Source: Department for Energy Security">
            <a:extLst>
              <a:ext uri="{FF2B5EF4-FFF2-40B4-BE49-F238E27FC236}">
                <a16:creationId xmlns:a16="http://schemas.microsoft.com/office/drawing/2014/main" id="{F8971F05-32BA-99EE-21E0-24114B1BB56D}"/>
              </a:ext>
            </a:extLst>
          </p:cNvPr>
          <p:cNvPicPr>
            <a:picLocks noChangeAspect="1"/>
          </p:cNvPicPr>
          <p:nvPr/>
        </p:nvPicPr>
        <p:blipFill>
          <a:blip r:embed="rId2"/>
          <a:stretch>
            <a:fillRect/>
          </a:stretch>
        </p:blipFill>
        <p:spPr>
          <a:xfrm>
            <a:off x="637455" y="2331812"/>
            <a:ext cx="5450014" cy="3466169"/>
          </a:xfrm>
          <a:prstGeom prst="rect">
            <a:avLst/>
          </a:prstGeom>
        </p:spPr>
      </p:pic>
      <p:pic>
        <p:nvPicPr>
          <p:cNvPr id="1026" name="Picture 2" descr="Map showing proportion of households in fuel poverty in Islington by ward, 2022&#10;&#10;Data Source: Department for Energy ">
            <a:extLst>
              <a:ext uri="{FF2B5EF4-FFF2-40B4-BE49-F238E27FC236}">
                <a16:creationId xmlns:a16="http://schemas.microsoft.com/office/drawing/2014/main" id="{B6B4FC01-FFD3-9FDC-DF6A-46BE3C015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7166" y="2129638"/>
            <a:ext cx="328930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27C1BB1-2F23-DE61-5264-37403EC62C41}"/>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latin typeface="Arial" panose="020B0604020202020204" pitchFamily="34" charset="0"/>
              </a:rPr>
              <a:t>Department for Energy Security and Net Zero and Department for Business, Energy &amp; Industrial Strategy</a:t>
            </a:r>
            <a:endParaRPr lang="en-GB" sz="1200" dirty="0">
              <a:solidFill>
                <a:schemeClr val="bg1"/>
              </a:solidFill>
            </a:endParaRPr>
          </a:p>
        </p:txBody>
      </p:sp>
    </p:spTree>
    <p:extLst>
      <p:ext uri="{BB962C8B-B14F-4D97-AF65-F5344CB8AC3E}">
        <p14:creationId xmlns:p14="http://schemas.microsoft.com/office/powerpoint/2010/main" val="4012318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4CCA3-6F6D-C788-BCE9-FBF3BC52774F}"/>
              </a:ext>
            </a:extLst>
          </p:cNvPr>
          <p:cNvSpPr>
            <a:spLocks noGrp="1"/>
          </p:cNvSpPr>
          <p:nvPr>
            <p:ph type="title"/>
          </p:nvPr>
        </p:nvSpPr>
        <p:spPr/>
        <p:txBody>
          <a:bodyPr/>
          <a:lstStyle/>
          <a:p>
            <a:r>
              <a:rPr lang="en-GB" sz="2800" dirty="0"/>
              <a:t>The median gross annual pay of Islington residents is higher than London overall and shows an increasing trend since 2021.</a:t>
            </a:r>
          </a:p>
        </p:txBody>
      </p:sp>
      <p:sp>
        <p:nvSpPr>
          <p:cNvPr id="4" name="Content Placeholder 3">
            <a:extLst>
              <a:ext uri="{FF2B5EF4-FFF2-40B4-BE49-F238E27FC236}">
                <a16:creationId xmlns:a16="http://schemas.microsoft.com/office/drawing/2014/main" id="{F75A79AC-4FEE-3B7E-469A-12B3371BE6E6}"/>
              </a:ext>
            </a:extLst>
          </p:cNvPr>
          <p:cNvSpPr>
            <a:spLocks noGrp="1"/>
          </p:cNvSpPr>
          <p:nvPr>
            <p:ph sz="half" idx="2"/>
          </p:nvPr>
        </p:nvSpPr>
        <p:spPr>
          <a:xfrm>
            <a:off x="565974" y="1487039"/>
            <a:ext cx="11060052" cy="653538"/>
          </a:xfrm>
        </p:spPr>
        <p:txBody>
          <a:bodyPr/>
          <a:lstStyle/>
          <a:p>
            <a:r>
              <a:rPr lang="en-US" sz="1600" dirty="0"/>
              <a:t>There is a 2-fold difference in the mean household disposable income within the borough</a:t>
            </a:r>
          </a:p>
          <a:p>
            <a:r>
              <a:rPr lang="en-US" sz="1600" dirty="0"/>
              <a:t>Mean household disposable (net) income, equivalised to account for household size, before housing costs in local areas</a:t>
            </a:r>
            <a:endParaRPr lang="en-GB" sz="1600" dirty="0"/>
          </a:p>
          <a:p>
            <a:endParaRPr lang="en-GB" sz="1600" dirty="0">
              <a:latin typeface="+mj-lt"/>
            </a:endParaRPr>
          </a:p>
        </p:txBody>
      </p:sp>
      <p:pic>
        <p:nvPicPr>
          <p:cNvPr id="3" name="Picture 2" descr="Trend chart showing the median gross annual pay in Islington and London, between 2018-2021&#10;&#10;Data Source: Office for National statistics">
            <a:extLst>
              <a:ext uri="{FF2B5EF4-FFF2-40B4-BE49-F238E27FC236}">
                <a16:creationId xmlns:a16="http://schemas.microsoft.com/office/drawing/2014/main" id="{C325544C-5681-C392-2634-80800AE61412}"/>
              </a:ext>
            </a:extLst>
          </p:cNvPr>
          <p:cNvPicPr>
            <a:picLocks noChangeAspect="1"/>
          </p:cNvPicPr>
          <p:nvPr/>
        </p:nvPicPr>
        <p:blipFill>
          <a:blip r:embed="rId2"/>
          <a:stretch>
            <a:fillRect/>
          </a:stretch>
        </p:blipFill>
        <p:spPr>
          <a:xfrm>
            <a:off x="607015" y="2232559"/>
            <a:ext cx="5761481" cy="3453961"/>
          </a:xfrm>
          <a:prstGeom prst="rect">
            <a:avLst/>
          </a:prstGeom>
        </p:spPr>
      </p:pic>
      <p:pic>
        <p:nvPicPr>
          <p:cNvPr id="8" name="Content Placeholder 4" descr="Map showing Net equivalised income after housing costs in Islington by lsoa, 2020&#10;&#10;Data Source: Office for National Statistics">
            <a:extLst>
              <a:ext uri="{FF2B5EF4-FFF2-40B4-BE49-F238E27FC236}">
                <a16:creationId xmlns:a16="http://schemas.microsoft.com/office/drawing/2014/main" id="{4304581A-BEFC-F826-2BF4-0E65A2353C67}"/>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7655426" y="2079320"/>
            <a:ext cx="3448003" cy="3697330"/>
          </a:xfrm>
          <a:prstGeom prst="rect">
            <a:avLst/>
          </a:prstGeom>
          <a:solidFill>
            <a:srgbClr val="FFFFFF"/>
          </a:solidFill>
        </p:spPr>
      </p:pic>
      <p:sp>
        <p:nvSpPr>
          <p:cNvPr id="7" name="TextBox 6">
            <a:extLst>
              <a:ext uri="{FF2B5EF4-FFF2-40B4-BE49-F238E27FC236}">
                <a16:creationId xmlns:a16="http://schemas.microsoft.com/office/drawing/2014/main" id="{21873E9D-A357-F378-CC0A-A24F043553D7}"/>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Office for National Statistics: Income estimates for small areas, England and Wales, financial year ending 2020</a:t>
            </a:r>
            <a:endParaRPr lang="en-GB" sz="1200" dirty="0">
              <a:solidFill>
                <a:schemeClr val="bg1"/>
              </a:solidFill>
            </a:endParaRPr>
          </a:p>
        </p:txBody>
      </p:sp>
    </p:spTree>
    <p:extLst>
      <p:ext uri="{BB962C8B-B14F-4D97-AF65-F5344CB8AC3E}">
        <p14:creationId xmlns:p14="http://schemas.microsoft.com/office/powerpoint/2010/main" val="3514230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E32688-0513-B828-2BE8-0748195683E7}"/>
              </a:ext>
            </a:extLst>
          </p:cNvPr>
          <p:cNvSpPr>
            <a:spLocks noGrp="1"/>
          </p:cNvSpPr>
          <p:nvPr>
            <p:ph type="title"/>
          </p:nvPr>
        </p:nvSpPr>
        <p:spPr/>
        <p:txBody>
          <a:bodyPr/>
          <a:lstStyle/>
          <a:p>
            <a:r>
              <a:rPr lang="en-GB" sz="2800" dirty="0"/>
              <a:t>Employee jobs below the London Living Wage (LLW)</a:t>
            </a:r>
          </a:p>
        </p:txBody>
      </p:sp>
      <p:pic>
        <p:nvPicPr>
          <p:cNvPr id="7" name="Content Placeholder 6" descr="Trend chart showing the percentage of employees 16-64 in Islington, earning below the London living wage, compared to London, between 2020 - 2023&#10;&#10;Data Source: Office for National Statistics">
            <a:extLst>
              <a:ext uri="{FF2B5EF4-FFF2-40B4-BE49-F238E27FC236}">
                <a16:creationId xmlns:a16="http://schemas.microsoft.com/office/drawing/2014/main" id="{BD2A332A-D41B-CAAE-ED3E-CC0374E190BF}"/>
              </a:ext>
            </a:extLst>
          </p:cNvPr>
          <p:cNvPicPr>
            <a:picLocks noGrp="1" noChangeAspect="1"/>
          </p:cNvPicPr>
          <p:nvPr>
            <p:ph sz="half" idx="1"/>
          </p:nvPr>
        </p:nvPicPr>
        <p:blipFill>
          <a:blip r:embed="rId2"/>
          <a:stretch>
            <a:fillRect/>
          </a:stretch>
        </p:blipFill>
        <p:spPr>
          <a:xfrm>
            <a:off x="565974" y="1178719"/>
            <a:ext cx="6890921" cy="4500562"/>
          </a:xfrm>
        </p:spPr>
      </p:pic>
      <p:sp>
        <p:nvSpPr>
          <p:cNvPr id="4" name="Content Placeholder 3">
            <a:extLst>
              <a:ext uri="{FF2B5EF4-FFF2-40B4-BE49-F238E27FC236}">
                <a16:creationId xmlns:a16="http://schemas.microsoft.com/office/drawing/2014/main" id="{166688DD-CBC0-0420-56C9-DA4C571D9E59}"/>
              </a:ext>
            </a:extLst>
          </p:cNvPr>
          <p:cNvSpPr>
            <a:spLocks noGrp="1"/>
          </p:cNvSpPr>
          <p:nvPr>
            <p:ph sz="half" idx="2"/>
          </p:nvPr>
        </p:nvSpPr>
        <p:spPr/>
        <p:txBody>
          <a:bodyPr/>
          <a:lstStyle/>
          <a:p>
            <a:r>
              <a:rPr lang="en-US" sz="1600"/>
              <a:t>Approximately 9% of employee-jobs in Islington were paid below the LLW in April 2023, a lower share than London’s (13.3%). </a:t>
            </a:r>
          </a:p>
          <a:p>
            <a:r>
              <a:rPr lang="en-US" sz="1600"/>
              <a:t>The proportion of Islington employees earning below the LLW gradually declined between 2020 and 2022 and more recent trend shows an increase in the proportion of employees earning below the LLW. </a:t>
            </a:r>
          </a:p>
          <a:p>
            <a:r>
              <a:rPr lang="en-US" sz="1600"/>
              <a:t>The decrease observed between 2020 and 2022 may be due to the number of low-paid jobs decreased sharply, coinciding with wider job losses during the pandemic that disproportionally affected low-pay sectors. </a:t>
            </a:r>
            <a:endParaRPr lang="en-GB" sz="1600"/>
          </a:p>
          <a:p>
            <a:endParaRPr lang="en-GB"/>
          </a:p>
        </p:txBody>
      </p:sp>
      <p:sp>
        <p:nvSpPr>
          <p:cNvPr id="2" name="TextBox 1">
            <a:extLst>
              <a:ext uri="{FF2B5EF4-FFF2-40B4-BE49-F238E27FC236}">
                <a16:creationId xmlns:a16="http://schemas.microsoft.com/office/drawing/2014/main" id="{CD050DD0-F402-71B8-AC98-1BB897D16D24}"/>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Office for National Statistics Annual Survey of Hours and Earnings</a:t>
            </a:r>
            <a:endParaRPr lang="en-GB" sz="1200" dirty="0">
              <a:solidFill>
                <a:schemeClr val="bg1"/>
              </a:solidFill>
            </a:endParaRPr>
          </a:p>
        </p:txBody>
      </p:sp>
    </p:spTree>
    <p:extLst>
      <p:ext uri="{BB962C8B-B14F-4D97-AF65-F5344CB8AC3E}">
        <p14:creationId xmlns:p14="http://schemas.microsoft.com/office/powerpoint/2010/main" val="2468231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9DFB-80D1-D698-03B7-4230DB118DCE}"/>
              </a:ext>
            </a:extLst>
          </p:cNvPr>
          <p:cNvSpPr>
            <a:spLocks noGrp="1"/>
          </p:cNvSpPr>
          <p:nvPr>
            <p:ph type="title"/>
          </p:nvPr>
        </p:nvSpPr>
        <p:spPr/>
        <p:txBody>
          <a:bodyPr/>
          <a:lstStyle/>
          <a:p>
            <a:r>
              <a:rPr lang="en-GB"/>
              <a:t>Housing</a:t>
            </a:r>
          </a:p>
        </p:txBody>
      </p:sp>
    </p:spTree>
    <p:extLst>
      <p:ext uri="{BB962C8B-B14F-4D97-AF65-F5344CB8AC3E}">
        <p14:creationId xmlns:p14="http://schemas.microsoft.com/office/powerpoint/2010/main" val="864888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54FD0-051A-4747-BCE7-9D99F826D8C5}"/>
              </a:ext>
            </a:extLst>
          </p:cNvPr>
          <p:cNvSpPr>
            <a:spLocks noGrp="1"/>
          </p:cNvSpPr>
          <p:nvPr>
            <p:ph type="title"/>
          </p:nvPr>
        </p:nvSpPr>
        <p:spPr>
          <a:xfrm>
            <a:off x="565973" y="524202"/>
            <a:ext cx="11451855" cy="360000"/>
          </a:xfrm>
        </p:spPr>
        <p:txBody>
          <a:bodyPr/>
          <a:lstStyle/>
          <a:p>
            <a:r>
              <a:rPr lang="en-GB" sz="2800" dirty="0">
                <a:cs typeface="Arial"/>
              </a:rPr>
              <a:t>A third of Islington's households are private rented similar to London and a further 40% are social rented from the council or housing association.</a:t>
            </a:r>
          </a:p>
        </p:txBody>
      </p:sp>
      <p:pic>
        <p:nvPicPr>
          <p:cNvPr id="8" name="Content Placeholder 7" descr="Tenure type in Islington, compared to London, 2021.">
            <a:extLst>
              <a:ext uri="{FF2B5EF4-FFF2-40B4-BE49-F238E27FC236}">
                <a16:creationId xmlns:a16="http://schemas.microsoft.com/office/drawing/2014/main" id="{FAF3D27D-B52C-60FD-418C-8277C3843229}"/>
              </a:ext>
            </a:extLst>
          </p:cNvPr>
          <p:cNvPicPr>
            <a:picLocks noGrp="1" noChangeAspect="1"/>
          </p:cNvPicPr>
          <p:nvPr>
            <p:ph sz="half" idx="1"/>
          </p:nvPr>
        </p:nvPicPr>
        <p:blipFill>
          <a:blip r:embed="rId2"/>
          <a:stretch>
            <a:fillRect/>
          </a:stretch>
        </p:blipFill>
        <p:spPr>
          <a:xfrm>
            <a:off x="359798" y="1335408"/>
            <a:ext cx="6904065" cy="4500562"/>
          </a:xfrm>
          <a:prstGeom prst="rect">
            <a:avLst/>
          </a:prstGeom>
          <a:ln>
            <a:noFill/>
          </a:ln>
        </p:spPr>
      </p:pic>
      <p:sp>
        <p:nvSpPr>
          <p:cNvPr id="7" name="Content Placeholder 6">
            <a:extLst>
              <a:ext uri="{FF2B5EF4-FFF2-40B4-BE49-F238E27FC236}">
                <a16:creationId xmlns:a16="http://schemas.microsoft.com/office/drawing/2014/main" id="{0102A6C2-2279-2767-442C-BEB360FFC608}"/>
              </a:ext>
            </a:extLst>
          </p:cNvPr>
          <p:cNvSpPr>
            <a:spLocks noGrp="1"/>
          </p:cNvSpPr>
          <p:nvPr>
            <p:ph sz="half" idx="2"/>
          </p:nvPr>
        </p:nvSpPr>
        <p:spPr>
          <a:xfrm>
            <a:off x="7464490" y="1662385"/>
            <a:ext cx="4460032" cy="4173022"/>
          </a:xfrm>
        </p:spPr>
        <p:txBody>
          <a:bodyPr/>
          <a:lstStyle/>
          <a:p>
            <a:r>
              <a:rPr lang="en-GB" sz="1600" dirty="0">
                <a:ea typeface="Calibri"/>
                <a:cs typeface="Arial"/>
              </a:rPr>
              <a:t>There are just under 112,000 residential properties in the borough of which</a:t>
            </a:r>
            <a:r>
              <a:rPr lang="en-GB" sz="1600" dirty="0">
                <a:effectLst/>
                <a:ea typeface="Calibri"/>
              </a:rPr>
              <a:t> 40% of households live </a:t>
            </a:r>
            <a:r>
              <a:rPr lang="en-GB" sz="1600" dirty="0">
                <a:ea typeface="Calibri"/>
              </a:rPr>
              <a:t>in social</a:t>
            </a:r>
            <a:r>
              <a:rPr lang="en-GB" sz="1600" dirty="0">
                <a:effectLst/>
                <a:ea typeface="Calibri"/>
              </a:rPr>
              <a:t> rented </a:t>
            </a:r>
            <a:r>
              <a:rPr lang="en-GB" sz="1600" dirty="0">
                <a:ea typeface="Calibri"/>
              </a:rPr>
              <a:t>accommodation (council and housing association).  </a:t>
            </a:r>
            <a:endParaRPr lang="en-GB" sz="1600" dirty="0">
              <a:ea typeface="Calibri"/>
              <a:cs typeface="Arial" panose="020B0604020202020204"/>
            </a:endParaRPr>
          </a:p>
          <a:p>
            <a:r>
              <a:rPr lang="en-GB" sz="1600" dirty="0">
                <a:ea typeface="Calibri"/>
                <a:cs typeface="Arial" panose="020B0604020202020204"/>
              </a:rPr>
              <a:t>Approximately 40% of the Islington population lives in a socially rented property.  </a:t>
            </a:r>
            <a:endParaRPr lang="en-GB" sz="1600" dirty="0">
              <a:effectLst/>
              <a:ea typeface="Calibri" panose="020F0502020204030204" pitchFamily="34" charset="0"/>
              <a:cs typeface="Arial" panose="020B0604020202020204"/>
            </a:endParaRPr>
          </a:p>
          <a:p>
            <a:r>
              <a:rPr lang="en-GB" sz="1600" dirty="0">
                <a:ea typeface="Calibri"/>
                <a:cs typeface="Arial" panose="020B0604020202020204"/>
              </a:rPr>
              <a:t>There is mixed evidence for the change in the availability of private rented homes:</a:t>
            </a:r>
            <a:endParaRPr lang="en-GB" sz="1600" dirty="0">
              <a:ea typeface="Calibri" panose="020F0502020204030204" pitchFamily="34" charset="0"/>
              <a:cs typeface="Arial" panose="020B0604020202020204"/>
            </a:endParaRPr>
          </a:p>
          <a:p>
            <a:pPr lvl="1">
              <a:buFont typeface="Courier New" panose="020B0604020202020204" pitchFamily="34" charset="0"/>
              <a:buChar char="o"/>
            </a:pPr>
            <a:r>
              <a:rPr lang="en-GB" sz="1600" dirty="0">
                <a:ea typeface="Calibri"/>
                <a:cs typeface="Arial" panose="020B0604020202020204"/>
              </a:rPr>
              <a:t>Local statistics using deposit scheme data shows that privately rented accommodation have not significantly changed.</a:t>
            </a:r>
            <a:endParaRPr lang="en-GB" sz="1600" dirty="0">
              <a:ea typeface="Calibri" panose="020F0502020204030204" pitchFamily="34" charset="0"/>
              <a:cs typeface="Arial" panose="020B0604020202020204"/>
            </a:endParaRPr>
          </a:p>
          <a:p>
            <a:pPr lvl="1">
              <a:buFont typeface="Courier New" panose="020B0604020202020204" pitchFamily="34" charset="0"/>
              <a:buChar char="o"/>
            </a:pPr>
            <a:r>
              <a:rPr lang="en-GB" sz="1600" dirty="0">
                <a:ea typeface="Calibri"/>
                <a:cs typeface="Arial" panose="020B0604020202020204"/>
              </a:rPr>
              <a:t>Estate agents report 41% fewer rental properties available than before the pandemic (Savills &amp; LSE).</a:t>
            </a:r>
            <a:endParaRPr lang="en-GB" sz="1600" dirty="0">
              <a:ea typeface="Calibri" panose="020F0502020204030204" pitchFamily="34" charset="0"/>
              <a:cs typeface="Arial" panose="020B0604020202020204"/>
            </a:endParaRPr>
          </a:p>
          <a:p>
            <a:pPr lvl="1">
              <a:buFont typeface="Courier New" panose="020B0604020202020204" pitchFamily="34" charset="0"/>
              <a:buChar char="o"/>
            </a:pPr>
            <a:endParaRPr lang="en-GB" sz="1600" dirty="0">
              <a:ea typeface="Calibri" panose="020F0502020204030204" pitchFamily="34" charset="0"/>
              <a:cs typeface="Arial" panose="020B0604020202020204"/>
            </a:endParaRPr>
          </a:p>
          <a:p>
            <a:pPr lvl="1">
              <a:buFont typeface="Courier New" panose="020B0604020202020204" pitchFamily="34" charset="0"/>
              <a:buChar char="o"/>
            </a:pPr>
            <a:endParaRPr lang="en-GB" sz="1000" dirty="0">
              <a:ea typeface="Calibri" panose="020F0502020204030204" pitchFamily="34" charset="0"/>
              <a:cs typeface="Arial" panose="020B0604020202020204"/>
            </a:endParaRPr>
          </a:p>
          <a:p>
            <a:endParaRPr lang="en-GB" sz="1400" dirty="0">
              <a:ea typeface="Calibri" panose="020F0502020204030204" pitchFamily="34" charset="0"/>
              <a:cs typeface="Arial" panose="020B0604020202020204"/>
            </a:endParaRPr>
          </a:p>
          <a:p>
            <a:endParaRPr lang="en-GB" dirty="0"/>
          </a:p>
        </p:txBody>
      </p:sp>
      <p:sp>
        <p:nvSpPr>
          <p:cNvPr id="3" name="TextBox 2">
            <a:extLst>
              <a:ext uri="{FF2B5EF4-FFF2-40B4-BE49-F238E27FC236}">
                <a16:creationId xmlns:a16="http://schemas.microsoft.com/office/drawing/2014/main" id="{9F596D89-FAE6-6AB7-11A0-569A1F468FD7}"/>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Census 2021; Deposit scheme data and Savills</a:t>
            </a:r>
            <a:endParaRPr lang="en-GB" sz="1200" dirty="0">
              <a:solidFill>
                <a:schemeClr val="bg1"/>
              </a:solidFill>
            </a:endParaRPr>
          </a:p>
        </p:txBody>
      </p:sp>
    </p:spTree>
    <p:extLst>
      <p:ext uri="{BB962C8B-B14F-4D97-AF65-F5344CB8AC3E}">
        <p14:creationId xmlns:p14="http://schemas.microsoft.com/office/powerpoint/2010/main" val="454482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52E0-2C6C-6EA7-FAB3-B24C1B8005DB}"/>
              </a:ext>
            </a:extLst>
          </p:cNvPr>
          <p:cNvSpPr>
            <a:spLocks noGrp="1"/>
          </p:cNvSpPr>
          <p:nvPr>
            <p:ph type="title"/>
          </p:nvPr>
        </p:nvSpPr>
        <p:spPr/>
        <p:txBody>
          <a:bodyPr/>
          <a:lstStyle/>
          <a:p>
            <a:r>
              <a:rPr lang="en-GB" sz="2800" dirty="0"/>
              <a:t>Tenure by socio-economic group</a:t>
            </a:r>
          </a:p>
        </p:txBody>
      </p:sp>
      <p:pic>
        <p:nvPicPr>
          <p:cNvPr id="6" name="Content Placeholder 5" descr="Socio-economic status by housing tenure Islington, 2021 &#10;Data source: Census 2021&#10;">
            <a:extLst>
              <a:ext uri="{FF2B5EF4-FFF2-40B4-BE49-F238E27FC236}">
                <a16:creationId xmlns:a16="http://schemas.microsoft.com/office/drawing/2014/main" id="{4BCCC2FD-FBD9-01FB-5CBE-DC77173260A7}"/>
              </a:ext>
            </a:extLst>
          </p:cNvPr>
          <p:cNvPicPr>
            <a:picLocks noGrp="1" noChangeAspect="1"/>
          </p:cNvPicPr>
          <p:nvPr>
            <p:ph sz="half" idx="1"/>
          </p:nvPr>
        </p:nvPicPr>
        <p:blipFill>
          <a:blip r:embed="rId2"/>
          <a:srcRect r="2858"/>
          <a:stretch/>
        </p:blipFill>
        <p:spPr>
          <a:xfrm>
            <a:off x="691016" y="1178719"/>
            <a:ext cx="6689500" cy="4500562"/>
          </a:xfrm>
          <a:prstGeom prst="rect">
            <a:avLst/>
          </a:prstGeom>
        </p:spPr>
      </p:pic>
      <p:sp>
        <p:nvSpPr>
          <p:cNvPr id="4" name="Content Placeholder 3">
            <a:extLst>
              <a:ext uri="{FF2B5EF4-FFF2-40B4-BE49-F238E27FC236}">
                <a16:creationId xmlns:a16="http://schemas.microsoft.com/office/drawing/2014/main" id="{19275863-EB44-5AE5-C08F-0EEEFE8F6FD5}"/>
              </a:ext>
            </a:extLst>
          </p:cNvPr>
          <p:cNvSpPr>
            <a:spLocks noGrp="1"/>
          </p:cNvSpPr>
          <p:nvPr>
            <p:ph sz="half" idx="2"/>
          </p:nvPr>
        </p:nvSpPr>
        <p:spPr/>
        <p:txBody>
          <a:bodyPr/>
          <a:lstStyle/>
          <a:p>
            <a:r>
              <a:rPr lang="en-GB" sz="1600"/>
              <a:t>The socio-economic status of people in socially rented accommodation varies significantly compared to other tenures, with a higher proportion of households not employed or in long-term unemployment</a:t>
            </a:r>
          </a:p>
        </p:txBody>
      </p:sp>
      <p:sp>
        <p:nvSpPr>
          <p:cNvPr id="3" name="TextBox 2">
            <a:extLst>
              <a:ext uri="{FF2B5EF4-FFF2-40B4-BE49-F238E27FC236}">
                <a16:creationId xmlns:a16="http://schemas.microsoft.com/office/drawing/2014/main" id="{04184DEF-6E42-4532-B6B2-52BEFE5CF2BA}"/>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Census 2021</a:t>
            </a:r>
            <a:endParaRPr lang="en-GB" sz="1200" dirty="0">
              <a:solidFill>
                <a:schemeClr val="bg1"/>
              </a:solidFill>
            </a:endParaRPr>
          </a:p>
        </p:txBody>
      </p:sp>
    </p:spTree>
    <p:extLst>
      <p:ext uri="{BB962C8B-B14F-4D97-AF65-F5344CB8AC3E}">
        <p14:creationId xmlns:p14="http://schemas.microsoft.com/office/powerpoint/2010/main" val="9897146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77E3A-EA9A-DA7A-EF7F-77DFA3C5E8BE}"/>
              </a:ext>
            </a:extLst>
          </p:cNvPr>
          <p:cNvSpPr>
            <a:spLocks noGrp="1"/>
          </p:cNvSpPr>
          <p:nvPr>
            <p:ph type="title"/>
          </p:nvPr>
        </p:nvSpPr>
        <p:spPr/>
        <p:txBody>
          <a:bodyPr/>
          <a:lstStyle/>
          <a:p>
            <a:r>
              <a:rPr lang="en-US" sz="2800" dirty="0"/>
              <a:t>Privately Rented Properties have the highest % of non-decent homes.</a:t>
            </a:r>
          </a:p>
        </p:txBody>
      </p:sp>
      <p:sp>
        <p:nvSpPr>
          <p:cNvPr id="4" name="Content Placeholder 3">
            <a:extLst>
              <a:ext uri="{FF2B5EF4-FFF2-40B4-BE49-F238E27FC236}">
                <a16:creationId xmlns:a16="http://schemas.microsoft.com/office/drawing/2014/main" id="{C94937B9-F57F-8E3B-44AF-89C51244A6BB}"/>
              </a:ext>
            </a:extLst>
          </p:cNvPr>
          <p:cNvSpPr>
            <a:spLocks noGrp="1"/>
          </p:cNvSpPr>
          <p:nvPr>
            <p:ph idx="1"/>
          </p:nvPr>
        </p:nvSpPr>
        <p:spPr>
          <a:xfrm>
            <a:off x="565974" y="1251050"/>
            <a:ext cx="11437562" cy="785847"/>
          </a:xfrm>
        </p:spPr>
        <p:txBody>
          <a:bodyPr/>
          <a:lstStyle/>
          <a:p>
            <a:pPr marL="285750" indent="-285750">
              <a:buFont typeface="Arial"/>
              <a:buChar char="•"/>
            </a:pPr>
            <a:r>
              <a:rPr lang="en-US" sz="1600" dirty="0">
                <a:cs typeface="Arial"/>
              </a:rPr>
              <a:t>The higher proportion of non decent homes in the private rented sector is likely to reflect in part the fact that there is a higher share of older homes in the sector.</a:t>
            </a:r>
          </a:p>
          <a:p>
            <a:pPr marL="285750" indent="-285750">
              <a:buFont typeface="Arial"/>
              <a:buChar char="•"/>
            </a:pPr>
            <a:r>
              <a:rPr lang="en-US" sz="1600" dirty="0">
                <a:cs typeface="Arial"/>
              </a:rPr>
              <a:t>Since 2019/20, Islington has seen a decrease in the % of non-decent homes across all tenures apart from private rented. </a:t>
            </a:r>
          </a:p>
          <a:p>
            <a:endParaRPr lang="en-GB" sz="1600" dirty="0"/>
          </a:p>
        </p:txBody>
      </p:sp>
      <p:pic>
        <p:nvPicPr>
          <p:cNvPr id="13" name="Picture 12" descr="Non Decent Homes, Islington and London 2020/21&#10;Data source: English Housing Survey&#10;">
            <a:extLst>
              <a:ext uri="{FF2B5EF4-FFF2-40B4-BE49-F238E27FC236}">
                <a16:creationId xmlns:a16="http://schemas.microsoft.com/office/drawing/2014/main" id="{1DC10688-DE03-E1D5-4F1C-1D5F63E6BC8A}"/>
              </a:ext>
            </a:extLst>
          </p:cNvPr>
          <p:cNvPicPr>
            <a:picLocks noChangeAspect="1"/>
          </p:cNvPicPr>
          <p:nvPr/>
        </p:nvPicPr>
        <p:blipFill>
          <a:blip r:embed="rId2"/>
          <a:stretch>
            <a:fillRect/>
          </a:stretch>
        </p:blipFill>
        <p:spPr>
          <a:xfrm>
            <a:off x="802432" y="2096519"/>
            <a:ext cx="5010539" cy="3716986"/>
          </a:xfrm>
          <a:prstGeom prst="rect">
            <a:avLst/>
          </a:prstGeom>
        </p:spPr>
      </p:pic>
      <p:pic>
        <p:nvPicPr>
          <p:cNvPr id="14" name="Picture 13" descr="Non Decent Homes, Islington 2019/20 and 2020/21&#10;Data source: English Housing Survey&#10;">
            <a:extLst>
              <a:ext uri="{FF2B5EF4-FFF2-40B4-BE49-F238E27FC236}">
                <a16:creationId xmlns:a16="http://schemas.microsoft.com/office/drawing/2014/main" id="{E22EB6D1-FEC6-891A-53DD-1B35E3FAE27C}"/>
              </a:ext>
            </a:extLst>
          </p:cNvPr>
          <p:cNvPicPr>
            <a:picLocks noChangeAspect="1"/>
          </p:cNvPicPr>
          <p:nvPr/>
        </p:nvPicPr>
        <p:blipFill>
          <a:blip r:embed="rId3"/>
          <a:stretch>
            <a:fillRect/>
          </a:stretch>
        </p:blipFill>
        <p:spPr>
          <a:xfrm>
            <a:off x="6923314" y="2106881"/>
            <a:ext cx="5080222" cy="3706623"/>
          </a:xfrm>
          <a:prstGeom prst="rect">
            <a:avLst/>
          </a:prstGeom>
        </p:spPr>
      </p:pic>
      <p:sp>
        <p:nvSpPr>
          <p:cNvPr id="3" name="TextBox 2">
            <a:extLst>
              <a:ext uri="{FF2B5EF4-FFF2-40B4-BE49-F238E27FC236}">
                <a16:creationId xmlns:a16="http://schemas.microsoft.com/office/drawing/2014/main" id="{9A833A75-ECA9-1766-2B17-4338E74DA225}"/>
              </a:ext>
            </a:extLst>
          </p:cNvPr>
          <p:cNvSpPr txBox="1"/>
          <p:nvPr/>
        </p:nvSpPr>
        <p:spPr>
          <a:xfrm>
            <a:off x="81776" y="6422941"/>
            <a:ext cx="10341725"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lang="en-US" sz="1200" b="1" dirty="0">
                <a:solidFill>
                  <a:srgbClr val="FFFFFF"/>
                </a:solidFill>
                <a:cs typeface="Arial"/>
              </a:rPr>
              <a:t>Note: </a:t>
            </a:r>
            <a:r>
              <a:rPr lang="en-US" sz="1200" dirty="0">
                <a:solidFill>
                  <a:srgbClr val="FFFFFF"/>
                </a:solidFill>
                <a:cs typeface="Arial"/>
              </a:rPr>
              <a:t>The English Survey recently started to model local authority analysis. </a:t>
            </a:r>
          </a:p>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English Housing Survey</a:t>
            </a:r>
            <a:endParaRPr lang="en-GB" sz="1200" dirty="0">
              <a:solidFill>
                <a:schemeClr val="bg1"/>
              </a:solidFill>
            </a:endParaRPr>
          </a:p>
        </p:txBody>
      </p:sp>
    </p:spTree>
    <p:extLst>
      <p:ext uri="{BB962C8B-B14F-4D97-AF65-F5344CB8AC3E}">
        <p14:creationId xmlns:p14="http://schemas.microsoft.com/office/powerpoint/2010/main" val="1532482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7C13-A4E5-3C95-F853-51892194B678}"/>
              </a:ext>
            </a:extLst>
          </p:cNvPr>
          <p:cNvSpPr>
            <a:spLocks noGrp="1"/>
          </p:cNvSpPr>
          <p:nvPr>
            <p:ph type="title"/>
          </p:nvPr>
        </p:nvSpPr>
        <p:spPr/>
        <p:txBody>
          <a:bodyPr/>
          <a:lstStyle/>
          <a:p>
            <a:r>
              <a:rPr lang="en-GB" dirty="0"/>
              <a:t>Summary - Current population and context</a:t>
            </a:r>
          </a:p>
        </p:txBody>
      </p:sp>
      <p:sp>
        <p:nvSpPr>
          <p:cNvPr id="3" name="Content Placeholder 2">
            <a:extLst>
              <a:ext uri="{FF2B5EF4-FFF2-40B4-BE49-F238E27FC236}">
                <a16:creationId xmlns:a16="http://schemas.microsoft.com/office/drawing/2014/main" id="{5127FC1C-69CF-931D-D59C-55BCD2F2A718}"/>
              </a:ext>
            </a:extLst>
          </p:cNvPr>
          <p:cNvSpPr>
            <a:spLocks noGrp="1"/>
          </p:cNvSpPr>
          <p:nvPr>
            <p:ph idx="1"/>
          </p:nvPr>
        </p:nvSpPr>
        <p:spPr>
          <a:xfrm>
            <a:off x="565973" y="1052614"/>
            <a:ext cx="11123333" cy="4124033"/>
          </a:xfrm>
        </p:spPr>
        <p:txBody>
          <a:bodyPr vert="horz" wrap="square" lIns="91440" tIns="45720" rIns="91440" bIns="45720" rtlCol="0" anchor="t">
            <a:noAutofit/>
          </a:bodyPr>
          <a:lstStyle/>
          <a:p>
            <a:r>
              <a:rPr lang="en-GB" sz="1600"/>
              <a:t>Islington is estimated to be home to approximately 225,000 people according to Greater London Authority estimates. Islington is a young borough, with a high proportion of residents aged 20-35. </a:t>
            </a:r>
            <a:endParaRPr lang="en-GB" sz="1600">
              <a:cs typeface="Arial"/>
            </a:endParaRPr>
          </a:p>
          <a:p>
            <a:r>
              <a:rPr lang="en-GB" sz="1600"/>
              <a:t>The boroughs population is expected to slightly decrease (-1.4%) over the next decade, which is a contrast to previous estimates which have always shown a growth in the population. Some of this decrease is likely to reflect reduction in fertility rates and people moving out of the borough due to affordability of housing. </a:t>
            </a:r>
            <a:endParaRPr lang="en-GB" sz="1600">
              <a:cs typeface="Arial"/>
            </a:endParaRPr>
          </a:p>
          <a:p>
            <a:r>
              <a:rPr lang="en-GB" sz="1600"/>
              <a:t>The boroughs population is ageing. The older population, aged 65+, will see the biggest percentage increase (30%) over the next decade but remains the smallest in absolute numbers (currently around 21,000 people).</a:t>
            </a:r>
            <a:endParaRPr lang="en-GB" sz="1600">
              <a:cs typeface="Arial"/>
            </a:endParaRPr>
          </a:p>
          <a:p>
            <a:r>
              <a:rPr lang="en-GB" sz="1600"/>
              <a:t>As with other inner London boroughs there is a high degree of churn amongst Islington’s population, with young people arriving in the borough to study, but people aged 30-39 leaving the borough. </a:t>
            </a:r>
            <a:endParaRPr lang="en-GB" sz="1600">
              <a:cs typeface="Arial"/>
            </a:endParaRPr>
          </a:p>
          <a:p>
            <a:r>
              <a:rPr lang="en-GB" sz="1600"/>
              <a:t>Islington’s diversity has increased over the past decade with 60% of the population identifying as non-White British. Over the past decade we have seen increases in communities identifying as Other White and Black African. Spanish has taken over from Turkish as the most spoken language after English, but amongst children Somali is the most common language after English.</a:t>
            </a:r>
            <a:endParaRPr lang="en-GB" sz="1600">
              <a:cs typeface="Arial"/>
            </a:endParaRPr>
          </a:p>
          <a:p>
            <a:r>
              <a:rPr lang="en-GB" sz="1600"/>
              <a:t>Islington is becoming a more secular borough with more people stating  not having a religion. Of those that do have a religion, Christianity and Islam are the most common. </a:t>
            </a:r>
            <a:endParaRPr lang="en-GB" sz="1600">
              <a:cs typeface="Arial"/>
            </a:endParaRPr>
          </a:p>
          <a:p>
            <a:r>
              <a:rPr lang="en-GB" sz="1600"/>
              <a:t>In a resident survey undertaken 2023 the top 4 things that matter most to residents in terms of living a good life are health (physical and mental), financial stability, friends and relationships and housing.  For the younger population financial stability was the most important.</a:t>
            </a:r>
            <a:endParaRPr lang="en-GB" sz="1600">
              <a:cs typeface="Arial"/>
            </a:endParaRPr>
          </a:p>
          <a:p>
            <a:endParaRPr lang="en-GB" sz="1600"/>
          </a:p>
          <a:p>
            <a:endParaRPr lang="en-GB" sz="1600"/>
          </a:p>
          <a:p>
            <a:endParaRPr lang="en-GB" sz="1600"/>
          </a:p>
        </p:txBody>
      </p:sp>
    </p:spTree>
    <p:extLst>
      <p:ext uri="{BB962C8B-B14F-4D97-AF65-F5344CB8AC3E}">
        <p14:creationId xmlns:p14="http://schemas.microsoft.com/office/powerpoint/2010/main" val="3229803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B2F6-1E48-9EA5-3913-D1A8205EFBE5}"/>
              </a:ext>
            </a:extLst>
          </p:cNvPr>
          <p:cNvSpPr>
            <a:spLocks noGrp="1"/>
          </p:cNvSpPr>
          <p:nvPr>
            <p:ph type="title"/>
          </p:nvPr>
        </p:nvSpPr>
        <p:spPr/>
        <p:txBody>
          <a:bodyPr/>
          <a:lstStyle/>
          <a:p>
            <a:r>
              <a:rPr lang="en-US" sz="2800" dirty="0">
                <a:cs typeface="Arial"/>
              </a:rPr>
              <a:t>Islington private rents</a:t>
            </a:r>
            <a:r>
              <a:rPr lang="en-US" sz="2800" b="1" dirty="0">
                <a:cs typeface="Arial"/>
              </a:rPr>
              <a:t> </a:t>
            </a:r>
            <a:r>
              <a:rPr lang="en-US" sz="2800" dirty="0">
                <a:cs typeface="Arial"/>
              </a:rPr>
              <a:t>rose by 14.6% compared to June last year.</a:t>
            </a:r>
            <a:endParaRPr lang="en-US" sz="2800" dirty="0"/>
          </a:p>
        </p:txBody>
      </p:sp>
      <p:pic>
        <p:nvPicPr>
          <p:cNvPr id="11" name="Content Placeholder 10" descr="Private housing average rent price and annual change in Islington, 2016 - 2024&#10;Data source: Price index of private rents from ONS&#10;">
            <a:extLst>
              <a:ext uri="{FF2B5EF4-FFF2-40B4-BE49-F238E27FC236}">
                <a16:creationId xmlns:a16="http://schemas.microsoft.com/office/drawing/2014/main" id="{648EEE2A-1C76-B0BB-8CE0-19A6EECEA901}"/>
              </a:ext>
            </a:extLst>
          </p:cNvPr>
          <p:cNvPicPr>
            <a:picLocks noGrp="1" noChangeAspect="1"/>
          </p:cNvPicPr>
          <p:nvPr>
            <p:ph sz="half" idx="1"/>
          </p:nvPr>
        </p:nvPicPr>
        <p:blipFill>
          <a:blip r:embed="rId2"/>
          <a:stretch>
            <a:fillRect/>
          </a:stretch>
        </p:blipFill>
        <p:spPr>
          <a:xfrm>
            <a:off x="350394" y="1446485"/>
            <a:ext cx="7199312" cy="4159840"/>
          </a:xfrm>
          <a:prstGeom prst="rect">
            <a:avLst/>
          </a:prstGeom>
        </p:spPr>
      </p:pic>
      <p:sp>
        <p:nvSpPr>
          <p:cNvPr id="9" name="Content Placeholder 8">
            <a:extLst>
              <a:ext uri="{FF2B5EF4-FFF2-40B4-BE49-F238E27FC236}">
                <a16:creationId xmlns:a16="http://schemas.microsoft.com/office/drawing/2014/main" id="{4F6AAF58-9843-3116-CD38-10F495095D12}"/>
              </a:ext>
            </a:extLst>
          </p:cNvPr>
          <p:cNvSpPr>
            <a:spLocks noGrp="1"/>
          </p:cNvSpPr>
          <p:nvPr>
            <p:ph sz="half" idx="2"/>
          </p:nvPr>
        </p:nvSpPr>
        <p:spPr/>
        <p:txBody>
          <a:bodyPr/>
          <a:lstStyle/>
          <a:p>
            <a:pPr marL="285750" indent="-285750">
              <a:buClr>
                <a:schemeClr val="accent1"/>
              </a:buClr>
              <a:buFont typeface="Arial"/>
              <a:buChar char="•"/>
            </a:pPr>
            <a:r>
              <a:rPr lang="en-US" sz="1600" dirty="0">
                <a:solidFill>
                  <a:srgbClr val="222222"/>
                </a:solidFill>
                <a:ea typeface="+mn-lt"/>
                <a:cs typeface="+mn-lt"/>
              </a:rPr>
              <a:t>Private rents rose to an average of £2,510 per month in June 2024, an annual increase of 14.6% from £2,191 in June 2023. </a:t>
            </a:r>
          </a:p>
          <a:p>
            <a:pPr marL="285750" indent="-285750">
              <a:buClr>
                <a:schemeClr val="accent1"/>
              </a:buClr>
              <a:buFont typeface="Arial"/>
              <a:buChar char="•"/>
            </a:pPr>
            <a:r>
              <a:rPr lang="en-US" sz="1600" dirty="0">
                <a:solidFill>
                  <a:srgbClr val="222222"/>
                </a:solidFill>
                <a:ea typeface="+mn-lt"/>
                <a:cs typeface="+mn-lt"/>
              </a:rPr>
              <a:t>This was higher than the rise in London (9.7%) over the year.</a:t>
            </a:r>
            <a:endParaRPr kumimoji="0" lang="en-GB" sz="1600" b="0" i="0" u="none" strike="noStrike" kern="1200" cap="none" spc="0" normalizeH="0" baseline="0" noProof="0" dirty="0">
              <a:ln>
                <a:noFill/>
              </a:ln>
              <a:solidFill>
                <a:srgbClr val="353E43"/>
              </a:solidFill>
              <a:effectLst/>
              <a:uLnTx/>
              <a:uFillTx/>
              <a:latin typeface="Arial"/>
              <a:cs typeface="Arial"/>
              <a:sym typeface="Arial"/>
            </a:endParaRPr>
          </a:p>
          <a:p>
            <a:pPr marL="285750" indent="-285750">
              <a:buClr>
                <a:schemeClr val="accent1"/>
              </a:buClr>
              <a:buFont typeface="Arial"/>
              <a:buChar char="•"/>
            </a:pPr>
            <a:r>
              <a:rPr lang="en-GB" sz="1600" dirty="0">
                <a:solidFill>
                  <a:srgbClr val="222222"/>
                </a:solidFill>
                <a:ea typeface="+mn-lt"/>
                <a:cs typeface="+mn-lt"/>
                <a:sym typeface="Arial"/>
              </a:rPr>
              <a:t>Given the high proportion of people living in private rental accommodation in Islington this has implications for unequal vulnerability to the cost-of-living crisis, and  subsequent tenure insecurity, as rents rise faster than inflation.</a:t>
            </a:r>
            <a:endParaRPr lang="en-US" sz="1600" dirty="0">
              <a:solidFill>
                <a:srgbClr val="222222"/>
              </a:solidFill>
              <a:ea typeface="+mn-lt"/>
              <a:cs typeface="+mn-lt"/>
            </a:endParaRPr>
          </a:p>
          <a:p>
            <a:endParaRPr lang="en-GB" sz="1600" dirty="0"/>
          </a:p>
        </p:txBody>
      </p:sp>
      <p:sp>
        <p:nvSpPr>
          <p:cNvPr id="5" name="TextBox 4">
            <a:extLst>
              <a:ext uri="{FF2B5EF4-FFF2-40B4-BE49-F238E27FC236}">
                <a16:creationId xmlns:a16="http://schemas.microsoft.com/office/drawing/2014/main" id="{B9DC8516-2B0C-BEB8-2119-38AF80812D8A}"/>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Office for National Statistics</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Price index of private rents</a:t>
            </a:r>
            <a:endParaRPr lang="en-GB" sz="1200" dirty="0">
              <a:solidFill>
                <a:schemeClr val="bg1"/>
              </a:solidFill>
            </a:endParaRPr>
          </a:p>
        </p:txBody>
      </p:sp>
    </p:spTree>
    <p:extLst>
      <p:ext uri="{BB962C8B-B14F-4D97-AF65-F5344CB8AC3E}">
        <p14:creationId xmlns:p14="http://schemas.microsoft.com/office/powerpoint/2010/main" val="844750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75D6E-9D4F-60BA-6324-E48213A4C172}"/>
              </a:ext>
            </a:extLst>
          </p:cNvPr>
          <p:cNvSpPr>
            <a:spLocks noGrp="1"/>
          </p:cNvSpPr>
          <p:nvPr>
            <p:ph type="title"/>
          </p:nvPr>
        </p:nvSpPr>
        <p:spPr/>
        <p:txBody>
          <a:bodyPr/>
          <a:lstStyle/>
          <a:p>
            <a:r>
              <a:rPr lang="en-US" sz="2800" dirty="0">
                <a:cs typeface="Arial"/>
              </a:rPr>
              <a:t>Islington residents spend 14 times their annual earnings buying a home, higher than London (12 times their earnings).</a:t>
            </a:r>
            <a:endParaRPr lang="en-US" sz="2800" dirty="0"/>
          </a:p>
        </p:txBody>
      </p:sp>
      <p:pic>
        <p:nvPicPr>
          <p:cNvPr id="6" name="Content Placeholder 5" descr="Housing affordability ratio, London and Islington, 2003 - 2023&#10;Data source: Housing affordability in England ONS&#10;">
            <a:extLst>
              <a:ext uri="{FF2B5EF4-FFF2-40B4-BE49-F238E27FC236}">
                <a16:creationId xmlns:a16="http://schemas.microsoft.com/office/drawing/2014/main" id="{6F95D7FB-478F-0CA6-FA5C-09E51FDCF6EB}"/>
              </a:ext>
            </a:extLst>
          </p:cNvPr>
          <p:cNvPicPr>
            <a:picLocks noGrp="1" noChangeAspect="1"/>
          </p:cNvPicPr>
          <p:nvPr>
            <p:ph sz="half" idx="1"/>
          </p:nvPr>
        </p:nvPicPr>
        <p:blipFill>
          <a:blip r:embed="rId2"/>
          <a:stretch>
            <a:fillRect/>
          </a:stretch>
        </p:blipFill>
        <p:spPr>
          <a:xfrm>
            <a:off x="566738" y="1518499"/>
            <a:ext cx="7199312" cy="4146439"/>
          </a:xfrm>
          <a:prstGeom prst="rect">
            <a:avLst/>
          </a:prstGeom>
        </p:spPr>
      </p:pic>
      <p:sp>
        <p:nvSpPr>
          <p:cNvPr id="5" name="Content Placeholder 4">
            <a:extLst>
              <a:ext uri="{FF2B5EF4-FFF2-40B4-BE49-F238E27FC236}">
                <a16:creationId xmlns:a16="http://schemas.microsoft.com/office/drawing/2014/main" id="{AD609FBE-B1EB-8B20-2C60-E83A234733A0}"/>
              </a:ext>
            </a:extLst>
          </p:cNvPr>
          <p:cNvSpPr>
            <a:spLocks noGrp="1"/>
          </p:cNvSpPr>
          <p:nvPr>
            <p:ph sz="half" idx="2"/>
          </p:nvPr>
        </p:nvSpPr>
        <p:spPr>
          <a:xfrm>
            <a:off x="7810026" y="1688968"/>
            <a:ext cx="3816000" cy="4146440"/>
          </a:xfrm>
        </p:spPr>
        <p:txBody>
          <a:bodyPr/>
          <a:lstStyle/>
          <a:p>
            <a:pPr marL="285750" indent="-285750">
              <a:buClr>
                <a:schemeClr val="accent1"/>
              </a:buClr>
              <a:buFont typeface="Arial" panose="020B0604020202020204" pitchFamily="34" charset="0"/>
              <a:buChar char="•"/>
            </a:pPr>
            <a:r>
              <a:rPr lang="en-US" sz="1600" dirty="0"/>
              <a:t>In 2023, Islington residents in full-time work could expect to spend around 13.8 times their annual earnings buying a home. The equivalent figure in London is 12.0 times their annual earnings.</a:t>
            </a:r>
            <a:endParaRPr lang="en-US" sz="1600" dirty="0">
              <a:cs typeface="Arial"/>
            </a:endParaRPr>
          </a:p>
          <a:p>
            <a:pPr marL="285750" indent="-285750">
              <a:buClr>
                <a:schemeClr val="accent1"/>
              </a:buClr>
              <a:buFont typeface="Arial" panose="020B0604020202020204" pitchFamily="34" charset="0"/>
              <a:buChar char="•"/>
            </a:pPr>
            <a:r>
              <a:rPr lang="en-US" sz="1600" dirty="0">
                <a:cs typeface="Arial"/>
              </a:rPr>
              <a:t>At a London and National level, the 2023 affordability ratios </a:t>
            </a:r>
            <a:r>
              <a:rPr lang="en-US" sz="1600" dirty="0">
                <a:ea typeface="+mn-lt"/>
                <a:cs typeface="+mn-lt"/>
              </a:rPr>
              <a:t>are similar to 2022, and represent a return to the pre-coronavirus (COVID-19) pandemic trend after a large increase between 2020 and 2021.</a:t>
            </a:r>
            <a:endParaRPr lang="en-US" sz="1600" dirty="0">
              <a:cs typeface="Arial"/>
            </a:endParaRPr>
          </a:p>
          <a:p>
            <a:endParaRPr lang="en-GB" sz="1600" dirty="0"/>
          </a:p>
        </p:txBody>
      </p:sp>
      <p:sp>
        <p:nvSpPr>
          <p:cNvPr id="3" name="TextBox 2">
            <a:extLst>
              <a:ext uri="{FF2B5EF4-FFF2-40B4-BE49-F238E27FC236}">
                <a16:creationId xmlns:a16="http://schemas.microsoft.com/office/drawing/2014/main" id="{7B445964-CA5C-DA96-A903-FC1867525EA9}"/>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Office for National Statistics H</a:t>
            </a:r>
            <a:r>
              <a:rPr lang="en-GB" sz="1200" dirty="0">
                <a:solidFill>
                  <a:schemeClr val="bg1"/>
                </a:solidFill>
                <a:effectLst/>
                <a:latin typeface="Arial" panose="020B0604020202020204"/>
                <a:ea typeface="+mn-ea"/>
                <a:cs typeface="Arial"/>
              </a:rPr>
              <a:t>ousing affordability in England</a:t>
            </a:r>
            <a:endParaRPr lang="en-GB" sz="1200" dirty="0">
              <a:solidFill>
                <a:schemeClr val="bg1"/>
              </a:solidFill>
            </a:endParaRPr>
          </a:p>
        </p:txBody>
      </p:sp>
    </p:spTree>
    <p:extLst>
      <p:ext uri="{BB962C8B-B14F-4D97-AF65-F5344CB8AC3E}">
        <p14:creationId xmlns:p14="http://schemas.microsoft.com/office/powerpoint/2010/main" val="2885654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28FB-ACBC-4FE0-CB86-1198C9D65C87}"/>
              </a:ext>
            </a:extLst>
          </p:cNvPr>
          <p:cNvSpPr>
            <a:spLocks noGrp="1"/>
          </p:cNvSpPr>
          <p:nvPr>
            <p:ph type="title"/>
          </p:nvPr>
        </p:nvSpPr>
        <p:spPr/>
        <p:txBody>
          <a:bodyPr/>
          <a:lstStyle/>
          <a:p>
            <a:r>
              <a:rPr lang="en-GB" sz="2800" dirty="0"/>
              <a:t>Homelessness has increased over time, with significantly more homeless assessments in Islington than London.</a:t>
            </a:r>
            <a:endParaRPr lang="en-GB" sz="2800" dirty="0">
              <a:cs typeface="Arial"/>
            </a:endParaRPr>
          </a:p>
        </p:txBody>
      </p:sp>
      <p:pic>
        <p:nvPicPr>
          <p:cNvPr id="7" name="Picture 6" descr="Households receiving an initial homeless assessment, rate per 1,000 households, 2018/19 - 2023/24&#10;Data source: DLUHC homelessness statistics &#10;">
            <a:extLst>
              <a:ext uri="{FF2B5EF4-FFF2-40B4-BE49-F238E27FC236}">
                <a16:creationId xmlns:a16="http://schemas.microsoft.com/office/drawing/2014/main" id="{DED16C03-FA94-EEFA-7F48-5CD1385B589D}"/>
              </a:ext>
            </a:extLst>
          </p:cNvPr>
          <p:cNvPicPr>
            <a:picLocks noChangeAspect="1"/>
          </p:cNvPicPr>
          <p:nvPr/>
        </p:nvPicPr>
        <p:blipFill>
          <a:blip r:embed="rId2"/>
          <a:stretch>
            <a:fillRect/>
          </a:stretch>
        </p:blipFill>
        <p:spPr>
          <a:xfrm>
            <a:off x="330867" y="1662947"/>
            <a:ext cx="6903569" cy="4126897"/>
          </a:xfrm>
          <a:prstGeom prst="rect">
            <a:avLst/>
          </a:prstGeom>
        </p:spPr>
      </p:pic>
      <p:sp>
        <p:nvSpPr>
          <p:cNvPr id="5" name="Content Placeholder 4">
            <a:extLst>
              <a:ext uri="{FF2B5EF4-FFF2-40B4-BE49-F238E27FC236}">
                <a16:creationId xmlns:a16="http://schemas.microsoft.com/office/drawing/2014/main" id="{18781667-AB8C-B0E4-EE98-ACC0AE1D62AC}"/>
              </a:ext>
            </a:extLst>
          </p:cNvPr>
          <p:cNvSpPr>
            <a:spLocks noGrp="1"/>
          </p:cNvSpPr>
          <p:nvPr>
            <p:ph sz="half" idx="2"/>
          </p:nvPr>
        </p:nvSpPr>
        <p:spPr>
          <a:xfrm>
            <a:off x="7632441" y="1819468"/>
            <a:ext cx="3993585" cy="4015939"/>
          </a:xfrm>
        </p:spPr>
        <p:txBody>
          <a:bodyPr/>
          <a:lstStyle/>
          <a:p>
            <a:pPr marL="285750" indent="-285750">
              <a:buClr>
                <a:schemeClr val="accent1"/>
              </a:buClr>
              <a:buFont typeface="Arial" panose="020B0604020202020204" pitchFamily="34" charset="0"/>
              <a:buChar char="•"/>
            </a:pPr>
            <a:r>
              <a:rPr lang="en-GB" sz="1600" dirty="0">
                <a:cs typeface="Arial"/>
              </a:rPr>
              <a:t>In quarter 4 of 2023/24, 698 initial assessments were carried out, meaning 6.4 per 1,000 households had a homeless assessment. </a:t>
            </a:r>
          </a:p>
          <a:p>
            <a:pPr marL="285750" indent="-285750">
              <a:buClr>
                <a:schemeClr val="accent1"/>
              </a:buClr>
              <a:buFont typeface="Arial" panose="020B0604020202020204" pitchFamily="34" charset="0"/>
              <a:buChar char="•"/>
            </a:pPr>
            <a:r>
              <a:rPr lang="en-GB" sz="1600" dirty="0">
                <a:cs typeface="Arial"/>
              </a:rPr>
              <a:t>Islington has the 8th highest rate in London for households assessed as homeless. </a:t>
            </a:r>
          </a:p>
          <a:p>
            <a:pPr marL="285750" indent="-285750">
              <a:buClr>
                <a:schemeClr val="accent1"/>
              </a:buClr>
              <a:buFont typeface="Arial" panose="020B0604020202020204" pitchFamily="34" charset="0"/>
              <a:buChar char="•"/>
            </a:pPr>
            <a:r>
              <a:rPr lang="en-GB" sz="1600" dirty="0">
                <a:cs typeface="Arial"/>
              </a:rPr>
              <a:t>Since quarter 4 last year there has been a 25% increase in number of initial assessments (557 in quarter 4 2022/23). </a:t>
            </a:r>
          </a:p>
          <a:p>
            <a:pPr marL="285750" indent="-285750" algn="l">
              <a:buClr>
                <a:schemeClr val="accent1"/>
              </a:buClr>
              <a:buFont typeface="Arial" panose="020B0604020202020204" pitchFamily="34" charset="0"/>
              <a:buChar char="•"/>
            </a:pPr>
            <a:r>
              <a:rPr lang="en-GB" sz="1600" dirty="0"/>
              <a:t>Islington is significantly higher than London (5.4 per 1,000) and England (3.9 per 1,000). </a:t>
            </a:r>
            <a:endParaRPr lang="en-GB" sz="1600" dirty="0">
              <a:cs typeface="Arial"/>
            </a:endParaRPr>
          </a:p>
          <a:p>
            <a:endParaRPr lang="en-GB" sz="1600" dirty="0"/>
          </a:p>
        </p:txBody>
      </p:sp>
      <p:sp>
        <p:nvSpPr>
          <p:cNvPr id="3" name="TextBox 2">
            <a:extLst>
              <a:ext uri="{FF2B5EF4-FFF2-40B4-BE49-F238E27FC236}">
                <a16:creationId xmlns:a16="http://schemas.microsoft.com/office/drawing/2014/main" id="{DBDBB237-27D7-6124-9C16-50E698FD3FD6}"/>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Department for Levelling up, Housing, and Communities Homelessness statistics</a:t>
            </a:r>
            <a:endParaRPr lang="en-GB" sz="1200" dirty="0">
              <a:solidFill>
                <a:schemeClr val="bg1"/>
              </a:solidFill>
            </a:endParaRPr>
          </a:p>
        </p:txBody>
      </p:sp>
    </p:spTree>
    <p:extLst>
      <p:ext uri="{BB962C8B-B14F-4D97-AF65-F5344CB8AC3E}">
        <p14:creationId xmlns:p14="http://schemas.microsoft.com/office/powerpoint/2010/main" val="2706401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A20A-C243-5E2C-93F5-2CC1AF2BC679}"/>
              </a:ext>
            </a:extLst>
          </p:cNvPr>
          <p:cNvSpPr>
            <a:spLocks noGrp="1"/>
          </p:cNvSpPr>
          <p:nvPr>
            <p:ph type="title"/>
          </p:nvPr>
        </p:nvSpPr>
        <p:spPr>
          <a:ln>
            <a:noFill/>
          </a:ln>
        </p:spPr>
        <p:txBody>
          <a:bodyPr/>
          <a:lstStyle/>
          <a:p>
            <a:r>
              <a:rPr lang="en-GB" sz="2800" dirty="0"/>
              <a:t>Households are more likely to approach the service when already homeless compared to London. </a:t>
            </a:r>
            <a:br>
              <a:rPr lang="en-GB" sz="2800" dirty="0"/>
            </a:br>
            <a:endParaRPr lang="en-GB" sz="2800" dirty="0">
              <a:cs typeface="Arial"/>
            </a:endParaRPr>
          </a:p>
        </p:txBody>
      </p:sp>
      <p:pic>
        <p:nvPicPr>
          <p:cNvPr id="8" name="Content Placeholder 7" descr="Total owed a prevention or relief duty, rate per 1,000, quarter 4, 2018/19 - 2023/24&#10;Source: DLUHC homelessness statistics">
            <a:extLst>
              <a:ext uri="{FF2B5EF4-FFF2-40B4-BE49-F238E27FC236}">
                <a16:creationId xmlns:a16="http://schemas.microsoft.com/office/drawing/2014/main" id="{9E08391C-3BB9-453C-EA73-6BA0F8681CEB}"/>
              </a:ext>
            </a:extLst>
          </p:cNvPr>
          <p:cNvPicPr>
            <a:picLocks noGrp="1" noChangeAspect="1"/>
          </p:cNvPicPr>
          <p:nvPr>
            <p:ph sz="half" idx="1"/>
          </p:nvPr>
        </p:nvPicPr>
        <p:blipFill>
          <a:blip r:embed="rId3"/>
          <a:stretch>
            <a:fillRect/>
          </a:stretch>
        </p:blipFill>
        <p:spPr>
          <a:xfrm>
            <a:off x="81776" y="1361871"/>
            <a:ext cx="7199312" cy="4134258"/>
          </a:xfrm>
          <a:prstGeom prst="rect">
            <a:avLst/>
          </a:prstGeom>
        </p:spPr>
      </p:pic>
      <p:sp>
        <p:nvSpPr>
          <p:cNvPr id="7" name="Content Placeholder 6">
            <a:extLst>
              <a:ext uri="{FF2B5EF4-FFF2-40B4-BE49-F238E27FC236}">
                <a16:creationId xmlns:a16="http://schemas.microsoft.com/office/drawing/2014/main" id="{20CEC514-23EE-BA49-FAFC-3FD56AED3AAA}"/>
              </a:ext>
            </a:extLst>
          </p:cNvPr>
          <p:cNvSpPr>
            <a:spLocks noGrp="1"/>
          </p:cNvSpPr>
          <p:nvPr>
            <p:ph sz="half" idx="2"/>
          </p:nvPr>
        </p:nvSpPr>
        <p:spPr>
          <a:xfrm>
            <a:off x="7810026" y="1602556"/>
            <a:ext cx="3816000" cy="4232851"/>
          </a:xfrm>
        </p:spPr>
        <p:txBody>
          <a:bodyPr/>
          <a:lstStyle/>
          <a:p>
            <a:pPr marL="285750" indent="-285750">
              <a:buClr>
                <a:schemeClr val="accent1"/>
              </a:buClr>
              <a:buFont typeface="Arial"/>
              <a:buChar char="•"/>
            </a:pPr>
            <a:r>
              <a:rPr lang="en-GB" sz="1600" dirty="0">
                <a:cs typeface="Arial"/>
              </a:rPr>
              <a:t>More households in Islington approached when they were already homeless (relief) (4.2 per 1,000) compared to prevention stage (2.0 per 1,000) -</a:t>
            </a:r>
            <a:r>
              <a:rPr lang="en-GB" sz="1600" i="1" dirty="0">
                <a:cs typeface="Arial"/>
              </a:rPr>
              <a:t> green lines on chart. </a:t>
            </a:r>
            <a:endParaRPr lang="en-GB" sz="1600" dirty="0">
              <a:cs typeface="Arial"/>
            </a:endParaRPr>
          </a:p>
          <a:p>
            <a:pPr marL="285750" indent="-285750">
              <a:buClr>
                <a:schemeClr val="accent1"/>
              </a:buClr>
              <a:buFont typeface="Arial" panose="020B0604020202020204" pitchFamily="34" charset="0"/>
              <a:buChar char="•"/>
            </a:pPr>
            <a:r>
              <a:rPr lang="en-GB" sz="1600" dirty="0">
                <a:cs typeface="Arial"/>
              </a:rPr>
              <a:t>Islington's relief approaches  (4.2 per 1,000) are significantly higher than London (2.9 per 1,000) and 4th highest in London. </a:t>
            </a:r>
          </a:p>
          <a:p>
            <a:pPr marL="285750" indent="-285750">
              <a:buClr>
                <a:schemeClr val="accent1"/>
              </a:buClr>
              <a:buFont typeface="Arial" panose="020B0604020202020204" pitchFamily="34" charset="0"/>
              <a:buChar char="•"/>
            </a:pPr>
            <a:r>
              <a:rPr lang="en-GB" sz="1600" dirty="0">
                <a:cs typeface="Arial"/>
              </a:rPr>
              <a:t>The trends show that the rate of relief approaches has seen a bigger increase over time compared to prevention. </a:t>
            </a:r>
          </a:p>
        </p:txBody>
      </p:sp>
      <p:sp>
        <p:nvSpPr>
          <p:cNvPr id="4" name="TextBox 3">
            <a:extLst>
              <a:ext uri="{FF2B5EF4-FFF2-40B4-BE49-F238E27FC236}">
                <a16:creationId xmlns:a16="http://schemas.microsoft.com/office/drawing/2014/main" id="{CADEBF60-EFDC-E1CD-63A5-87A71E1D241F}"/>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Department for Levelling up, Housing, and Communities Homelessness statistics</a:t>
            </a:r>
            <a:endParaRPr lang="en-GB" sz="1200" dirty="0">
              <a:solidFill>
                <a:schemeClr val="bg1"/>
              </a:solidFill>
            </a:endParaRPr>
          </a:p>
        </p:txBody>
      </p:sp>
    </p:spTree>
    <p:extLst>
      <p:ext uri="{BB962C8B-B14F-4D97-AF65-F5344CB8AC3E}">
        <p14:creationId xmlns:p14="http://schemas.microsoft.com/office/powerpoint/2010/main" val="4129489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B401-45AC-5C74-57A0-3AF8B6AE69F7}"/>
              </a:ext>
            </a:extLst>
          </p:cNvPr>
          <p:cNvSpPr>
            <a:spLocks noGrp="1"/>
          </p:cNvSpPr>
          <p:nvPr>
            <p:ph type="title"/>
          </p:nvPr>
        </p:nvSpPr>
        <p:spPr/>
        <p:txBody>
          <a:bodyPr/>
          <a:lstStyle/>
          <a:p>
            <a:r>
              <a:rPr lang="en-GB" sz="2800" dirty="0">
                <a:ea typeface="+mj-lt"/>
                <a:cs typeface="+mj-lt"/>
              </a:rPr>
              <a:t>The main reason for approach, was due to friends or family no longer being willing or able to accommodate.</a:t>
            </a:r>
            <a:br>
              <a:rPr lang="en-US" sz="2800" dirty="0"/>
            </a:br>
            <a:endParaRPr lang="en-GB" sz="2800" dirty="0"/>
          </a:p>
        </p:txBody>
      </p:sp>
      <p:pic>
        <p:nvPicPr>
          <p:cNvPr id="10" name="Picture 9" descr="Percentage of households owed a prevention duty by reason for loss, or threat of loss, of last settled home, Jan - Mar 2024&#10;Data source: DLUHC homelessness statistics&#10;">
            <a:extLst>
              <a:ext uri="{FF2B5EF4-FFF2-40B4-BE49-F238E27FC236}">
                <a16:creationId xmlns:a16="http://schemas.microsoft.com/office/drawing/2014/main" id="{E5634B93-7237-E694-A5A5-8AEBD9B876CD}"/>
              </a:ext>
            </a:extLst>
          </p:cNvPr>
          <p:cNvPicPr>
            <a:picLocks noChangeAspect="1"/>
          </p:cNvPicPr>
          <p:nvPr/>
        </p:nvPicPr>
        <p:blipFill>
          <a:blip r:embed="rId2"/>
          <a:stretch>
            <a:fillRect/>
          </a:stretch>
        </p:blipFill>
        <p:spPr>
          <a:xfrm>
            <a:off x="998220" y="1335408"/>
            <a:ext cx="6669594" cy="4466360"/>
          </a:xfrm>
          <a:prstGeom prst="rect">
            <a:avLst/>
          </a:prstGeom>
        </p:spPr>
      </p:pic>
      <p:sp>
        <p:nvSpPr>
          <p:cNvPr id="4" name="Content Placeholder 3">
            <a:extLst>
              <a:ext uri="{FF2B5EF4-FFF2-40B4-BE49-F238E27FC236}">
                <a16:creationId xmlns:a16="http://schemas.microsoft.com/office/drawing/2014/main" id="{C8436480-58F3-E676-4C39-1B00061D6EA5}"/>
              </a:ext>
            </a:extLst>
          </p:cNvPr>
          <p:cNvSpPr>
            <a:spLocks noGrp="1"/>
          </p:cNvSpPr>
          <p:nvPr>
            <p:ph sz="half" idx="2"/>
          </p:nvPr>
        </p:nvSpPr>
        <p:spPr/>
        <p:txBody>
          <a:bodyPr/>
          <a:lstStyle/>
          <a:p>
            <a:pPr marL="285750" indent="-285750"/>
            <a:r>
              <a:rPr lang="en-GB" sz="1600"/>
              <a:t>35% of households owed a prevention or relief duty had a reason of loss being that family or friends were no longer able to accommodate. </a:t>
            </a:r>
          </a:p>
          <a:p>
            <a:endParaRPr lang="en-GB" sz="1600">
              <a:ea typeface="+mn-lt"/>
              <a:cs typeface="+mn-lt"/>
            </a:endParaRPr>
          </a:p>
          <a:p>
            <a:pPr marL="285750" indent="-285750"/>
            <a:r>
              <a:rPr lang="en-GB" sz="1600">
                <a:ea typeface="+mn-lt"/>
                <a:cs typeface="+mn-lt"/>
              </a:rPr>
              <a:t>Family and friend is the key area to focus on encouraging earlier presentations for help; before things reach crisis point. </a:t>
            </a:r>
            <a:endParaRPr lang="en-GB" sz="1600">
              <a:cs typeface="Arial"/>
            </a:endParaRPr>
          </a:p>
          <a:p>
            <a:endParaRPr lang="en-GB" sz="1600"/>
          </a:p>
          <a:p>
            <a:pPr marL="285750" indent="-285750"/>
            <a:r>
              <a:rPr lang="en-GB" sz="1600"/>
              <a:t>Data quality in this area has improved. In quarter 4 last year Islington had the highest % in the whole of the country.</a:t>
            </a:r>
            <a:r>
              <a:rPr lang="en-GB" sz="1600" b="1"/>
              <a:t> </a:t>
            </a:r>
            <a:r>
              <a:rPr lang="en-GB" sz="1600"/>
              <a:t>This is because coding wasn’t statutory at the time.</a:t>
            </a:r>
            <a:endParaRPr lang="en-GB" sz="1600">
              <a:cs typeface="Arial"/>
            </a:endParaRPr>
          </a:p>
          <a:p>
            <a:endParaRPr lang="en-GB" sz="1600"/>
          </a:p>
        </p:txBody>
      </p:sp>
      <p:sp>
        <p:nvSpPr>
          <p:cNvPr id="3" name="TextBox 2">
            <a:extLst>
              <a:ext uri="{FF2B5EF4-FFF2-40B4-BE49-F238E27FC236}">
                <a16:creationId xmlns:a16="http://schemas.microsoft.com/office/drawing/2014/main" id="{99F68D0B-6CE7-B866-AB4B-65CB08FFEE29}"/>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Department for Levelling up, Housing, and Communities Homelessness statistics</a:t>
            </a:r>
            <a:endParaRPr lang="en-GB" sz="1200" dirty="0">
              <a:solidFill>
                <a:schemeClr val="bg1"/>
              </a:solidFill>
            </a:endParaRPr>
          </a:p>
        </p:txBody>
      </p:sp>
    </p:spTree>
    <p:extLst>
      <p:ext uri="{BB962C8B-B14F-4D97-AF65-F5344CB8AC3E}">
        <p14:creationId xmlns:p14="http://schemas.microsoft.com/office/powerpoint/2010/main" val="2140759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BFF708-E65A-B51E-727D-CB744B962D25}"/>
              </a:ext>
            </a:extLst>
          </p:cNvPr>
          <p:cNvSpPr>
            <a:spLocks noGrp="1"/>
          </p:cNvSpPr>
          <p:nvPr>
            <p:ph type="title"/>
          </p:nvPr>
        </p:nvSpPr>
        <p:spPr/>
        <p:txBody>
          <a:bodyPr/>
          <a:lstStyle/>
          <a:p>
            <a:r>
              <a:rPr lang="en-GB" sz="2800" dirty="0"/>
              <a:t>Islington has a higher percentage of single homeless males than London.</a:t>
            </a:r>
          </a:p>
        </p:txBody>
      </p:sp>
      <p:pic>
        <p:nvPicPr>
          <p:cNvPr id="6" name="Picture 5" descr=" Household characteristics of those owed a prevention or relief duty, Jan - Mar 2024&#10;Data source: DLUHC homelessness statistics&#10;">
            <a:extLst>
              <a:ext uri="{FF2B5EF4-FFF2-40B4-BE49-F238E27FC236}">
                <a16:creationId xmlns:a16="http://schemas.microsoft.com/office/drawing/2014/main" id="{4681FE07-7840-7675-FAE8-21E19ABADCD5}"/>
              </a:ext>
            </a:extLst>
          </p:cNvPr>
          <p:cNvPicPr>
            <a:picLocks noChangeAspect="1"/>
          </p:cNvPicPr>
          <p:nvPr/>
        </p:nvPicPr>
        <p:blipFill>
          <a:blip r:embed="rId2"/>
          <a:stretch>
            <a:fillRect/>
          </a:stretch>
        </p:blipFill>
        <p:spPr>
          <a:xfrm>
            <a:off x="261784" y="1477905"/>
            <a:ext cx="7795480" cy="4190666"/>
          </a:xfrm>
          <a:prstGeom prst="rect">
            <a:avLst/>
          </a:prstGeom>
        </p:spPr>
      </p:pic>
      <p:sp>
        <p:nvSpPr>
          <p:cNvPr id="5" name="TextBox 4">
            <a:extLst>
              <a:ext uri="{FF2B5EF4-FFF2-40B4-BE49-F238E27FC236}">
                <a16:creationId xmlns:a16="http://schemas.microsoft.com/office/drawing/2014/main" id="{2ADCEB05-C676-EA1C-AB3A-4223B4CCC443}"/>
              </a:ext>
            </a:extLst>
          </p:cNvPr>
          <p:cNvSpPr txBox="1"/>
          <p:nvPr/>
        </p:nvSpPr>
        <p:spPr>
          <a:xfrm>
            <a:off x="8057264" y="1477905"/>
            <a:ext cx="3928844" cy="3187816"/>
          </a:xfrm>
          <a:prstGeom prst="rect">
            <a:avLst/>
          </a:prstGeom>
          <a:noFill/>
        </p:spPr>
        <p:txBody>
          <a:bodyPr wrap="square" lIns="0" tIns="0" rIns="0" bIns="0" rtlCol="0" anchor="t">
            <a:noAutofit/>
          </a:bodyPr>
          <a:lstStyle/>
          <a:p>
            <a:pPr marL="285750" indent="-285750" algn="l">
              <a:buClr>
                <a:schemeClr val="accent1"/>
              </a:buClr>
              <a:buFont typeface="Arial" panose="020B0604020202020204" pitchFamily="34" charset="0"/>
              <a:buChar char="•"/>
            </a:pPr>
            <a:r>
              <a:rPr lang="en-GB" sz="1600" dirty="0"/>
              <a:t>Islington has a significantly higher percentage of male single adults owed a prevention or relief duty compared to London. </a:t>
            </a:r>
            <a:endParaRPr lang="en-GB" sz="1600" dirty="0">
              <a:cs typeface="Arial"/>
            </a:endParaRPr>
          </a:p>
          <a:p>
            <a:pPr marL="285750" indent="-285750" algn="l">
              <a:buClr>
                <a:schemeClr val="accent1"/>
              </a:buClr>
              <a:buFont typeface="Arial" panose="020B0604020202020204" pitchFamily="34" charset="0"/>
              <a:buChar char="•"/>
            </a:pPr>
            <a:endParaRPr lang="en-GB" sz="1600" dirty="0">
              <a:cs typeface="Arial"/>
            </a:endParaRPr>
          </a:p>
          <a:p>
            <a:pPr marL="285750" indent="-285750">
              <a:buClr>
                <a:schemeClr val="accent1"/>
              </a:buClr>
              <a:buFont typeface="Arial" panose="020B0604020202020204" pitchFamily="34" charset="0"/>
              <a:buChar char="•"/>
            </a:pPr>
            <a:r>
              <a:rPr lang="en-GB" sz="1600" dirty="0"/>
              <a:t>Compared with London, Islington has a lower % of female single parents and couples and three or more adults with dependent children</a:t>
            </a:r>
            <a:endParaRPr lang="en-GB" sz="1600" dirty="0">
              <a:cs typeface="Arial"/>
            </a:endParaRPr>
          </a:p>
          <a:p>
            <a:pPr marL="285750" indent="-285750" algn="l">
              <a:buFont typeface="Arial" panose="020B0604020202020204" pitchFamily="34" charset="0"/>
              <a:buChar char="•"/>
            </a:pPr>
            <a:endParaRPr lang="en-GB" sz="1600" dirty="0">
              <a:highlight>
                <a:srgbClr val="FFFF00"/>
              </a:highlight>
              <a:cs typeface="Arial"/>
            </a:endParaRPr>
          </a:p>
          <a:p>
            <a:endParaRPr lang="en-GB" sz="1600" dirty="0">
              <a:highlight>
                <a:srgbClr val="FFFF00"/>
              </a:highlight>
              <a:cs typeface="Arial"/>
            </a:endParaRPr>
          </a:p>
          <a:p>
            <a:pPr marL="285750" indent="-285750" algn="l">
              <a:buFont typeface="Arial" panose="020B0604020202020204" pitchFamily="34" charset="0"/>
              <a:buChar char="•"/>
            </a:pPr>
            <a:endParaRPr lang="en-GB" sz="1400" dirty="0">
              <a:cs typeface="Arial" panose="020B0604020202020204"/>
            </a:endParaRPr>
          </a:p>
          <a:p>
            <a:pPr marL="285750" indent="-285750" algn="l">
              <a:buFont typeface="Arial" panose="020B0604020202020204" pitchFamily="34" charset="0"/>
              <a:buChar char="•"/>
            </a:pPr>
            <a:endParaRPr lang="en-GB" sz="1400" dirty="0">
              <a:cs typeface="Arial" panose="020B0604020202020204"/>
            </a:endParaRPr>
          </a:p>
          <a:p>
            <a:endParaRPr lang="en-GB" dirty="0">
              <a:cs typeface="Arial" panose="020B0604020202020204"/>
            </a:endParaRPr>
          </a:p>
          <a:p>
            <a:endParaRPr lang="en-GB" dirty="0">
              <a:cs typeface="Arial" panose="020B0604020202020204"/>
            </a:endParaRPr>
          </a:p>
        </p:txBody>
      </p:sp>
      <p:sp>
        <p:nvSpPr>
          <p:cNvPr id="2" name="TextBox 1">
            <a:extLst>
              <a:ext uri="{FF2B5EF4-FFF2-40B4-BE49-F238E27FC236}">
                <a16:creationId xmlns:a16="http://schemas.microsoft.com/office/drawing/2014/main" id="{36211C7F-3EF8-BA7D-8CE9-153799AF949F}"/>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Department for Levelling up, Housing, and Communities Homelessness statistics</a:t>
            </a:r>
            <a:endParaRPr lang="en-GB" sz="1200" dirty="0">
              <a:solidFill>
                <a:schemeClr val="bg1"/>
              </a:solidFill>
            </a:endParaRPr>
          </a:p>
        </p:txBody>
      </p:sp>
    </p:spTree>
    <p:extLst>
      <p:ext uri="{BB962C8B-B14F-4D97-AF65-F5344CB8AC3E}">
        <p14:creationId xmlns:p14="http://schemas.microsoft.com/office/powerpoint/2010/main" val="1054410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9A6A-D2B2-E317-1006-21F69DB0C29A}"/>
              </a:ext>
            </a:extLst>
          </p:cNvPr>
          <p:cNvSpPr>
            <a:spLocks noGrp="1"/>
          </p:cNvSpPr>
          <p:nvPr>
            <p:ph type="title"/>
          </p:nvPr>
        </p:nvSpPr>
        <p:spPr/>
        <p:txBody>
          <a:bodyPr/>
          <a:lstStyle/>
          <a:p>
            <a:r>
              <a:rPr lang="en-GB" sz="2800" dirty="0"/>
              <a:t>Islington has fewer households in temporary accommodation compared to London.</a:t>
            </a:r>
            <a:endParaRPr lang="en-GB" sz="2800" dirty="0">
              <a:cs typeface="Arial"/>
            </a:endParaRPr>
          </a:p>
        </p:txBody>
      </p:sp>
      <p:pic>
        <p:nvPicPr>
          <p:cNvPr id="29" name="Content Placeholder 28" descr="Chart showing the rate of households in temporary accommodation by London borough in Q4 2023/24">
            <a:extLst>
              <a:ext uri="{FF2B5EF4-FFF2-40B4-BE49-F238E27FC236}">
                <a16:creationId xmlns:a16="http://schemas.microsoft.com/office/drawing/2014/main" id="{EB312A23-0AEB-CA55-C953-B23228F346C4}"/>
              </a:ext>
            </a:extLst>
          </p:cNvPr>
          <p:cNvPicPr>
            <a:picLocks noGrp="1" noChangeAspect="1"/>
          </p:cNvPicPr>
          <p:nvPr>
            <p:ph idx="1"/>
          </p:nvPr>
        </p:nvPicPr>
        <p:blipFill>
          <a:blip r:embed="rId2"/>
          <a:stretch>
            <a:fillRect/>
          </a:stretch>
        </p:blipFill>
        <p:spPr>
          <a:xfrm>
            <a:off x="468252" y="1403987"/>
            <a:ext cx="6308521" cy="4124325"/>
          </a:xfrm>
          <a:prstGeom prst="rect">
            <a:avLst/>
          </a:prstGeom>
        </p:spPr>
      </p:pic>
      <p:sp>
        <p:nvSpPr>
          <p:cNvPr id="3" name="TextBox 2">
            <a:extLst>
              <a:ext uri="{FF2B5EF4-FFF2-40B4-BE49-F238E27FC236}">
                <a16:creationId xmlns:a16="http://schemas.microsoft.com/office/drawing/2014/main" id="{F38DF8C9-1DD0-80A5-4C75-C709EC0C632A}"/>
              </a:ext>
            </a:extLst>
          </p:cNvPr>
          <p:cNvSpPr txBox="1"/>
          <p:nvPr/>
        </p:nvSpPr>
        <p:spPr>
          <a:xfrm>
            <a:off x="7212563" y="1403987"/>
            <a:ext cx="4715615" cy="3038484"/>
          </a:xfrm>
          <a:prstGeom prst="rect">
            <a:avLst/>
          </a:prstGeom>
          <a:noFill/>
        </p:spPr>
        <p:txBody>
          <a:bodyPr wrap="square" lIns="0" tIns="0" rIns="0" bIns="0" rtlCol="0" anchor="t">
            <a:noAutofit/>
          </a:bodyPr>
          <a:lstStyle/>
          <a:p>
            <a:pPr marL="285750" indent="-285750">
              <a:buClr>
                <a:schemeClr val="accent1"/>
              </a:buClr>
              <a:buFont typeface="Arial" panose="020B0604020202020204" pitchFamily="34" charset="0"/>
              <a:buChar char="•"/>
            </a:pPr>
            <a:r>
              <a:rPr lang="en-GB" sz="1600" dirty="0"/>
              <a:t>In Islington as of March 2024, 1,239  households were in temporary accommodation, 11.3 per 1,000 households were in temporary accommodation.</a:t>
            </a:r>
            <a:endParaRPr lang="en-GB" sz="1600" dirty="0">
              <a:cs typeface="Arial"/>
            </a:endParaRPr>
          </a:p>
          <a:p>
            <a:pPr marL="285750" indent="-285750" algn="l">
              <a:buClr>
                <a:schemeClr val="accent1"/>
              </a:buClr>
              <a:buFont typeface="Arial" panose="020B0604020202020204" pitchFamily="34" charset="0"/>
              <a:buChar char="•"/>
            </a:pPr>
            <a:endParaRPr lang="en-GB" sz="1600" b="1" dirty="0">
              <a:cs typeface="Arial"/>
            </a:endParaRPr>
          </a:p>
          <a:p>
            <a:pPr marL="285750" indent="-285750">
              <a:buClr>
                <a:schemeClr val="accent1"/>
              </a:buClr>
              <a:buFont typeface="Arial" panose="020B0604020202020204" pitchFamily="34" charset="0"/>
              <a:buChar char="•"/>
            </a:pPr>
            <a:r>
              <a:rPr lang="en-GB" sz="1600" dirty="0"/>
              <a:t>Islington’s rate is significantly lower than the London average (18 per 1,000).</a:t>
            </a:r>
            <a:endParaRPr lang="en-GB" sz="1600" dirty="0">
              <a:cs typeface="Arial"/>
            </a:endParaRPr>
          </a:p>
          <a:p>
            <a:pPr marL="285750" indent="-285750">
              <a:buClr>
                <a:schemeClr val="accent1"/>
              </a:buClr>
              <a:buFont typeface="Arial" panose="020B0604020202020204" pitchFamily="34" charset="0"/>
              <a:buChar char="•"/>
            </a:pPr>
            <a:endParaRPr lang="en-GB" sz="1600" dirty="0">
              <a:cs typeface="Arial"/>
            </a:endParaRPr>
          </a:p>
          <a:p>
            <a:pPr marL="285750" indent="-285750">
              <a:buClr>
                <a:schemeClr val="accent1"/>
              </a:buClr>
              <a:buFont typeface="Arial" panose="020B0604020202020204" pitchFamily="34" charset="0"/>
              <a:buChar char="•"/>
            </a:pPr>
            <a:endParaRPr lang="en-GB" sz="1600" dirty="0">
              <a:cs typeface="Arial"/>
            </a:endParaRPr>
          </a:p>
          <a:p>
            <a:pPr marL="285750" indent="-285750">
              <a:buClr>
                <a:schemeClr val="accent1"/>
              </a:buClr>
              <a:buFont typeface="Arial" panose="020B0604020202020204" pitchFamily="34" charset="0"/>
              <a:buChar char="•"/>
            </a:pPr>
            <a:endParaRPr lang="en-GB" sz="1600" dirty="0">
              <a:highlight>
                <a:srgbClr val="FFFF00"/>
              </a:highlight>
              <a:cs typeface="Arial"/>
            </a:endParaRPr>
          </a:p>
          <a:p>
            <a:pPr marL="285750" indent="-285750">
              <a:buFont typeface="Arial" panose="020B0604020202020204" pitchFamily="34" charset="0"/>
              <a:buChar char="•"/>
            </a:pPr>
            <a:endParaRPr lang="en-GB" sz="1400" dirty="0">
              <a:cs typeface="Arial"/>
            </a:endParaRPr>
          </a:p>
          <a:p>
            <a:endParaRPr lang="en-GB" sz="1400" dirty="0">
              <a:cs typeface="Arial"/>
            </a:endParaRPr>
          </a:p>
        </p:txBody>
      </p:sp>
      <p:sp>
        <p:nvSpPr>
          <p:cNvPr id="7" name="TextBox 6">
            <a:extLst>
              <a:ext uri="{FF2B5EF4-FFF2-40B4-BE49-F238E27FC236}">
                <a16:creationId xmlns:a16="http://schemas.microsoft.com/office/drawing/2014/main" id="{06CAA6E9-E9AE-7D04-87CF-A00B5A724832}"/>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Department for Levelling up, Housing, and Communities Homelessness statistics</a:t>
            </a:r>
            <a:endParaRPr lang="en-GB" sz="1200" dirty="0">
              <a:solidFill>
                <a:schemeClr val="bg1"/>
              </a:solidFill>
            </a:endParaRPr>
          </a:p>
        </p:txBody>
      </p:sp>
    </p:spTree>
    <p:extLst>
      <p:ext uri="{BB962C8B-B14F-4D97-AF65-F5344CB8AC3E}">
        <p14:creationId xmlns:p14="http://schemas.microsoft.com/office/powerpoint/2010/main" val="477418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A39F-B5D2-0027-ABF9-52416F059777}"/>
              </a:ext>
            </a:extLst>
          </p:cNvPr>
          <p:cNvSpPr>
            <a:spLocks noGrp="1"/>
          </p:cNvSpPr>
          <p:nvPr>
            <p:ph type="title"/>
          </p:nvPr>
        </p:nvSpPr>
        <p:spPr/>
        <p:txBody>
          <a:bodyPr/>
          <a:lstStyle/>
          <a:p>
            <a:r>
              <a:rPr lang="en-GB" sz="2800" dirty="0">
                <a:cs typeface="Arial"/>
              </a:rPr>
              <a:t>Islington has fewer households with dependent children in temporary accommodation compared to London.</a:t>
            </a:r>
            <a:endParaRPr lang="en-US" dirty="0"/>
          </a:p>
        </p:txBody>
      </p:sp>
      <p:pic>
        <p:nvPicPr>
          <p:cNvPr id="19" name="Content Placeholder 18" descr="Chart showing the rate of households with children in temporary accommodation by London borough in Q4 2023/24">
            <a:extLst>
              <a:ext uri="{FF2B5EF4-FFF2-40B4-BE49-F238E27FC236}">
                <a16:creationId xmlns:a16="http://schemas.microsoft.com/office/drawing/2014/main" id="{DB1DEF07-AC32-E831-051B-57E82A5AF13C}"/>
              </a:ext>
            </a:extLst>
          </p:cNvPr>
          <p:cNvPicPr>
            <a:picLocks noGrp="1" noChangeAspect="1"/>
          </p:cNvPicPr>
          <p:nvPr>
            <p:ph idx="1"/>
          </p:nvPr>
        </p:nvPicPr>
        <p:blipFill>
          <a:blip r:embed="rId2"/>
          <a:stretch>
            <a:fillRect/>
          </a:stretch>
        </p:blipFill>
        <p:spPr>
          <a:xfrm>
            <a:off x="458333" y="1530110"/>
            <a:ext cx="6308521" cy="4124325"/>
          </a:xfrm>
          <a:prstGeom prst="rect">
            <a:avLst/>
          </a:prstGeom>
        </p:spPr>
      </p:pic>
      <p:sp>
        <p:nvSpPr>
          <p:cNvPr id="4" name="TextBox 3">
            <a:extLst>
              <a:ext uri="{FF2B5EF4-FFF2-40B4-BE49-F238E27FC236}">
                <a16:creationId xmlns:a16="http://schemas.microsoft.com/office/drawing/2014/main" id="{611BAD80-10E9-55D1-1646-098463059F33}"/>
              </a:ext>
            </a:extLst>
          </p:cNvPr>
          <p:cNvSpPr txBox="1"/>
          <p:nvPr/>
        </p:nvSpPr>
        <p:spPr>
          <a:xfrm>
            <a:off x="7691906" y="1561736"/>
            <a:ext cx="4035104" cy="3132981"/>
          </a:xfrm>
          <a:prstGeom prst="rect">
            <a:avLst/>
          </a:prstGeom>
          <a:noFill/>
        </p:spPr>
        <p:txBody>
          <a:bodyPr wrap="square" lIns="0" tIns="0" rIns="0" bIns="0" rtlCol="0" anchor="t">
            <a:noAutofit/>
          </a:bodyPr>
          <a:lstStyle/>
          <a:p>
            <a:pPr marL="285750" indent="-285750">
              <a:buClr>
                <a:schemeClr val="accent1"/>
              </a:buClr>
              <a:buFont typeface="Arial" panose="020B0604020202020204" pitchFamily="34" charset="0"/>
              <a:buChar char="•"/>
            </a:pPr>
            <a:r>
              <a:rPr lang="en-GB" sz="1600" dirty="0"/>
              <a:t>In Islington as of March 2024, 1,215 dependent children were in temporary accommodation, living in 793 households. A rate of 7 per 1,000 households were in temporary accommodation.</a:t>
            </a:r>
            <a:endParaRPr lang="en-GB" sz="1600" dirty="0">
              <a:cs typeface="Arial"/>
            </a:endParaRPr>
          </a:p>
          <a:p>
            <a:pPr marL="285750" indent="-285750" algn="l">
              <a:buClr>
                <a:schemeClr val="accent1"/>
              </a:buClr>
              <a:buFont typeface="Arial" panose="020B0604020202020204" pitchFamily="34" charset="0"/>
              <a:buChar char="•"/>
            </a:pPr>
            <a:endParaRPr lang="en-GB" sz="1600" b="1" dirty="0">
              <a:cs typeface="Arial"/>
            </a:endParaRPr>
          </a:p>
          <a:p>
            <a:pPr marL="285750" indent="-285750">
              <a:buClr>
                <a:schemeClr val="accent1"/>
              </a:buClr>
              <a:buFont typeface="Arial" panose="020B0604020202020204" pitchFamily="34" charset="0"/>
              <a:buChar char="•"/>
            </a:pPr>
            <a:r>
              <a:rPr lang="en-GB" sz="1600" dirty="0"/>
              <a:t>Islington’s rate is significantly lower than the London average (12 per 1,000). </a:t>
            </a:r>
            <a:endParaRPr lang="en-GB" sz="1600" dirty="0">
              <a:cs typeface="Arial"/>
            </a:endParaRPr>
          </a:p>
          <a:p>
            <a:pPr marL="285750" indent="-285750">
              <a:buClr>
                <a:schemeClr val="accent1"/>
              </a:buClr>
              <a:buFont typeface="Arial" panose="020B0604020202020204" pitchFamily="34" charset="0"/>
              <a:buChar char="•"/>
            </a:pPr>
            <a:endParaRPr lang="en-GB" sz="1400" dirty="0">
              <a:cs typeface="Arial"/>
            </a:endParaRPr>
          </a:p>
          <a:p>
            <a:endParaRPr lang="en-GB" sz="1400" dirty="0">
              <a:cs typeface="Arial"/>
            </a:endParaRPr>
          </a:p>
        </p:txBody>
      </p:sp>
      <p:sp>
        <p:nvSpPr>
          <p:cNvPr id="3" name="TextBox 2">
            <a:extLst>
              <a:ext uri="{FF2B5EF4-FFF2-40B4-BE49-F238E27FC236}">
                <a16:creationId xmlns:a16="http://schemas.microsoft.com/office/drawing/2014/main" id="{60CACDDE-FF91-5688-BDD3-37863FC3000D}"/>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Department for Levelling up, Housing, and Communities Homelessness statistics</a:t>
            </a:r>
            <a:endParaRPr lang="en-GB" sz="1200" dirty="0">
              <a:solidFill>
                <a:schemeClr val="bg1"/>
              </a:solidFill>
            </a:endParaRPr>
          </a:p>
        </p:txBody>
      </p:sp>
    </p:spTree>
    <p:extLst>
      <p:ext uri="{BB962C8B-B14F-4D97-AF65-F5344CB8AC3E}">
        <p14:creationId xmlns:p14="http://schemas.microsoft.com/office/powerpoint/2010/main" val="19658082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9231-D30C-79EA-1270-146399DD193E}"/>
              </a:ext>
            </a:extLst>
          </p:cNvPr>
          <p:cNvSpPr>
            <a:spLocks noGrp="1"/>
          </p:cNvSpPr>
          <p:nvPr>
            <p:ph type="title"/>
          </p:nvPr>
        </p:nvSpPr>
        <p:spPr/>
        <p:txBody>
          <a:bodyPr/>
          <a:lstStyle/>
          <a:p>
            <a:r>
              <a:rPr lang="en-GB" dirty="0"/>
              <a:t>Islington has seen an upwards trajectory</a:t>
            </a:r>
            <a:r>
              <a:rPr lang="en-GB" b="1" dirty="0"/>
              <a:t> </a:t>
            </a:r>
            <a:r>
              <a:rPr lang="en-GB" dirty="0"/>
              <a:t>in temporary accommodation.</a:t>
            </a:r>
          </a:p>
        </p:txBody>
      </p:sp>
      <p:pic>
        <p:nvPicPr>
          <p:cNvPr id="5" name="Picture 4" descr=" Households in temporary accommodation, rate per 1,000, quarter 4, 2018/19 - 2023/24&#10;Data source: DLUHC homelessness statistics&#10;">
            <a:extLst>
              <a:ext uri="{FF2B5EF4-FFF2-40B4-BE49-F238E27FC236}">
                <a16:creationId xmlns:a16="http://schemas.microsoft.com/office/drawing/2014/main" id="{3DD93A4C-C8D0-872B-8510-C93AF15FB508}"/>
              </a:ext>
            </a:extLst>
          </p:cNvPr>
          <p:cNvPicPr>
            <a:picLocks noChangeAspect="1"/>
          </p:cNvPicPr>
          <p:nvPr/>
        </p:nvPicPr>
        <p:blipFill>
          <a:blip r:embed="rId2"/>
          <a:stretch>
            <a:fillRect/>
          </a:stretch>
        </p:blipFill>
        <p:spPr>
          <a:xfrm>
            <a:off x="744937" y="1581028"/>
            <a:ext cx="6314316" cy="4020048"/>
          </a:xfrm>
          <a:prstGeom prst="rect">
            <a:avLst/>
          </a:prstGeom>
        </p:spPr>
      </p:pic>
      <p:sp>
        <p:nvSpPr>
          <p:cNvPr id="6" name="TextBox 5">
            <a:extLst>
              <a:ext uri="{FF2B5EF4-FFF2-40B4-BE49-F238E27FC236}">
                <a16:creationId xmlns:a16="http://schemas.microsoft.com/office/drawing/2014/main" id="{4F74A3FC-356C-26EF-88F9-533B432DA1DD}"/>
              </a:ext>
            </a:extLst>
          </p:cNvPr>
          <p:cNvSpPr txBox="1"/>
          <p:nvPr/>
        </p:nvSpPr>
        <p:spPr>
          <a:xfrm>
            <a:off x="7905001" y="1719797"/>
            <a:ext cx="4022321" cy="3531711"/>
          </a:xfrm>
          <a:prstGeom prst="rect">
            <a:avLst/>
          </a:prstGeom>
          <a:noFill/>
        </p:spPr>
        <p:txBody>
          <a:bodyPr wrap="square" lIns="0" tIns="0" rIns="0" bIns="0" rtlCol="0" anchor="t">
            <a:noAutofit/>
          </a:bodyPr>
          <a:lstStyle/>
          <a:p>
            <a:pPr marL="285750" indent="-285750">
              <a:buClr>
                <a:schemeClr val="accent1"/>
              </a:buClr>
              <a:buFont typeface="Arial" panose="020B0604020202020204" pitchFamily="34" charset="0"/>
              <a:buChar char="•"/>
            </a:pPr>
            <a:r>
              <a:rPr lang="en-GB" sz="1600" dirty="0"/>
              <a:t>Islington's temporary accommodation rate has remained below London over the past 6 years.</a:t>
            </a:r>
            <a:endParaRPr lang="en-GB" sz="1600" dirty="0">
              <a:cs typeface="Arial"/>
            </a:endParaRPr>
          </a:p>
          <a:p>
            <a:pPr marL="285750" indent="-285750" algn="l">
              <a:buClr>
                <a:schemeClr val="accent1"/>
              </a:buClr>
              <a:buFont typeface="Arial" panose="020B0604020202020204" pitchFamily="34" charset="0"/>
              <a:buChar char="•"/>
            </a:pPr>
            <a:endParaRPr lang="en-GB" sz="1600" b="1" dirty="0">
              <a:cs typeface="Arial"/>
            </a:endParaRPr>
          </a:p>
          <a:p>
            <a:pPr marL="285750" indent="-285750">
              <a:buClr>
                <a:schemeClr val="accent1"/>
              </a:buClr>
              <a:buFont typeface="Arial" panose="020B0604020202020204" pitchFamily="34" charset="0"/>
              <a:buChar char="•"/>
            </a:pPr>
            <a:r>
              <a:rPr lang="en-GB" sz="1600" dirty="0"/>
              <a:t>Temporary accommodation rates are increasing. Islington has seen a 23% increase in TA compared to the same point in time last year (an addition 231 households). This is a larger percentage increase that London (9% increase compared to Q4 last year).</a:t>
            </a:r>
            <a:endParaRPr lang="en-GB" sz="1600" dirty="0">
              <a:cs typeface="Arial"/>
            </a:endParaRPr>
          </a:p>
          <a:p>
            <a:pPr marL="285750" indent="-285750">
              <a:buFont typeface="Arial" panose="020B0604020202020204" pitchFamily="34" charset="0"/>
              <a:buChar char="•"/>
            </a:pPr>
            <a:endParaRPr lang="en-GB" sz="1600" dirty="0">
              <a:cs typeface="Arial"/>
            </a:endParaRPr>
          </a:p>
          <a:p>
            <a:pPr marL="285750" indent="-285750">
              <a:buFont typeface="Arial" panose="020B0604020202020204" pitchFamily="34" charset="0"/>
              <a:buChar char="•"/>
            </a:pPr>
            <a:endParaRPr lang="en-GB" sz="1600" dirty="0">
              <a:cs typeface="Arial"/>
            </a:endParaRPr>
          </a:p>
          <a:p>
            <a:pPr marL="285750" indent="-285750">
              <a:buFont typeface="Arial" panose="020B0604020202020204" pitchFamily="34" charset="0"/>
              <a:buChar char="•"/>
            </a:pPr>
            <a:endParaRPr lang="en-GB" sz="1600" dirty="0">
              <a:cs typeface="Arial"/>
            </a:endParaRPr>
          </a:p>
          <a:p>
            <a:endParaRPr lang="en-GB" sz="1600" dirty="0">
              <a:cs typeface="Arial"/>
            </a:endParaRPr>
          </a:p>
          <a:p>
            <a:pPr algn="l"/>
            <a:r>
              <a:rPr lang="en-GB" sz="1600" dirty="0"/>
              <a:t> </a:t>
            </a:r>
            <a:endParaRPr lang="en-GB" sz="1600" dirty="0">
              <a:cs typeface="Arial"/>
            </a:endParaRPr>
          </a:p>
        </p:txBody>
      </p:sp>
      <p:sp>
        <p:nvSpPr>
          <p:cNvPr id="3" name="TextBox 2">
            <a:extLst>
              <a:ext uri="{FF2B5EF4-FFF2-40B4-BE49-F238E27FC236}">
                <a16:creationId xmlns:a16="http://schemas.microsoft.com/office/drawing/2014/main" id="{5D5AB2F9-200D-C466-963E-A1E4F7D5D000}"/>
              </a:ext>
            </a:extLst>
          </p:cNvPr>
          <p:cNvSpPr txBox="1"/>
          <p:nvPr/>
        </p:nvSpPr>
        <p:spPr>
          <a:xfrm>
            <a:off x="100437" y="6473237"/>
            <a:ext cx="10341725"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Note: COVID-19 impacted the 2020/21 return</a:t>
            </a:r>
          </a:p>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Department for Levelling up, Housing, and Communities Homelessness statistics</a:t>
            </a:r>
            <a:endParaRPr lang="en-GB" sz="1200" dirty="0">
              <a:solidFill>
                <a:schemeClr val="bg1"/>
              </a:solidFill>
            </a:endParaRPr>
          </a:p>
        </p:txBody>
      </p:sp>
    </p:spTree>
    <p:extLst>
      <p:ext uri="{BB962C8B-B14F-4D97-AF65-F5344CB8AC3E}">
        <p14:creationId xmlns:p14="http://schemas.microsoft.com/office/powerpoint/2010/main" val="5386787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1098-A37B-AD31-1A23-3B3C3D0341AE}"/>
              </a:ext>
            </a:extLst>
          </p:cNvPr>
          <p:cNvSpPr>
            <a:spLocks noGrp="1"/>
          </p:cNvSpPr>
          <p:nvPr>
            <p:ph type="title"/>
          </p:nvPr>
        </p:nvSpPr>
        <p:spPr/>
        <p:txBody>
          <a:bodyPr/>
          <a:lstStyle/>
          <a:p>
            <a:r>
              <a:rPr lang="en-GB" dirty="0"/>
              <a:t>Since last year, Islington has seen a 22% increase in the rate of temporary accommodation.</a:t>
            </a:r>
          </a:p>
        </p:txBody>
      </p:sp>
      <p:pic>
        <p:nvPicPr>
          <p:cNvPr id="9" name="Content Placeholder 8" descr="Graph showing the percentage change in temporary accommodation between Q4 2022/23 and Q4 2023/24 by London borough. ">
            <a:extLst>
              <a:ext uri="{FF2B5EF4-FFF2-40B4-BE49-F238E27FC236}">
                <a16:creationId xmlns:a16="http://schemas.microsoft.com/office/drawing/2014/main" id="{5536CC55-0224-97C9-F221-6F8D217E80D6}"/>
              </a:ext>
            </a:extLst>
          </p:cNvPr>
          <p:cNvPicPr>
            <a:picLocks noGrp="1" noChangeAspect="1"/>
          </p:cNvPicPr>
          <p:nvPr>
            <p:ph sz="half" idx="1"/>
          </p:nvPr>
        </p:nvPicPr>
        <p:blipFill>
          <a:blip r:embed="rId2"/>
          <a:stretch>
            <a:fillRect/>
          </a:stretch>
        </p:blipFill>
        <p:spPr>
          <a:xfrm>
            <a:off x="849086" y="1434670"/>
            <a:ext cx="6731320" cy="4400738"/>
          </a:xfrm>
          <a:prstGeom prst="rect">
            <a:avLst/>
          </a:prstGeom>
        </p:spPr>
      </p:pic>
      <p:sp>
        <p:nvSpPr>
          <p:cNvPr id="8" name="Content Placeholder 7">
            <a:extLst>
              <a:ext uri="{FF2B5EF4-FFF2-40B4-BE49-F238E27FC236}">
                <a16:creationId xmlns:a16="http://schemas.microsoft.com/office/drawing/2014/main" id="{3C350704-E8B8-72D2-00FC-C53114448941}"/>
              </a:ext>
            </a:extLst>
          </p:cNvPr>
          <p:cNvSpPr>
            <a:spLocks noGrp="1"/>
          </p:cNvSpPr>
          <p:nvPr>
            <p:ph sz="half" idx="2"/>
          </p:nvPr>
        </p:nvSpPr>
        <p:spPr>
          <a:xfrm>
            <a:off x="7810026" y="1511558"/>
            <a:ext cx="3816000" cy="4323849"/>
          </a:xfrm>
        </p:spPr>
        <p:txBody>
          <a:bodyPr/>
          <a:lstStyle/>
          <a:p>
            <a:r>
              <a:rPr lang="en-GB" sz="1600" dirty="0"/>
              <a:t>Of the 26 local authorities that submitted quarter 4 figures in 2023/24:</a:t>
            </a:r>
            <a:endParaRPr lang="en-GB" sz="1600" dirty="0">
              <a:cs typeface="Arial"/>
            </a:endParaRPr>
          </a:p>
          <a:p>
            <a:pPr marL="285750" indent="-285750">
              <a:buClr>
                <a:schemeClr val="accent1"/>
              </a:buClr>
              <a:buFont typeface="Arial" panose="020B0604020202020204" pitchFamily="34" charset="0"/>
              <a:buChar char="•"/>
            </a:pPr>
            <a:r>
              <a:rPr lang="en-GB" sz="1600" dirty="0"/>
              <a:t>22 boroughs had a % increase and 2 had a % decrease, 2 had no change. </a:t>
            </a:r>
            <a:endParaRPr lang="en-GB" sz="1600" dirty="0">
              <a:cs typeface="Arial"/>
            </a:endParaRPr>
          </a:p>
          <a:p>
            <a:pPr marL="285750" indent="-285750">
              <a:buClr>
                <a:schemeClr val="accent1"/>
              </a:buClr>
              <a:buFont typeface="Arial" panose="020B0604020202020204" pitchFamily="34" charset="0"/>
              <a:buChar char="•"/>
            </a:pPr>
            <a:r>
              <a:rPr lang="en-GB" sz="1600" dirty="0"/>
              <a:t>The temporary accommodation rate per 1,000 in Islington increased by 22% this quarter 4 compared to quarter 4 last year. </a:t>
            </a:r>
            <a:endParaRPr lang="en-GB" sz="1600" dirty="0">
              <a:cs typeface="Arial"/>
            </a:endParaRPr>
          </a:p>
          <a:p>
            <a:pPr marL="285750" indent="-285750">
              <a:buClr>
                <a:schemeClr val="accent1"/>
              </a:buClr>
              <a:buFont typeface="Arial" panose="020B0604020202020204" pitchFamily="34" charset="0"/>
              <a:buChar char="•"/>
            </a:pPr>
            <a:r>
              <a:rPr lang="en-GB" sz="1600" dirty="0"/>
              <a:t>Although Islington's rate of temporary accommodation benchmarks well (see previous slide), Islington has seen the 4th highest % increase in homelessness compared to Q4 last year. </a:t>
            </a:r>
            <a:endParaRPr lang="en-GB" sz="1600" b="1" dirty="0">
              <a:cs typeface="Arial"/>
            </a:endParaRPr>
          </a:p>
          <a:p>
            <a:endParaRPr lang="en-GB" sz="1600" dirty="0"/>
          </a:p>
        </p:txBody>
      </p:sp>
      <p:sp>
        <p:nvSpPr>
          <p:cNvPr id="4" name="TextBox 3">
            <a:extLst>
              <a:ext uri="{FF2B5EF4-FFF2-40B4-BE49-F238E27FC236}">
                <a16:creationId xmlns:a16="http://schemas.microsoft.com/office/drawing/2014/main" id="{28AF761C-A46B-3206-9D49-411FD1B98089}"/>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effectLst/>
                <a:latin typeface="+mn-lt"/>
                <a:ea typeface="+mn-ea"/>
                <a:cs typeface="+mn-cs"/>
              </a:rPr>
              <a:t>Department for Levelling up, Housing, and Communities Homelessness statistics</a:t>
            </a:r>
            <a:endParaRPr lang="en-GB" sz="1200" dirty="0">
              <a:solidFill>
                <a:schemeClr val="bg1"/>
              </a:solidFill>
            </a:endParaRPr>
          </a:p>
        </p:txBody>
      </p:sp>
    </p:spTree>
    <p:extLst>
      <p:ext uri="{BB962C8B-B14F-4D97-AF65-F5344CB8AC3E}">
        <p14:creationId xmlns:p14="http://schemas.microsoft.com/office/powerpoint/2010/main" val="3723526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4B4168-3E41-1562-DB40-E52A3C52CA6C}"/>
              </a:ext>
            </a:extLst>
          </p:cNvPr>
          <p:cNvSpPr>
            <a:spLocks noGrp="1"/>
          </p:cNvSpPr>
          <p:nvPr>
            <p:ph type="title"/>
          </p:nvPr>
        </p:nvSpPr>
        <p:spPr>
          <a:xfrm>
            <a:off x="565974" y="132315"/>
            <a:ext cx="10515600" cy="1056827"/>
          </a:xfrm>
        </p:spPr>
        <p:txBody>
          <a:bodyPr/>
          <a:lstStyle/>
          <a:p>
            <a:r>
              <a:rPr lang="en-GB" dirty="0"/>
              <a:t>Summary - Employment</a:t>
            </a:r>
          </a:p>
        </p:txBody>
      </p:sp>
      <p:sp>
        <p:nvSpPr>
          <p:cNvPr id="3" name="Content Placeholder 2">
            <a:extLst>
              <a:ext uri="{FF2B5EF4-FFF2-40B4-BE49-F238E27FC236}">
                <a16:creationId xmlns:a16="http://schemas.microsoft.com/office/drawing/2014/main" id="{13F6E97F-E18C-FA08-4055-29DF1CEA7CD0}"/>
              </a:ext>
            </a:extLst>
          </p:cNvPr>
          <p:cNvSpPr>
            <a:spLocks noGrp="1"/>
          </p:cNvSpPr>
          <p:nvPr>
            <p:ph idx="1"/>
          </p:nvPr>
        </p:nvSpPr>
        <p:spPr>
          <a:xfrm>
            <a:off x="565974" y="526668"/>
            <a:ext cx="11535830" cy="4124033"/>
          </a:xfrm>
        </p:spPr>
        <p:txBody>
          <a:bodyPr vert="horz" wrap="square" lIns="91440" tIns="45720" rIns="91440" bIns="45720" rtlCol="0" anchor="t">
            <a:noAutofit/>
          </a:bodyPr>
          <a:lstStyle/>
          <a:p>
            <a:r>
              <a:rPr lang="en-GB" sz="1600" dirty="0"/>
              <a:t>Financial stability is important to Islington residents to live a good life. Good quality and secure employment opportunities for residents with good incomes are therefore important. </a:t>
            </a:r>
            <a:endParaRPr lang="en-GB" sz="1600" dirty="0">
              <a:cs typeface="Arial"/>
            </a:endParaRPr>
          </a:p>
          <a:p>
            <a:r>
              <a:rPr lang="en-GB" sz="1600" dirty="0"/>
              <a:t>Islington is a small densely populated borough and currently home to 22,655 business the majority of which are small medium enterprises. The boroughs businesses are largely concentrated in the south of the borough.</a:t>
            </a:r>
            <a:endParaRPr lang="en-GB" sz="1600" dirty="0">
              <a:cs typeface="Arial"/>
            </a:endParaRPr>
          </a:p>
          <a:p>
            <a:r>
              <a:rPr lang="en-GB" sz="1600" dirty="0"/>
              <a:t>The number of businesses establishing themselves in the borough have been growing over the past decade and generally there is a net gain in new businesses, </a:t>
            </a:r>
            <a:r>
              <a:rPr lang="en-GB" sz="1600" dirty="0" err="1"/>
              <a:t>i.e</a:t>
            </a:r>
            <a:r>
              <a:rPr lang="en-GB" sz="1600" dirty="0"/>
              <a:t> more new businesses are established in the borough compared to closing. </a:t>
            </a:r>
            <a:endParaRPr lang="en-GB" sz="1600" dirty="0">
              <a:cs typeface="Arial"/>
            </a:endParaRPr>
          </a:p>
          <a:p>
            <a:pPr marL="285750" indent="-285750"/>
            <a:r>
              <a:rPr lang="en-GB" sz="1600" dirty="0"/>
              <a:t>82% of the working age (16-64) population in Islington are economically active. This is higher than London and England (both at 79%). However, between 6-9% of </a:t>
            </a:r>
            <a:r>
              <a:rPr lang="en-US" sz="1600" dirty="0"/>
              <a:t>people aged 16 and over in Islington are estimated to be unemployed. This was an increase compared with the same period in the previous year.</a:t>
            </a:r>
            <a:endParaRPr lang="en-US" sz="1600" dirty="0">
              <a:cs typeface="Arial"/>
            </a:endParaRPr>
          </a:p>
          <a:p>
            <a:pPr marL="285750" indent="-285750"/>
            <a:r>
              <a:rPr lang="en-GB" sz="1600" dirty="0"/>
              <a:t>Certain population groups are disproportionately impacted in the labour market.  In Islington people who identify as having a disability are significantly less likely to be in employment compared to those who are don’t have a disability.  This gap has remained persistent over the years.</a:t>
            </a:r>
            <a:endParaRPr lang="en-GB" sz="1600" dirty="0">
              <a:cs typeface="Arial"/>
            </a:endParaRPr>
          </a:p>
          <a:p>
            <a:pPr marL="285750" indent="-285750"/>
            <a:r>
              <a:rPr lang="en-GB" sz="1600" dirty="0"/>
              <a:t>Data on employment rates for people who identify as  White compared to who are non-White shows some evidence that this gap has closed since 2017.  However, it is important to note that these data are based on surveys and subject to fluctuation.</a:t>
            </a:r>
            <a:endParaRPr lang="en-GB" sz="1600" dirty="0">
              <a:cs typeface="Arial"/>
            </a:endParaRPr>
          </a:p>
          <a:p>
            <a:pPr marL="285750" indent="-285750"/>
            <a:r>
              <a:rPr lang="en-GB" sz="1600" dirty="0"/>
              <a:t>Finally, employment rates for people with a heath condition or illnesses lasting more than 12 months has been approximately 50% over the past years with the exception of 2022 and 2023 where it was around 70%, higher than London. </a:t>
            </a:r>
            <a:endParaRPr lang="en-GB" sz="1600" dirty="0">
              <a:cs typeface="Arial"/>
            </a:endParaRPr>
          </a:p>
          <a:p>
            <a:pPr marL="285750" indent="-285750"/>
            <a:r>
              <a:rPr lang="en-GB" sz="1600" dirty="0"/>
              <a:t>Employment by housing tenure, unsurprisingly, shows residents in social housing have higher rates of unemployment compared to those in other tenures.</a:t>
            </a:r>
            <a:endParaRPr lang="en-GB" sz="1600" dirty="0">
              <a:cs typeface="Arial"/>
            </a:endParaRPr>
          </a:p>
          <a:p>
            <a:pPr marL="285750" indent="-285750"/>
            <a:endParaRPr lang="en-GB" sz="1600" dirty="0"/>
          </a:p>
          <a:p>
            <a:pPr marL="285750" indent="-285750"/>
            <a:endParaRPr lang="en-GB" sz="1600" dirty="0">
              <a:cs typeface="Arial"/>
            </a:endParaRPr>
          </a:p>
          <a:p>
            <a:endParaRPr lang="en-GB" sz="1600" dirty="0"/>
          </a:p>
          <a:p>
            <a:pPr marL="0" indent="0">
              <a:buNone/>
            </a:pPr>
            <a:endParaRPr lang="en-GB" dirty="0"/>
          </a:p>
        </p:txBody>
      </p:sp>
    </p:spTree>
    <p:extLst>
      <p:ext uri="{BB962C8B-B14F-4D97-AF65-F5344CB8AC3E}">
        <p14:creationId xmlns:p14="http://schemas.microsoft.com/office/powerpoint/2010/main" val="2491104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AF57-C7A0-E337-37E8-72E3CBFD8902}"/>
              </a:ext>
            </a:extLst>
          </p:cNvPr>
          <p:cNvSpPr>
            <a:spLocks noGrp="1"/>
          </p:cNvSpPr>
          <p:nvPr>
            <p:ph type="title"/>
          </p:nvPr>
        </p:nvSpPr>
        <p:spPr/>
        <p:txBody>
          <a:bodyPr/>
          <a:lstStyle/>
          <a:p>
            <a:r>
              <a:rPr lang="en-GB" sz="2800" dirty="0"/>
              <a:t>The number of homelessness applications increased among all ethnic groups between 2021/22 and 2022/23, but most among households without stated ethnicity.</a:t>
            </a:r>
          </a:p>
        </p:txBody>
      </p:sp>
      <p:sp>
        <p:nvSpPr>
          <p:cNvPr id="3" name="Content Placeholder 2">
            <a:extLst>
              <a:ext uri="{FF2B5EF4-FFF2-40B4-BE49-F238E27FC236}">
                <a16:creationId xmlns:a16="http://schemas.microsoft.com/office/drawing/2014/main" id="{6D13A734-22D0-A045-96AC-25D07001A825}"/>
              </a:ext>
            </a:extLst>
          </p:cNvPr>
          <p:cNvSpPr>
            <a:spLocks noGrp="1"/>
          </p:cNvSpPr>
          <p:nvPr>
            <p:ph idx="1"/>
          </p:nvPr>
        </p:nvSpPr>
        <p:spPr>
          <a:xfrm>
            <a:off x="565974" y="1688841"/>
            <a:ext cx="10515600" cy="4016220"/>
          </a:xfrm>
          <a:noFill/>
        </p:spPr>
        <p:txBody>
          <a:bodyPr/>
          <a:lstStyle/>
          <a:p>
            <a:r>
              <a:rPr lang="en-GB" sz="1600" dirty="0"/>
              <a:t>There is little difference in the percentage distribution of ethnic group over the different years, with all stated ethnic groups seeing marginal decreases while the proportion of unknown has increased. </a:t>
            </a:r>
          </a:p>
        </p:txBody>
      </p:sp>
      <p:pic>
        <p:nvPicPr>
          <p:cNvPr id="4" name="Picture 3" descr="Number of homelessness applications, Islington, 2018//19 - 2022/23">
            <a:extLst>
              <a:ext uri="{FF2B5EF4-FFF2-40B4-BE49-F238E27FC236}">
                <a16:creationId xmlns:a16="http://schemas.microsoft.com/office/drawing/2014/main" id="{E211CA08-5401-D3E4-5F6F-8306E8C1094B}"/>
              </a:ext>
            </a:extLst>
          </p:cNvPr>
          <p:cNvPicPr>
            <a:picLocks noChangeAspect="1"/>
          </p:cNvPicPr>
          <p:nvPr/>
        </p:nvPicPr>
        <p:blipFill>
          <a:blip r:embed="rId2"/>
          <a:stretch>
            <a:fillRect/>
          </a:stretch>
        </p:blipFill>
        <p:spPr>
          <a:xfrm>
            <a:off x="758951" y="2188856"/>
            <a:ext cx="4932722" cy="3577959"/>
          </a:xfrm>
          <a:prstGeom prst="rect">
            <a:avLst/>
          </a:prstGeom>
        </p:spPr>
      </p:pic>
      <p:pic>
        <p:nvPicPr>
          <p:cNvPr id="10" name="Picture 9" descr="Homelessness applications by ethnicity, Islington, 2017/18 - 2022/23">
            <a:extLst>
              <a:ext uri="{FF2B5EF4-FFF2-40B4-BE49-F238E27FC236}">
                <a16:creationId xmlns:a16="http://schemas.microsoft.com/office/drawing/2014/main" id="{C917AF6A-C9CB-23D1-D847-891A57D7A1AF}"/>
              </a:ext>
            </a:extLst>
          </p:cNvPr>
          <p:cNvPicPr>
            <a:picLocks noChangeAspect="1"/>
          </p:cNvPicPr>
          <p:nvPr/>
        </p:nvPicPr>
        <p:blipFill>
          <a:blip r:embed="rId3"/>
          <a:stretch>
            <a:fillRect/>
          </a:stretch>
        </p:blipFill>
        <p:spPr>
          <a:xfrm>
            <a:off x="6643395" y="2214660"/>
            <a:ext cx="5141167" cy="3521278"/>
          </a:xfrm>
          <a:prstGeom prst="rect">
            <a:avLst/>
          </a:prstGeom>
        </p:spPr>
      </p:pic>
      <p:sp>
        <p:nvSpPr>
          <p:cNvPr id="5" name="TextBox 4">
            <a:extLst>
              <a:ext uri="{FF2B5EF4-FFF2-40B4-BE49-F238E27FC236}">
                <a16:creationId xmlns:a16="http://schemas.microsoft.com/office/drawing/2014/main" id="{61F3EAB4-584F-6F18-0118-5904B59DAE8D}"/>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Islington Council Homelessness data (Sep 2023) </a:t>
            </a:r>
          </a:p>
        </p:txBody>
      </p:sp>
    </p:spTree>
    <p:extLst>
      <p:ext uri="{BB962C8B-B14F-4D97-AF65-F5344CB8AC3E}">
        <p14:creationId xmlns:p14="http://schemas.microsoft.com/office/powerpoint/2010/main" val="19284377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AF57-C7A0-E337-37E8-72E3CBFD8902}"/>
              </a:ext>
            </a:extLst>
          </p:cNvPr>
          <p:cNvSpPr>
            <a:spLocks noGrp="1"/>
          </p:cNvSpPr>
          <p:nvPr>
            <p:ph type="title"/>
          </p:nvPr>
        </p:nvSpPr>
        <p:spPr/>
        <p:txBody>
          <a:bodyPr/>
          <a:lstStyle/>
          <a:p>
            <a:r>
              <a:rPr lang="en-GB" sz="2800" dirty="0"/>
              <a:t>Black/Black British</a:t>
            </a:r>
            <a:r>
              <a:rPr lang="en-GB" sz="2800" b="1" dirty="0"/>
              <a:t> </a:t>
            </a:r>
            <a:r>
              <a:rPr lang="en-GB" sz="2800" dirty="0"/>
              <a:t>households are over-represented with respect to homelessness applications.</a:t>
            </a:r>
          </a:p>
        </p:txBody>
      </p:sp>
      <p:pic>
        <p:nvPicPr>
          <p:cNvPr id="7" name="Content Placeholder 6" descr="Graph showing the distribution of homelessness applications in 2022/23 by ethnicity compared to the Census 2021">
            <a:extLst>
              <a:ext uri="{FF2B5EF4-FFF2-40B4-BE49-F238E27FC236}">
                <a16:creationId xmlns:a16="http://schemas.microsoft.com/office/drawing/2014/main" id="{3C171ADC-2623-B449-4C25-5973375C4066}"/>
              </a:ext>
            </a:extLst>
          </p:cNvPr>
          <p:cNvPicPr>
            <a:picLocks noGrp="1" noChangeAspect="1"/>
          </p:cNvPicPr>
          <p:nvPr>
            <p:ph sz="half" idx="1"/>
          </p:nvPr>
        </p:nvPicPr>
        <p:blipFill>
          <a:blip r:embed="rId2"/>
          <a:stretch>
            <a:fillRect/>
          </a:stretch>
        </p:blipFill>
        <p:spPr>
          <a:xfrm>
            <a:off x="565974" y="1335408"/>
            <a:ext cx="6468417" cy="4377307"/>
          </a:xfrm>
          <a:prstGeom prst="rect">
            <a:avLst/>
          </a:prstGeom>
        </p:spPr>
      </p:pic>
      <p:sp>
        <p:nvSpPr>
          <p:cNvPr id="6" name="Content Placeholder 5">
            <a:extLst>
              <a:ext uri="{FF2B5EF4-FFF2-40B4-BE49-F238E27FC236}">
                <a16:creationId xmlns:a16="http://schemas.microsoft.com/office/drawing/2014/main" id="{5394B857-FDC7-928E-0E9F-6B0C35ADF46F}"/>
              </a:ext>
            </a:extLst>
          </p:cNvPr>
          <p:cNvSpPr>
            <a:spLocks noGrp="1"/>
          </p:cNvSpPr>
          <p:nvPr>
            <p:ph sz="half" idx="2"/>
          </p:nvPr>
        </p:nvSpPr>
        <p:spPr/>
        <p:txBody>
          <a:bodyPr/>
          <a:lstStyle/>
          <a:p>
            <a:pPr>
              <a:lnSpc>
                <a:spcPct val="100000"/>
              </a:lnSpc>
            </a:pPr>
            <a:r>
              <a:rPr lang="en-GB" sz="1600" dirty="0"/>
              <a:t>Comparing Islington Council’s data on homelessness applications with Census 2021 population level data, shows that Black/Black British households are over-represented (21%) compared to the overall population profile (13%). </a:t>
            </a:r>
            <a:endParaRPr lang="en-GB" sz="1600" dirty="0">
              <a:cs typeface="Arial"/>
            </a:endParaRPr>
          </a:p>
          <a:p>
            <a:pPr>
              <a:lnSpc>
                <a:spcPct val="100000"/>
              </a:lnSpc>
            </a:pPr>
            <a:r>
              <a:rPr lang="en-GB" sz="1600" dirty="0"/>
              <a:t>The proportion of homelessness applications with unknown ethnicity is very large (36%), meaning it is not possible to draw robust conclusions about disaggregated ethnicity data</a:t>
            </a:r>
            <a:endParaRPr lang="en-GB" sz="1600" dirty="0">
              <a:cs typeface="Arial"/>
            </a:endParaRPr>
          </a:p>
          <a:p>
            <a:pPr>
              <a:lnSpc>
                <a:spcPct val="100000"/>
              </a:lnSpc>
            </a:pPr>
            <a:endParaRPr lang="en-GB" sz="1600" dirty="0"/>
          </a:p>
        </p:txBody>
      </p:sp>
      <p:sp>
        <p:nvSpPr>
          <p:cNvPr id="5" name="TextBox 4">
            <a:extLst>
              <a:ext uri="{FF2B5EF4-FFF2-40B4-BE49-F238E27FC236}">
                <a16:creationId xmlns:a16="http://schemas.microsoft.com/office/drawing/2014/main" id="{2E70EB54-7E90-8E9C-856F-7B0F87D5675D}"/>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Islington Council Homelessness data (Sep 2023) and Census 2021 data</a:t>
            </a:r>
          </a:p>
        </p:txBody>
      </p:sp>
    </p:spTree>
    <p:extLst>
      <p:ext uri="{BB962C8B-B14F-4D97-AF65-F5344CB8AC3E}">
        <p14:creationId xmlns:p14="http://schemas.microsoft.com/office/powerpoint/2010/main" val="113677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9AF302B-123C-60A6-60F6-FE05EB5E29DF}"/>
              </a:ext>
            </a:extLst>
          </p:cNvPr>
          <p:cNvSpPr>
            <a:spLocks noGrp="1"/>
          </p:cNvSpPr>
          <p:nvPr>
            <p:ph type="title"/>
          </p:nvPr>
        </p:nvSpPr>
        <p:spPr/>
        <p:txBody>
          <a:bodyPr>
            <a:noAutofit/>
          </a:bodyPr>
          <a:lstStyle/>
          <a:p>
            <a:r>
              <a:rPr lang="en-US" sz="2800" dirty="0"/>
              <a:t>Proportion and number of households in rent arrears has increased and so has the average rent arrears per tenant.</a:t>
            </a:r>
            <a:endParaRPr lang="en-US" sz="2800" dirty="0">
              <a:cs typeface="Calibri Light"/>
            </a:endParaRPr>
          </a:p>
        </p:txBody>
      </p:sp>
      <p:sp>
        <p:nvSpPr>
          <p:cNvPr id="13" name="TextBox 12">
            <a:extLst>
              <a:ext uri="{FF2B5EF4-FFF2-40B4-BE49-F238E27FC236}">
                <a16:creationId xmlns:a16="http://schemas.microsoft.com/office/drawing/2014/main" id="{C4C2EF42-0568-D975-959D-8D179EA12D41}"/>
              </a:ext>
            </a:extLst>
          </p:cNvPr>
          <p:cNvSpPr txBox="1"/>
          <p:nvPr/>
        </p:nvSpPr>
        <p:spPr>
          <a:xfrm>
            <a:off x="10212894" y="992173"/>
            <a:ext cx="1737360" cy="377177"/>
          </a:xfrm>
          <a:prstGeom prst="rect">
            <a:avLst/>
          </a:prstGeom>
          <a:noFill/>
        </p:spPr>
        <p:txBody>
          <a:bodyPr wrap="square" lIns="0" tIns="0" rIns="0" bIns="0" rtlCol="0">
            <a:noAutofit/>
          </a:bodyPr>
          <a:lstStyle/>
          <a:p>
            <a:pPr algn="l"/>
            <a:r>
              <a:rPr lang="en-GB" sz="1200" dirty="0"/>
              <a:t>Data as of February 2023</a:t>
            </a:r>
          </a:p>
        </p:txBody>
      </p:sp>
      <p:pic>
        <p:nvPicPr>
          <p:cNvPr id="7" name="Picture 6" descr="A graph showing the proportion of Islington households in rent arrears. Towards the end of 2023/24, 36% of households were in rent arrears. This has remained fairly steady since 2018/19">
            <a:extLst>
              <a:ext uri="{FF2B5EF4-FFF2-40B4-BE49-F238E27FC236}">
                <a16:creationId xmlns:a16="http://schemas.microsoft.com/office/drawing/2014/main" id="{2B258288-A164-5327-59A2-52BB9B448E9E}"/>
              </a:ext>
            </a:extLst>
          </p:cNvPr>
          <p:cNvPicPr>
            <a:picLocks noChangeAspect="1"/>
          </p:cNvPicPr>
          <p:nvPr/>
        </p:nvPicPr>
        <p:blipFill>
          <a:blip r:embed="rId2"/>
          <a:srcRect t="2254" b="-1"/>
          <a:stretch/>
        </p:blipFill>
        <p:spPr>
          <a:xfrm>
            <a:off x="1045396" y="1387266"/>
            <a:ext cx="4207242" cy="2117253"/>
          </a:xfrm>
          <a:prstGeom prst="rect">
            <a:avLst/>
          </a:prstGeom>
        </p:spPr>
      </p:pic>
      <p:pic>
        <p:nvPicPr>
          <p:cNvPr id="5" name="Picture 4" descr="Graph showing the number of Islington households in rent arrears. Towards the end of 2023/24, 8,807 households were in rent arrears. This has remained fairly steady since 2018/19">
            <a:extLst>
              <a:ext uri="{FF2B5EF4-FFF2-40B4-BE49-F238E27FC236}">
                <a16:creationId xmlns:a16="http://schemas.microsoft.com/office/drawing/2014/main" id="{6718BFC7-C6C4-5557-9DA7-A5F31C2DC1C5}"/>
              </a:ext>
            </a:extLst>
          </p:cNvPr>
          <p:cNvPicPr>
            <a:picLocks noChangeAspect="1"/>
          </p:cNvPicPr>
          <p:nvPr/>
        </p:nvPicPr>
        <p:blipFill>
          <a:blip r:embed="rId3"/>
          <a:stretch>
            <a:fillRect/>
          </a:stretch>
        </p:blipFill>
        <p:spPr>
          <a:xfrm>
            <a:off x="1133856" y="3573581"/>
            <a:ext cx="4413958" cy="2175707"/>
          </a:xfrm>
          <a:prstGeom prst="rect">
            <a:avLst/>
          </a:prstGeom>
        </p:spPr>
      </p:pic>
      <p:pic>
        <p:nvPicPr>
          <p:cNvPr id="10" name="Picture 9" descr="Graph showing the total rent arrears. Towards the end of 2023/24, the rent arrears totalled £10,478,236. This number has been steadily increasing since 2018/19.">
            <a:extLst>
              <a:ext uri="{FF2B5EF4-FFF2-40B4-BE49-F238E27FC236}">
                <a16:creationId xmlns:a16="http://schemas.microsoft.com/office/drawing/2014/main" id="{939FDA5C-8576-7879-1E9D-EAF8F204E20B}"/>
              </a:ext>
            </a:extLst>
          </p:cNvPr>
          <p:cNvPicPr>
            <a:picLocks noChangeAspect="1"/>
          </p:cNvPicPr>
          <p:nvPr/>
        </p:nvPicPr>
        <p:blipFill>
          <a:blip r:embed="rId4"/>
          <a:stretch>
            <a:fillRect/>
          </a:stretch>
        </p:blipFill>
        <p:spPr>
          <a:xfrm>
            <a:off x="5732060" y="1369350"/>
            <a:ext cx="4682775" cy="2289251"/>
          </a:xfrm>
          <a:prstGeom prst="rect">
            <a:avLst/>
          </a:prstGeom>
        </p:spPr>
      </p:pic>
      <p:pic>
        <p:nvPicPr>
          <p:cNvPr id="12" name="Picture 11" descr="Graph showing the average rent arrears per tenant. Towards the end of 2023/24, the average tenant owed £423. This figure has been steadily increasing since 2018/19. ">
            <a:extLst>
              <a:ext uri="{FF2B5EF4-FFF2-40B4-BE49-F238E27FC236}">
                <a16:creationId xmlns:a16="http://schemas.microsoft.com/office/drawing/2014/main" id="{68E3D2BC-A2AD-2625-F439-C8A041266326}"/>
              </a:ext>
            </a:extLst>
          </p:cNvPr>
          <p:cNvPicPr>
            <a:picLocks noChangeAspect="1"/>
          </p:cNvPicPr>
          <p:nvPr/>
        </p:nvPicPr>
        <p:blipFill>
          <a:blip r:embed="rId5"/>
          <a:srcRect t="2690"/>
          <a:stretch/>
        </p:blipFill>
        <p:spPr>
          <a:xfrm>
            <a:off x="5846634" y="3597479"/>
            <a:ext cx="4576867" cy="2231396"/>
          </a:xfrm>
          <a:prstGeom prst="rect">
            <a:avLst/>
          </a:prstGeom>
        </p:spPr>
      </p:pic>
      <p:sp>
        <p:nvSpPr>
          <p:cNvPr id="2" name="TextBox 1">
            <a:extLst>
              <a:ext uri="{FF2B5EF4-FFF2-40B4-BE49-F238E27FC236}">
                <a16:creationId xmlns:a16="http://schemas.microsoft.com/office/drawing/2014/main" id="{6831C9DD-A8D9-885C-B2DD-1160BB4D4690}"/>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Islington Council Cost of Living dashboard</a:t>
            </a:r>
          </a:p>
        </p:txBody>
      </p:sp>
    </p:spTree>
    <p:extLst>
      <p:ext uri="{BB962C8B-B14F-4D97-AF65-F5344CB8AC3E}">
        <p14:creationId xmlns:p14="http://schemas.microsoft.com/office/powerpoint/2010/main" val="7299701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AF57-C7A0-E337-37E8-72E3CBFD8902}"/>
              </a:ext>
            </a:extLst>
          </p:cNvPr>
          <p:cNvSpPr>
            <a:spLocks noGrp="1"/>
          </p:cNvSpPr>
          <p:nvPr>
            <p:ph type="title"/>
          </p:nvPr>
        </p:nvSpPr>
        <p:spPr/>
        <p:txBody>
          <a:bodyPr>
            <a:normAutofit/>
          </a:bodyPr>
          <a:lstStyle/>
          <a:p>
            <a:r>
              <a:rPr lang="en-GB" sz="2800" dirty="0"/>
              <a:t>All ethnic groups have seen an increase in the proportion of households in rent arrears.</a:t>
            </a:r>
            <a:endParaRPr lang="en-GB" sz="2800" dirty="0">
              <a:cs typeface="Calibri Light"/>
            </a:endParaRPr>
          </a:p>
        </p:txBody>
      </p:sp>
      <p:sp>
        <p:nvSpPr>
          <p:cNvPr id="3" name="Content Placeholder 2">
            <a:extLst>
              <a:ext uri="{FF2B5EF4-FFF2-40B4-BE49-F238E27FC236}">
                <a16:creationId xmlns:a16="http://schemas.microsoft.com/office/drawing/2014/main" id="{6D13A734-22D0-A045-96AC-25D07001A825}"/>
              </a:ext>
            </a:extLst>
          </p:cNvPr>
          <p:cNvSpPr>
            <a:spLocks noGrp="1"/>
          </p:cNvSpPr>
          <p:nvPr>
            <p:ph idx="1"/>
          </p:nvPr>
        </p:nvSpPr>
        <p:spPr>
          <a:xfrm>
            <a:off x="565974" y="1366983"/>
            <a:ext cx="11505376" cy="4124033"/>
          </a:xfrm>
          <a:noFill/>
        </p:spPr>
        <p:txBody>
          <a:bodyPr vert="horz" lIns="91440" tIns="45720" rIns="91440" bIns="45720" rtlCol="0" anchor="t">
            <a:normAutofit/>
          </a:bodyPr>
          <a:lstStyle/>
          <a:p>
            <a:pPr>
              <a:lnSpc>
                <a:spcPct val="100000"/>
              </a:lnSpc>
            </a:pPr>
            <a:r>
              <a:rPr lang="en-GB" sz="1400" dirty="0"/>
              <a:t>There has been an increase the proportion of households in rent arrears across all ethnic groups, with similar trends in the </a:t>
            </a:r>
            <a:r>
              <a:rPr lang="en-GB" sz="1400" b="1" dirty="0"/>
              <a:t>percentage of households </a:t>
            </a:r>
            <a:r>
              <a:rPr lang="en-GB" sz="1400" dirty="0"/>
              <a:t>that are in rent arrears, although the ‘White’ group has seen a slightly smaller increase. </a:t>
            </a:r>
          </a:p>
          <a:p>
            <a:pPr>
              <a:lnSpc>
                <a:spcPct val="100000"/>
              </a:lnSpc>
            </a:pPr>
            <a:r>
              <a:rPr lang="en-GB" sz="1400" dirty="0"/>
              <a:t>The average </a:t>
            </a:r>
            <a:r>
              <a:rPr lang="en-GB" sz="1400" b="1" dirty="0"/>
              <a:t>amount of arrears </a:t>
            </a:r>
            <a:r>
              <a:rPr lang="en-GB" sz="1400" dirty="0"/>
              <a:t>has increased more steeply than the proportion of households in arrears. Moreover, there has been more variation in the average amount  over time, with </a:t>
            </a:r>
            <a:r>
              <a:rPr lang="en-GB" sz="1400" b="1" dirty="0"/>
              <a:t>Black/Black British</a:t>
            </a:r>
            <a:r>
              <a:rPr lang="en-GB" sz="1400" dirty="0"/>
              <a:t> and </a:t>
            </a:r>
            <a:r>
              <a:rPr lang="en-GB" sz="1400" b="1" dirty="0"/>
              <a:t>Mixed</a:t>
            </a:r>
            <a:r>
              <a:rPr lang="en-GB" sz="1400" dirty="0"/>
              <a:t> households seeing steeper increases in the average amount of arrears since 2021/22, suggesting that </a:t>
            </a:r>
            <a:r>
              <a:rPr lang="en-GB" sz="1400" b="1" dirty="0"/>
              <a:t>households already in debt have fallen further behind in their arrears among these ethnic groups.</a:t>
            </a:r>
            <a:endParaRPr lang="en-GB" sz="1400" b="1" dirty="0">
              <a:cs typeface="Calibri"/>
            </a:endParaRPr>
          </a:p>
          <a:p>
            <a:pPr>
              <a:lnSpc>
                <a:spcPct val="100000"/>
              </a:lnSpc>
            </a:pPr>
            <a:r>
              <a:rPr lang="en-GB" sz="1400" dirty="0"/>
              <a:t>The average amount of arrears among Black/Black British households was £611 as of Jul 2024 (among approx. 2200 households), whereas it was £626 among Mixed households (about 400 households).</a:t>
            </a:r>
            <a:endParaRPr lang="en-GB" sz="1400" dirty="0">
              <a:cs typeface="Calibri"/>
            </a:endParaRPr>
          </a:p>
        </p:txBody>
      </p:sp>
      <p:pic>
        <p:nvPicPr>
          <p:cNvPr id="17" name="Picture 16" descr="Percentage of households in rent arrears by ethnicity. The highest proportion is among Mixed hourseholds. The lowest proportion is among White households">
            <a:extLst>
              <a:ext uri="{FF2B5EF4-FFF2-40B4-BE49-F238E27FC236}">
                <a16:creationId xmlns:a16="http://schemas.microsoft.com/office/drawing/2014/main" id="{7DD9E86D-2540-0BFA-C666-79A653A465E9}"/>
              </a:ext>
            </a:extLst>
          </p:cNvPr>
          <p:cNvPicPr>
            <a:picLocks noChangeAspect="1"/>
          </p:cNvPicPr>
          <p:nvPr/>
        </p:nvPicPr>
        <p:blipFill>
          <a:blip r:embed="rId3"/>
          <a:stretch>
            <a:fillRect/>
          </a:stretch>
        </p:blipFill>
        <p:spPr>
          <a:xfrm>
            <a:off x="978408" y="3435476"/>
            <a:ext cx="5117592" cy="2374795"/>
          </a:xfrm>
          <a:prstGeom prst="rect">
            <a:avLst/>
          </a:prstGeom>
        </p:spPr>
      </p:pic>
      <p:pic>
        <p:nvPicPr>
          <p:cNvPr id="18" name="Picture 17" descr="Average rent arrears by ethnicity">
            <a:extLst>
              <a:ext uri="{FF2B5EF4-FFF2-40B4-BE49-F238E27FC236}">
                <a16:creationId xmlns:a16="http://schemas.microsoft.com/office/drawing/2014/main" id="{EDFF6C01-0847-5222-3201-FCB1B3425D43}"/>
              </a:ext>
            </a:extLst>
          </p:cNvPr>
          <p:cNvPicPr>
            <a:picLocks noChangeAspect="1"/>
          </p:cNvPicPr>
          <p:nvPr/>
        </p:nvPicPr>
        <p:blipFill>
          <a:blip r:embed="rId4"/>
          <a:stretch>
            <a:fillRect/>
          </a:stretch>
        </p:blipFill>
        <p:spPr>
          <a:xfrm>
            <a:off x="6302217" y="3394594"/>
            <a:ext cx="5562916" cy="2415677"/>
          </a:xfrm>
          <a:prstGeom prst="rect">
            <a:avLst/>
          </a:prstGeom>
        </p:spPr>
      </p:pic>
      <p:sp>
        <p:nvSpPr>
          <p:cNvPr id="4" name="TextBox 3">
            <a:extLst>
              <a:ext uri="{FF2B5EF4-FFF2-40B4-BE49-F238E27FC236}">
                <a16:creationId xmlns:a16="http://schemas.microsoft.com/office/drawing/2014/main" id="{A58C4698-BF06-05AC-F1F7-67711509BDF9}"/>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Islington Council Rent Arrears dashboard</a:t>
            </a:r>
          </a:p>
        </p:txBody>
      </p:sp>
    </p:spTree>
    <p:extLst>
      <p:ext uri="{BB962C8B-B14F-4D97-AF65-F5344CB8AC3E}">
        <p14:creationId xmlns:p14="http://schemas.microsoft.com/office/powerpoint/2010/main" val="13711066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AF57-C7A0-E337-37E8-72E3CBFD8902}"/>
              </a:ext>
            </a:extLst>
          </p:cNvPr>
          <p:cNvSpPr>
            <a:spLocks noGrp="1"/>
          </p:cNvSpPr>
          <p:nvPr>
            <p:ph type="title"/>
          </p:nvPr>
        </p:nvSpPr>
        <p:spPr/>
        <p:txBody>
          <a:bodyPr>
            <a:noAutofit/>
          </a:bodyPr>
          <a:lstStyle/>
          <a:p>
            <a:r>
              <a:rPr lang="en-GB" sz="2800" dirty="0"/>
              <a:t>Households with over 65s have experienced a slightly less negative impact on rent arrears compared to other households.</a:t>
            </a:r>
            <a:endParaRPr lang="en-GB" sz="2800" dirty="0">
              <a:cs typeface="Calibri Light"/>
            </a:endParaRPr>
          </a:p>
        </p:txBody>
      </p:sp>
      <p:sp>
        <p:nvSpPr>
          <p:cNvPr id="10" name="Content Placeholder 2">
            <a:extLst>
              <a:ext uri="{FF2B5EF4-FFF2-40B4-BE49-F238E27FC236}">
                <a16:creationId xmlns:a16="http://schemas.microsoft.com/office/drawing/2014/main" id="{9FC680E0-6698-0EE5-99F2-346EC116F8E6}"/>
              </a:ext>
            </a:extLst>
          </p:cNvPr>
          <p:cNvSpPr>
            <a:spLocks noGrp="1"/>
          </p:cNvSpPr>
          <p:nvPr>
            <p:ph idx="1"/>
          </p:nvPr>
        </p:nvSpPr>
        <p:spPr>
          <a:xfrm>
            <a:off x="565974" y="1366983"/>
            <a:ext cx="11440098" cy="4124033"/>
          </a:xfrm>
          <a:noFill/>
        </p:spPr>
        <p:txBody>
          <a:bodyPr>
            <a:normAutofit/>
          </a:bodyPr>
          <a:lstStyle/>
          <a:p>
            <a:pPr>
              <a:lnSpc>
                <a:spcPct val="120000"/>
              </a:lnSpc>
            </a:pPr>
            <a:r>
              <a:rPr lang="en-GB" sz="1400" dirty="0"/>
              <a:t>A smaller proportion of households with over 65s are in rent arrears compared to other households. The trend in the percentage of households in arrears is flatter for households with over 65s compared to those without over 65s, suggesting households with no over 65s have experienced less severe effects.</a:t>
            </a:r>
          </a:p>
          <a:p>
            <a:pPr>
              <a:lnSpc>
                <a:spcPct val="120000"/>
              </a:lnSpc>
            </a:pPr>
            <a:r>
              <a:rPr lang="en-GB" sz="1400" dirty="0"/>
              <a:t>The average amount of rent arrears has increased less among households with over 65s compared to other households, suggesting they have remained relatively better off. </a:t>
            </a:r>
          </a:p>
        </p:txBody>
      </p:sp>
      <p:pic>
        <p:nvPicPr>
          <p:cNvPr id="6" name="Picture 5" descr="Households with people aged 65+. Around 18% of households in rent arrears are over 65 households. ">
            <a:extLst>
              <a:ext uri="{FF2B5EF4-FFF2-40B4-BE49-F238E27FC236}">
                <a16:creationId xmlns:a16="http://schemas.microsoft.com/office/drawing/2014/main" id="{17A0ABE2-B199-840F-4908-B7EA5D71F14D}"/>
              </a:ext>
            </a:extLst>
          </p:cNvPr>
          <p:cNvPicPr>
            <a:picLocks noChangeAspect="1"/>
          </p:cNvPicPr>
          <p:nvPr/>
        </p:nvPicPr>
        <p:blipFill>
          <a:blip r:embed="rId2"/>
          <a:stretch>
            <a:fillRect/>
          </a:stretch>
        </p:blipFill>
        <p:spPr>
          <a:xfrm>
            <a:off x="1063525" y="2852928"/>
            <a:ext cx="4714771" cy="2969978"/>
          </a:xfrm>
          <a:prstGeom prst="rect">
            <a:avLst/>
          </a:prstGeom>
        </p:spPr>
      </p:pic>
      <p:pic>
        <p:nvPicPr>
          <p:cNvPr id="9" name="Picture 8" descr="Average rent arrears of households aged 65 and over.">
            <a:extLst>
              <a:ext uri="{FF2B5EF4-FFF2-40B4-BE49-F238E27FC236}">
                <a16:creationId xmlns:a16="http://schemas.microsoft.com/office/drawing/2014/main" id="{29975207-F507-0A79-1DB6-D1FB1CE84EE3}"/>
              </a:ext>
            </a:extLst>
          </p:cNvPr>
          <p:cNvPicPr>
            <a:picLocks noChangeAspect="1"/>
          </p:cNvPicPr>
          <p:nvPr/>
        </p:nvPicPr>
        <p:blipFill>
          <a:blip r:embed="rId3"/>
          <a:stretch>
            <a:fillRect/>
          </a:stretch>
        </p:blipFill>
        <p:spPr>
          <a:xfrm>
            <a:off x="6413706" y="2852927"/>
            <a:ext cx="4608078" cy="2974159"/>
          </a:xfrm>
          <a:prstGeom prst="rect">
            <a:avLst/>
          </a:prstGeom>
        </p:spPr>
      </p:pic>
      <p:sp>
        <p:nvSpPr>
          <p:cNvPr id="3" name="TextBox 2">
            <a:extLst>
              <a:ext uri="{FF2B5EF4-FFF2-40B4-BE49-F238E27FC236}">
                <a16:creationId xmlns:a16="http://schemas.microsoft.com/office/drawing/2014/main" id="{929446CE-0F79-18D1-5B24-FE54A0743D80}"/>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Islington Council Rent Arrears dashboard</a:t>
            </a:r>
          </a:p>
        </p:txBody>
      </p:sp>
    </p:spTree>
    <p:extLst>
      <p:ext uri="{BB962C8B-B14F-4D97-AF65-F5344CB8AC3E}">
        <p14:creationId xmlns:p14="http://schemas.microsoft.com/office/powerpoint/2010/main" val="3215114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AF57-C7A0-E337-37E8-72E3CBFD8902}"/>
              </a:ext>
            </a:extLst>
          </p:cNvPr>
          <p:cNvSpPr>
            <a:spLocks noGrp="1"/>
          </p:cNvSpPr>
          <p:nvPr>
            <p:ph type="title"/>
          </p:nvPr>
        </p:nvSpPr>
        <p:spPr>
          <a:xfrm>
            <a:off x="565974" y="435511"/>
            <a:ext cx="10515600" cy="1056827"/>
          </a:xfrm>
        </p:spPr>
        <p:txBody>
          <a:bodyPr/>
          <a:lstStyle/>
          <a:p>
            <a:r>
              <a:rPr lang="en-GB" sz="2800" dirty="0"/>
              <a:t>There is little evidence that households with under 16s have become relatively worse off in terms of rent arrears compared to other households.</a:t>
            </a:r>
          </a:p>
        </p:txBody>
      </p:sp>
      <p:sp>
        <p:nvSpPr>
          <p:cNvPr id="9" name="Content Placeholder 2">
            <a:extLst>
              <a:ext uri="{FF2B5EF4-FFF2-40B4-BE49-F238E27FC236}">
                <a16:creationId xmlns:a16="http://schemas.microsoft.com/office/drawing/2014/main" id="{1D1B5FBA-08B6-F08E-576D-63385590D38D}"/>
              </a:ext>
            </a:extLst>
          </p:cNvPr>
          <p:cNvSpPr>
            <a:spLocks noGrp="1"/>
          </p:cNvSpPr>
          <p:nvPr>
            <p:ph idx="1"/>
          </p:nvPr>
        </p:nvSpPr>
        <p:spPr>
          <a:xfrm>
            <a:off x="565974" y="1581028"/>
            <a:ext cx="11083482" cy="4124033"/>
          </a:xfrm>
          <a:noFill/>
        </p:spPr>
        <p:txBody>
          <a:bodyPr>
            <a:normAutofit/>
          </a:bodyPr>
          <a:lstStyle/>
          <a:p>
            <a:r>
              <a:rPr lang="en-GB" sz="1400" dirty="0"/>
              <a:t>The percentage of households in rent arrears have followed a similar trend among households with under 16s compared to other households.</a:t>
            </a:r>
          </a:p>
          <a:p>
            <a:r>
              <a:rPr lang="en-GB" sz="1400" dirty="0"/>
              <a:t>The average amount of rent arrears among households with under 16s has also increased broadly in line with other households, as of August 2023. That said, while the average amount increased slightly more for households with under 16s as of February 2023, between February and August 2023 the average amount remained stable for these households, whereas it increased for other households.</a:t>
            </a:r>
          </a:p>
          <a:p>
            <a:r>
              <a:rPr lang="en-GB" sz="1400" dirty="0"/>
              <a:t>As of August 2023, there were about 3,000 households with under 16s in rent arrears. The average amount of arrears was £475.</a:t>
            </a:r>
          </a:p>
        </p:txBody>
      </p:sp>
      <p:pic>
        <p:nvPicPr>
          <p:cNvPr id="5" name="Picture 4" descr="Proportion of households in rent arrears by households with under 16s.">
            <a:extLst>
              <a:ext uri="{FF2B5EF4-FFF2-40B4-BE49-F238E27FC236}">
                <a16:creationId xmlns:a16="http://schemas.microsoft.com/office/drawing/2014/main" id="{CC164E0A-3D5F-087B-7A7C-F3AF12F5CBD7}"/>
              </a:ext>
            </a:extLst>
          </p:cNvPr>
          <p:cNvPicPr>
            <a:picLocks noChangeAspect="1"/>
          </p:cNvPicPr>
          <p:nvPr/>
        </p:nvPicPr>
        <p:blipFill>
          <a:blip r:embed="rId2"/>
          <a:stretch>
            <a:fillRect/>
          </a:stretch>
        </p:blipFill>
        <p:spPr>
          <a:xfrm>
            <a:off x="1173252" y="3000820"/>
            <a:ext cx="4770347" cy="2816829"/>
          </a:xfrm>
          <a:prstGeom prst="rect">
            <a:avLst/>
          </a:prstGeom>
        </p:spPr>
      </p:pic>
      <p:pic>
        <p:nvPicPr>
          <p:cNvPr id="7" name="Picture 6" descr="Average arrears of households with under 16s">
            <a:extLst>
              <a:ext uri="{FF2B5EF4-FFF2-40B4-BE49-F238E27FC236}">
                <a16:creationId xmlns:a16="http://schemas.microsoft.com/office/drawing/2014/main" id="{A8266DE2-0E47-A086-2F31-7314630B1736}"/>
              </a:ext>
            </a:extLst>
          </p:cNvPr>
          <p:cNvPicPr>
            <a:picLocks noChangeAspect="1"/>
          </p:cNvPicPr>
          <p:nvPr/>
        </p:nvPicPr>
        <p:blipFill>
          <a:blip r:embed="rId3"/>
          <a:stretch>
            <a:fillRect/>
          </a:stretch>
        </p:blipFill>
        <p:spPr>
          <a:xfrm>
            <a:off x="6720840" y="3000820"/>
            <a:ext cx="4802747" cy="2792931"/>
          </a:xfrm>
          <a:prstGeom prst="rect">
            <a:avLst/>
          </a:prstGeom>
        </p:spPr>
      </p:pic>
      <p:sp>
        <p:nvSpPr>
          <p:cNvPr id="3" name="TextBox 2">
            <a:extLst>
              <a:ext uri="{FF2B5EF4-FFF2-40B4-BE49-F238E27FC236}">
                <a16:creationId xmlns:a16="http://schemas.microsoft.com/office/drawing/2014/main" id="{B4F3B624-1D40-80AA-CA3F-B31F2D17E237}"/>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Islington Council Rent Arrears dashboard</a:t>
            </a:r>
          </a:p>
        </p:txBody>
      </p:sp>
    </p:spTree>
    <p:extLst>
      <p:ext uri="{BB962C8B-B14F-4D97-AF65-F5344CB8AC3E}">
        <p14:creationId xmlns:p14="http://schemas.microsoft.com/office/powerpoint/2010/main" val="1327327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DC42C-78AA-EFDD-5C96-7F85D535682F}"/>
              </a:ext>
            </a:extLst>
          </p:cNvPr>
          <p:cNvSpPr>
            <a:spLocks noGrp="1"/>
          </p:cNvSpPr>
          <p:nvPr>
            <p:ph type="title"/>
          </p:nvPr>
        </p:nvSpPr>
        <p:spPr/>
        <p:txBody>
          <a:bodyPr/>
          <a:lstStyle/>
          <a:p>
            <a:r>
              <a:rPr lang="en-US" sz="2800" dirty="0">
                <a:cs typeface="Arial"/>
              </a:rPr>
              <a:t>Although rent arrears is increasing, as a proportion of rent roll, Islington performs better than the London median.</a:t>
            </a:r>
          </a:p>
        </p:txBody>
      </p:sp>
      <p:pic>
        <p:nvPicPr>
          <p:cNvPr id="7" name="Content Placeholder 6" descr="Total cumulative arrears as a percentage of rent roll by London Borough. Islington is 9th lowest in London at 6%. ">
            <a:extLst>
              <a:ext uri="{FF2B5EF4-FFF2-40B4-BE49-F238E27FC236}">
                <a16:creationId xmlns:a16="http://schemas.microsoft.com/office/drawing/2014/main" id="{73D1ECB1-8DEB-8301-9E07-714969B8B780}"/>
              </a:ext>
            </a:extLst>
          </p:cNvPr>
          <p:cNvPicPr>
            <a:picLocks noGrp="1" noChangeAspect="1"/>
          </p:cNvPicPr>
          <p:nvPr>
            <p:ph sz="half" idx="1"/>
          </p:nvPr>
        </p:nvPicPr>
        <p:blipFill>
          <a:blip r:embed="rId2"/>
          <a:stretch>
            <a:fillRect/>
          </a:stretch>
        </p:blipFill>
        <p:spPr>
          <a:xfrm>
            <a:off x="229542" y="1662947"/>
            <a:ext cx="8000058" cy="3470639"/>
          </a:xfrm>
          <a:prstGeom prst="rect">
            <a:avLst/>
          </a:prstGeom>
          <a:ln>
            <a:noFill/>
          </a:ln>
        </p:spPr>
      </p:pic>
      <p:sp>
        <p:nvSpPr>
          <p:cNvPr id="5" name="Content Placeholder 4">
            <a:extLst>
              <a:ext uri="{FF2B5EF4-FFF2-40B4-BE49-F238E27FC236}">
                <a16:creationId xmlns:a16="http://schemas.microsoft.com/office/drawing/2014/main" id="{C6FC29AB-F6ED-34EB-3279-2468F85BAD4C}"/>
              </a:ext>
            </a:extLst>
          </p:cNvPr>
          <p:cNvSpPr>
            <a:spLocks noGrp="1"/>
          </p:cNvSpPr>
          <p:nvPr>
            <p:ph sz="half" idx="2"/>
          </p:nvPr>
        </p:nvSpPr>
        <p:spPr>
          <a:xfrm>
            <a:off x="8229600" y="1662946"/>
            <a:ext cx="3396426" cy="4172461"/>
          </a:xfrm>
        </p:spPr>
        <p:txBody>
          <a:bodyPr/>
          <a:lstStyle/>
          <a:p>
            <a:pPr marL="285750" indent="-285750">
              <a:buFont typeface="Arial" panose="020B0604020202020204" pitchFamily="34" charset="0"/>
              <a:buChar char="•"/>
            </a:pPr>
            <a:r>
              <a:rPr lang="en-US" sz="1600" dirty="0">
                <a:cs typeface="Arial" panose="020B0604020202020204"/>
              </a:rPr>
              <a:t>The total amount of rent arrears is at its highest (£10M) and the average rent arrears per tenant has increased to £424 in 2023/24. </a:t>
            </a:r>
          </a:p>
          <a:p>
            <a:pPr marL="285750" indent="-285750">
              <a:buFont typeface="Arial" panose="020B0604020202020204" pitchFamily="34" charset="0"/>
              <a:buChar char="•"/>
            </a:pPr>
            <a:r>
              <a:rPr lang="en-US" sz="1600" dirty="0">
                <a:cs typeface="Arial" panose="020B0604020202020204"/>
              </a:rPr>
              <a:t>Although rent arrears is increasing, Islington benchmarks well against the London for rent arrears as a proportion of rent roll</a:t>
            </a:r>
          </a:p>
          <a:p>
            <a:endParaRPr lang="en-GB" sz="1600" dirty="0"/>
          </a:p>
        </p:txBody>
      </p:sp>
      <p:sp>
        <p:nvSpPr>
          <p:cNvPr id="3" name="TextBox 2">
            <a:extLst>
              <a:ext uri="{FF2B5EF4-FFF2-40B4-BE49-F238E27FC236}">
                <a16:creationId xmlns:a16="http://schemas.microsoft.com/office/drawing/2014/main" id="{AF314486-094D-F7F8-1660-F6E2B5D36A13}"/>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Local Authority Housing Statistics LAHS</a:t>
            </a:r>
          </a:p>
        </p:txBody>
      </p:sp>
    </p:spTree>
    <p:extLst>
      <p:ext uri="{BB962C8B-B14F-4D97-AF65-F5344CB8AC3E}">
        <p14:creationId xmlns:p14="http://schemas.microsoft.com/office/powerpoint/2010/main" val="11076775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B70D-1AFD-E052-81A1-3CBDB90D5A99}"/>
              </a:ext>
            </a:extLst>
          </p:cNvPr>
          <p:cNvSpPr>
            <a:spLocks noGrp="1"/>
          </p:cNvSpPr>
          <p:nvPr>
            <p:ph type="title"/>
          </p:nvPr>
        </p:nvSpPr>
        <p:spPr/>
        <p:txBody>
          <a:bodyPr/>
          <a:lstStyle/>
          <a:p>
            <a:r>
              <a:rPr lang="en-GB"/>
              <a:t>Children and young people and education</a:t>
            </a:r>
          </a:p>
        </p:txBody>
      </p:sp>
    </p:spTree>
    <p:extLst>
      <p:ext uri="{BB962C8B-B14F-4D97-AF65-F5344CB8AC3E}">
        <p14:creationId xmlns:p14="http://schemas.microsoft.com/office/powerpoint/2010/main" val="1598371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42E3-2F58-8689-4E78-12B3B291BED0}"/>
              </a:ext>
            </a:extLst>
          </p:cNvPr>
          <p:cNvSpPr>
            <a:spLocks noGrp="1"/>
          </p:cNvSpPr>
          <p:nvPr>
            <p:ph type="title"/>
          </p:nvPr>
        </p:nvSpPr>
        <p:spPr/>
        <p:txBody>
          <a:bodyPr/>
          <a:lstStyle/>
          <a:p>
            <a:r>
              <a:rPr lang="en-GB" sz="2800" dirty="0"/>
              <a:t>Children and young people population</a:t>
            </a:r>
          </a:p>
        </p:txBody>
      </p:sp>
      <p:pic>
        <p:nvPicPr>
          <p:cNvPr id="7" name="Content Placeholder 6" descr="Pie chart showing % of Islington residents aged 0-19 on the early years and school census by ethnicity, January 2024. The largest group is White British (26%) followed by Mixed Other (14%) and White Other (12.8%). ">
            <a:extLst>
              <a:ext uri="{FF2B5EF4-FFF2-40B4-BE49-F238E27FC236}">
                <a16:creationId xmlns:a16="http://schemas.microsoft.com/office/drawing/2014/main" id="{D1A770CC-558A-C1E0-7F92-5E504D759F80}"/>
              </a:ext>
            </a:extLst>
          </p:cNvPr>
          <p:cNvPicPr>
            <a:picLocks noGrp="1" noChangeAspect="1"/>
          </p:cNvPicPr>
          <p:nvPr>
            <p:ph sz="half" idx="1"/>
          </p:nvPr>
        </p:nvPicPr>
        <p:blipFill>
          <a:blip r:embed="rId3"/>
          <a:stretch>
            <a:fillRect/>
          </a:stretch>
        </p:blipFill>
        <p:spPr>
          <a:xfrm>
            <a:off x="960555" y="1341438"/>
            <a:ext cx="4454290" cy="4157662"/>
          </a:xfrm>
          <a:prstGeom prst="rect">
            <a:avLst/>
          </a:prstGeom>
        </p:spPr>
      </p:pic>
      <p:sp>
        <p:nvSpPr>
          <p:cNvPr id="5" name="Content Placeholder 4">
            <a:extLst>
              <a:ext uri="{FF2B5EF4-FFF2-40B4-BE49-F238E27FC236}">
                <a16:creationId xmlns:a16="http://schemas.microsoft.com/office/drawing/2014/main" id="{5419594B-2E72-12D2-65F0-B84DEFA186B9}"/>
              </a:ext>
            </a:extLst>
          </p:cNvPr>
          <p:cNvSpPr>
            <a:spLocks noGrp="1"/>
          </p:cNvSpPr>
          <p:nvPr>
            <p:ph sz="half" idx="2"/>
          </p:nvPr>
        </p:nvSpPr>
        <p:spPr/>
        <p:txBody>
          <a:bodyPr/>
          <a:lstStyle/>
          <a:p>
            <a:pPr lvl="1">
              <a:spcAft>
                <a:spcPts val="1200"/>
              </a:spcAft>
              <a:defRPr/>
            </a:pPr>
            <a:r>
              <a:rPr lang="en-US" sz="1600" dirty="0"/>
              <a:t>There are an estimated 68,480 number of children and young people aged 0-25 years in Islington, making up 30% of the total population. </a:t>
            </a:r>
          </a:p>
          <a:p>
            <a:pPr lvl="1">
              <a:spcAft>
                <a:spcPts val="1200"/>
              </a:spcAft>
              <a:defRPr/>
            </a:pPr>
            <a:r>
              <a:rPr lang="en-US" sz="1600" dirty="0"/>
              <a:t>12,383 are aged 5 and under and 35,682 under 18’s comprising 6% and 16% respectively. </a:t>
            </a:r>
          </a:p>
          <a:p>
            <a:pPr lvl="1">
              <a:spcAft>
                <a:spcPts val="1200"/>
              </a:spcAft>
              <a:defRPr/>
            </a:pPr>
            <a:r>
              <a:rPr lang="en-US" sz="1600" dirty="0"/>
              <a:t>Projections show the Islington population of children and young people is due to fall in future years.</a:t>
            </a:r>
          </a:p>
          <a:p>
            <a:pPr lvl="1">
              <a:spcAft>
                <a:spcPts val="1200"/>
              </a:spcAft>
              <a:defRPr/>
            </a:pPr>
            <a:r>
              <a:rPr lang="en-US" sz="1600" dirty="0"/>
              <a:t>Islington’s children and young population is more diverse than the overall population with an estimated 74% being non-white British. </a:t>
            </a:r>
          </a:p>
          <a:p>
            <a:pPr lvl="1">
              <a:spcAft>
                <a:spcPts val="1200"/>
              </a:spcAft>
              <a:defRPr/>
            </a:pPr>
            <a:r>
              <a:rPr lang="en-US" sz="1600" dirty="0"/>
              <a:t>64% of children aged 0-17 live in social housing. </a:t>
            </a:r>
          </a:p>
          <a:p>
            <a:endParaRPr lang="en-GB" sz="1600" dirty="0"/>
          </a:p>
        </p:txBody>
      </p:sp>
      <p:sp>
        <p:nvSpPr>
          <p:cNvPr id="8" name="TextBox 7">
            <a:extLst>
              <a:ext uri="{FF2B5EF4-FFF2-40B4-BE49-F238E27FC236}">
                <a16:creationId xmlns:a16="http://schemas.microsoft.com/office/drawing/2014/main" id="{1CD9E466-026F-141E-8793-190E26AC665A}"/>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School census January 2024</a:t>
            </a:r>
          </a:p>
        </p:txBody>
      </p:sp>
    </p:spTree>
    <p:extLst>
      <p:ext uri="{BB962C8B-B14F-4D97-AF65-F5344CB8AC3E}">
        <p14:creationId xmlns:p14="http://schemas.microsoft.com/office/powerpoint/2010/main" val="31611748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67C37-3526-6A9D-0E26-98F3F411CEB1}"/>
              </a:ext>
            </a:extLst>
          </p:cNvPr>
          <p:cNvSpPr>
            <a:spLocks noGrp="1"/>
          </p:cNvSpPr>
          <p:nvPr>
            <p:ph type="title"/>
          </p:nvPr>
        </p:nvSpPr>
        <p:spPr/>
        <p:txBody>
          <a:bodyPr/>
          <a:lstStyle/>
          <a:p>
            <a:r>
              <a:rPr lang="en-GB" sz="2800" dirty="0"/>
              <a:t>Islington has a higher proportion of pupils of children with Special Educational needs with and without an Education Health and Care plan compared to London.</a:t>
            </a:r>
          </a:p>
        </p:txBody>
      </p:sp>
      <p:pic>
        <p:nvPicPr>
          <p:cNvPr id="18" name="Content Placeholder 17" descr="Percentage of pupils in school with and without an Education Health Care (EHC) plan, Islington and London&#10;">
            <a:extLst>
              <a:ext uri="{FF2B5EF4-FFF2-40B4-BE49-F238E27FC236}">
                <a16:creationId xmlns:a16="http://schemas.microsoft.com/office/drawing/2014/main" id="{49ED1767-0B99-E0AD-7A78-AC9E968BA58E}"/>
              </a:ext>
            </a:extLst>
          </p:cNvPr>
          <p:cNvPicPr>
            <a:picLocks noGrp="1" noChangeAspect="1"/>
          </p:cNvPicPr>
          <p:nvPr>
            <p:ph sz="half" idx="1"/>
          </p:nvPr>
        </p:nvPicPr>
        <p:blipFill>
          <a:blip r:embed="rId2"/>
          <a:stretch>
            <a:fillRect/>
          </a:stretch>
        </p:blipFill>
        <p:spPr>
          <a:xfrm>
            <a:off x="375146" y="1725880"/>
            <a:ext cx="5549793" cy="4025554"/>
          </a:xfrm>
        </p:spPr>
      </p:pic>
      <p:sp>
        <p:nvSpPr>
          <p:cNvPr id="4" name="Content Placeholder 3">
            <a:extLst>
              <a:ext uri="{FF2B5EF4-FFF2-40B4-BE49-F238E27FC236}">
                <a16:creationId xmlns:a16="http://schemas.microsoft.com/office/drawing/2014/main" id="{3EC9ED02-4E29-15EB-1EFA-861BBEB9A8D5}"/>
              </a:ext>
            </a:extLst>
          </p:cNvPr>
          <p:cNvSpPr>
            <a:spLocks noGrp="1"/>
          </p:cNvSpPr>
          <p:nvPr>
            <p:ph sz="half" idx="2"/>
          </p:nvPr>
        </p:nvSpPr>
        <p:spPr>
          <a:xfrm>
            <a:off x="6378987" y="1641952"/>
            <a:ext cx="5247039" cy="4158215"/>
          </a:xfrm>
        </p:spPr>
        <p:txBody>
          <a:bodyPr/>
          <a:lstStyle/>
          <a:p>
            <a:pPr marL="228600" marR="0" lvl="0" indent="-228600" algn="l" defTabSz="914400" rtl="0" eaLnBrk="1" fontAlgn="auto" latinLnBrk="0" hangingPunct="1">
              <a:lnSpc>
                <a:spcPct val="90000"/>
              </a:lnSpc>
              <a:spcBef>
                <a:spcPts val="1000"/>
              </a:spcBef>
              <a:spcAft>
                <a:spcPts val="0"/>
              </a:spcAft>
              <a:buClr>
                <a:srgbClr val="28864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The number of pupils in Islington schools with an Education Health and Care (EHC) plan increased by 15.4% between 2021/22 and 2023/24.  These include out of borough residents who attend Islington schools.</a:t>
            </a:r>
          </a:p>
          <a:p>
            <a:pPr marL="228600" marR="0" lvl="0" indent="-228600" algn="l" defTabSz="914400" rtl="0" eaLnBrk="1" fontAlgn="auto" latinLnBrk="0" hangingPunct="1">
              <a:lnSpc>
                <a:spcPct val="90000"/>
              </a:lnSpc>
              <a:spcBef>
                <a:spcPts val="1000"/>
              </a:spcBef>
              <a:spcAft>
                <a:spcPts val="0"/>
              </a:spcAft>
              <a:buClr>
                <a:srgbClr val="288647"/>
              </a:buClr>
              <a:buSzTx/>
              <a:buFont typeface="Arial" panose="020B0604020202020204" pitchFamily="34" charset="0"/>
              <a:buChar char="•"/>
              <a:tabLst/>
              <a:defRPr/>
            </a:pPr>
            <a:r>
              <a:rPr lang="en-US" sz="1600" dirty="0">
                <a:solidFill>
                  <a:srgbClr val="000000"/>
                </a:solidFill>
                <a:latin typeface="Arial" panose="020B0604020202020204"/>
              </a:rPr>
              <a:t>The largest change in EHC plans by the type of need is for EHC plans for Autistic Spectrum Disorders (ASD).  The number of pupils with EHC plans for ASD in Islington schools has more than doubled between 2017/18 and 2023/24.</a:t>
            </a:r>
          </a:p>
          <a:p>
            <a:pPr marL="228600" marR="0" lvl="0" indent="-228600" algn="l" defTabSz="914400" rtl="0" eaLnBrk="1" fontAlgn="auto" latinLnBrk="0" hangingPunct="1">
              <a:lnSpc>
                <a:spcPct val="90000"/>
              </a:lnSpc>
              <a:spcBef>
                <a:spcPts val="1000"/>
              </a:spcBef>
              <a:spcAft>
                <a:spcPts val="0"/>
              </a:spcAft>
              <a:buClr>
                <a:srgbClr val="28864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The second most common need is for Speech, Language and Communications needs, which have </a:t>
            </a:r>
            <a:r>
              <a:rPr lang="en-US" sz="1600" dirty="0">
                <a:solidFill>
                  <a:srgbClr val="000000"/>
                </a:solidFill>
                <a:latin typeface="Arial" panose="020B0604020202020204"/>
              </a:rPr>
              <a:t>increased by 44% over the same period.</a:t>
            </a:r>
          </a:p>
          <a:p>
            <a:pPr marL="228600" marR="0" lvl="0" indent="-228600" algn="l" defTabSz="914400" rtl="0" eaLnBrk="1" fontAlgn="auto" latinLnBrk="0" hangingPunct="1">
              <a:lnSpc>
                <a:spcPct val="90000"/>
              </a:lnSpc>
              <a:spcBef>
                <a:spcPts val="1000"/>
              </a:spcBef>
              <a:spcAft>
                <a:spcPts val="0"/>
              </a:spcAft>
              <a:buClr>
                <a:srgbClr val="28864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The third most common need is for Social, Emotional and Mental Health needs, and the number of EHC plans for these needs is rising the quickest, with a 133% increase between 2017/18 and 2023/24.</a:t>
            </a:r>
          </a:p>
        </p:txBody>
      </p:sp>
      <p:sp>
        <p:nvSpPr>
          <p:cNvPr id="3" name="TextBox 1">
            <a:extLst>
              <a:ext uri="{FF2B5EF4-FFF2-40B4-BE49-F238E27FC236}">
                <a16:creationId xmlns:a16="http://schemas.microsoft.com/office/drawing/2014/main" id="{00F61BC3-8A64-B00A-0E6A-974AF45FA16F}"/>
              </a:ext>
            </a:extLst>
          </p:cNvPr>
          <p:cNvSpPr txBox="1"/>
          <p:nvPr/>
        </p:nvSpPr>
        <p:spPr>
          <a:xfrm>
            <a:off x="15960" y="6224757"/>
            <a:ext cx="9557247" cy="388035"/>
          </a:xfrm>
          <a:prstGeom prst="rect">
            <a:avLst/>
          </a:prstGeom>
        </p:spPr>
        <p:txBody>
          <a:bodyPr vert="horz"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200" b="1" i="0" dirty="0">
                <a:solidFill>
                  <a:schemeClr val="bg1"/>
                </a:solidFill>
                <a:latin typeface="Arial" panose="020B0604020202020204" pitchFamily="34" charset="0"/>
              </a:rPr>
              <a:t>Note:</a:t>
            </a:r>
            <a:r>
              <a:rPr lang="en-US" sz="1200" dirty="0">
                <a:solidFill>
                  <a:schemeClr val="bg1"/>
                </a:solidFill>
                <a:latin typeface="Arial" panose="020B0604020202020204" pitchFamily="34" charset="0"/>
              </a:rPr>
              <a:t> Includes pupils with SEN support in state-funded schools and pupils with SEN without an EHC plan in Independent schools</a:t>
            </a:r>
          </a:p>
        </p:txBody>
      </p:sp>
      <p:sp>
        <p:nvSpPr>
          <p:cNvPr id="5" name="TextBox 4">
            <a:extLst>
              <a:ext uri="{FF2B5EF4-FFF2-40B4-BE49-F238E27FC236}">
                <a16:creationId xmlns:a16="http://schemas.microsoft.com/office/drawing/2014/main" id="{6857416F-772D-C8A4-7B1B-A342227A3884}"/>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US" sz="1200" dirty="0">
                <a:solidFill>
                  <a:schemeClr val="bg1"/>
                </a:solidFill>
                <a:latin typeface="Arial" panose="020B0604020202020204" pitchFamily="34" charset="0"/>
              </a:rPr>
              <a:t>Special Educational Needs in England, Academic Year 2023/24, DfE Statistical First Release</a:t>
            </a:r>
            <a:endParaRPr lang="en-GB" sz="1200" dirty="0">
              <a:solidFill>
                <a:schemeClr val="bg1"/>
              </a:solidFill>
            </a:endParaRPr>
          </a:p>
        </p:txBody>
      </p:sp>
    </p:spTree>
    <p:extLst>
      <p:ext uri="{BB962C8B-B14F-4D97-AF65-F5344CB8AC3E}">
        <p14:creationId xmlns:p14="http://schemas.microsoft.com/office/powerpoint/2010/main" val="245021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15A9DB-CB5B-C449-BF61-2C4942451413}"/>
              </a:ext>
            </a:extLst>
          </p:cNvPr>
          <p:cNvSpPr>
            <a:spLocks noGrp="1"/>
          </p:cNvSpPr>
          <p:nvPr>
            <p:ph type="title"/>
          </p:nvPr>
        </p:nvSpPr>
        <p:spPr/>
        <p:txBody>
          <a:bodyPr/>
          <a:lstStyle/>
          <a:p>
            <a:r>
              <a:rPr lang="en-GB" dirty="0"/>
              <a:t>Summary - Income and poverty</a:t>
            </a:r>
          </a:p>
        </p:txBody>
      </p:sp>
      <p:sp>
        <p:nvSpPr>
          <p:cNvPr id="3" name="Content Placeholder 2">
            <a:extLst>
              <a:ext uri="{FF2B5EF4-FFF2-40B4-BE49-F238E27FC236}">
                <a16:creationId xmlns:a16="http://schemas.microsoft.com/office/drawing/2014/main" id="{283BD60C-7120-2D37-2C06-729DCB7F7828}"/>
              </a:ext>
            </a:extLst>
          </p:cNvPr>
          <p:cNvSpPr>
            <a:spLocks noGrp="1"/>
          </p:cNvSpPr>
          <p:nvPr>
            <p:ph idx="1"/>
          </p:nvPr>
        </p:nvSpPr>
        <p:spPr/>
        <p:txBody>
          <a:bodyPr/>
          <a:lstStyle/>
          <a:p>
            <a:r>
              <a:rPr lang="en-GB" sz="1600"/>
              <a:t>The median gross annual pay of Islington residents is higher than London overall and shows an increasing trend since 2021, however income estimates by small geographies within Islington shows a two-fold difference in income within Islington, highlighting income inequalities.</a:t>
            </a:r>
          </a:p>
          <a:p>
            <a:r>
              <a:rPr lang="en-GB" sz="1600"/>
              <a:t>There are limited data available to help us understand how poverty has changed in the borough overtime. </a:t>
            </a:r>
          </a:p>
          <a:p>
            <a:r>
              <a:rPr lang="en-GB" sz="1600"/>
              <a:t>The Index of Multiple Deprivation (2019) is the best available metric for ranking boroughs by deprivation. Islington is ranked 6</a:t>
            </a:r>
            <a:r>
              <a:rPr lang="en-GB" sz="1600" baseline="30000"/>
              <a:t>th</a:t>
            </a:r>
            <a:r>
              <a:rPr lang="en-GB" sz="1600"/>
              <a:t> most deprived borough in London but crucially also shows that poverty in Islington is concentrated at either end of the life course.  </a:t>
            </a:r>
            <a:r>
              <a:rPr lang="en-US" sz="1600" b="0" i="0">
                <a:solidFill>
                  <a:srgbClr val="000000"/>
                </a:solidFill>
                <a:effectLst/>
                <a:latin typeface="Arial" panose="020B0604020202020204" pitchFamily="34" charset="0"/>
              </a:rPr>
              <a:t>The Income Deprivation Affecting Children Index (IDACI) measures the children aged 0-15 living in income deprived families and ranks </a:t>
            </a:r>
            <a:r>
              <a:rPr lang="en-US" sz="1600">
                <a:solidFill>
                  <a:srgbClr val="000000"/>
                </a:solidFill>
                <a:latin typeface="Arial" panose="020B0604020202020204" pitchFamily="34" charset="0"/>
              </a:rPr>
              <a:t>Islington as the 2</a:t>
            </a:r>
            <a:r>
              <a:rPr lang="en-US" sz="1600" baseline="30000">
                <a:solidFill>
                  <a:srgbClr val="000000"/>
                </a:solidFill>
                <a:latin typeface="Arial" panose="020B0604020202020204" pitchFamily="34" charset="0"/>
              </a:rPr>
              <a:t>nd</a:t>
            </a:r>
            <a:r>
              <a:rPr lang="en-US" sz="1600">
                <a:solidFill>
                  <a:srgbClr val="000000"/>
                </a:solidFill>
                <a:latin typeface="Arial" panose="020B0604020202020204" pitchFamily="34" charset="0"/>
              </a:rPr>
              <a:t> most deprived in London and the Income Deprivation Affecting Older People Index (IDAOPI), measures the proportion of all those aged 60 or over who experience income deprivation and ranks Islington the 4th most deprived in London for older people. </a:t>
            </a:r>
          </a:p>
          <a:p>
            <a:r>
              <a:rPr lang="en-GB" sz="1600"/>
              <a:t>However, the data used for this index are considerably old and we know that significant events have occurred in since the IMD that will have changed the picture of poverty. Provisionally the next IMD is scheduled for release in late 2025. </a:t>
            </a:r>
          </a:p>
          <a:p>
            <a:pPr marL="0" indent="0">
              <a:buNone/>
            </a:pPr>
            <a:endParaRPr lang="en-GB" sz="1600"/>
          </a:p>
        </p:txBody>
      </p:sp>
    </p:spTree>
    <p:extLst>
      <p:ext uri="{BB962C8B-B14F-4D97-AF65-F5344CB8AC3E}">
        <p14:creationId xmlns:p14="http://schemas.microsoft.com/office/powerpoint/2010/main" val="2969794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097B-4A50-AFAB-1DFF-A7B47D478B38}"/>
              </a:ext>
            </a:extLst>
          </p:cNvPr>
          <p:cNvSpPr>
            <a:spLocks noGrp="1"/>
          </p:cNvSpPr>
          <p:nvPr>
            <p:ph type="title"/>
          </p:nvPr>
        </p:nvSpPr>
        <p:spPr/>
        <p:txBody>
          <a:bodyPr/>
          <a:lstStyle/>
          <a:p>
            <a:r>
              <a:rPr lang="en-GB" sz="2800" dirty="0"/>
              <a:t>Annual change in pupils with an Education &amp; Health Care Plan or Statement of Special Education Needs (SEN).</a:t>
            </a:r>
          </a:p>
        </p:txBody>
      </p:sp>
      <p:pic>
        <p:nvPicPr>
          <p:cNvPr id="13" name="Content Placeholder 12" descr="Percentage change from previous year of pupils in school with an EHC plan, Islington and London, 2016/17 - 2023/24&#10;">
            <a:extLst>
              <a:ext uri="{FF2B5EF4-FFF2-40B4-BE49-F238E27FC236}">
                <a16:creationId xmlns:a16="http://schemas.microsoft.com/office/drawing/2014/main" id="{FB81C9B6-24B7-D2D3-57A3-66E3A57A014A}"/>
              </a:ext>
            </a:extLst>
          </p:cNvPr>
          <p:cNvPicPr>
            <a:picLocks noGrp="1" noChangeAspect="1"/>
          </p:cNvPicPr>
          <p:nvPr>
            <p:ph sz="half" idx="1"/>
          </p:nvPr>
        </p:nvPicPr>
        <p:blipFill>
          <a:blip r:embed="rId2"/>
          <a:stretch>
            <a:fillRect/>
          </a:stretch>
        </p:blipFill>
        <p:spPr>
          <a:xfrm>
            <a:off x="958529" y="1447800"/>
            <a:ext cx="6048935" cy="4387608"/>
          </a:xfrm>
        </p:spPr>
      </p:pic>
      <p:sp>
        <p:nvSpPr>
          <p:cNvPr id="4" name="Content Placeholder 3">
            <a:extLst>
              <a:ext uri="{FF2B5EF4-FFF2-40B4-BE49-F238E27FC236}">
                <a16:creationId xmlns:a16="http://schemas.microsoft.com/office/drawing/2014/main" id="{C48F733A-BBDD-AE46-0C42-7CC7CCF9EB38}"/>
              </a:ext>
            </a:extLst>
          </p:cNvPr>
          <p:cNvSpPr>
            <a:spLocks noGrp="1"/>
          </p:cNvSpPr>
          <p:nvPr>
            <p:ph sz="half" idx="2"/>
          </p:nvPr>
        </p:nvSpPr>
        <p:spPr/>
        <p:txBody>
          <a:bodyPr/>
          <a:lstStyle/>
          <a:p>
            <a:pPr marL="228600" marR="0" lvl="0" indent="-228600" algn="l" defTabSz="914400" rtl="0" eaLnBrk="1" fontAlgn="auto" latinLnBrk="0" hangingPunct="1">
              <a:lnSpc>
                <a:spcPct val="90000"/>
              </a:lnSpc>
              <a:spcBef>
                <a:spcPts val="1000"/>
              </a:spcBef>
              <a:spcAft>
                <a:spcPts val="0"/>
              </a:spcAft>
              <a:buClr>
                <a:srgbClr val="288647"/>
              </a:buClr>
              <a:buSzTx/>
              <a:buFont typeface="Arial" panose="020B0604020202020204" pitchFamily="34" charset="0"/>
              <a:buChar char="•"/>
              <a:tabLst/>
              <a:defRPr/>
            </a:pPr>
            <a:r>
              <a:rPr lang="en-US" sz="1600">
                <a:solidFill>
                  <a:srgbClr val="000000"/>
                </a:solidFill>
                <a:latin typeface="Arial" panose="020B0604020202020204"/>
              </a:rPr>
              <a:t>On average, the number of pupils in Islington schools with an EHC plan has been increasing at an average rate of 8% a year over the last five years.  This is during a period where the total school roll for Islington schools is falling at a rate of on average 1% a year.</a:t>
            </a:r>
            <a:endParaRPr kumimoji="0" lang="en-GB" sz="1600" b="0" i="0" u="none" strike="noStrike" kern="1200" cap="none" spc="0" normalizeH="0" baseline="0" noProof="0">
              <a:ln>
                <a:noFill/>
              </a:ln>
              <a:solidFill>
                <a:srgbClr val="000000"/>
              </a:solidFill>
              <a:effectLst/>
              <a:uLnTx/>
              <a:uFillTx/>
              <a:latin typeface="Arial" panose="020B0604020202020204"/>
              <a:ea typeface="+mn-ea"/>
              <a:cs typeface="+mn-cs"/>
            </a:endParaRPr>
          </a:p>
          <a:p>
            <a:r>
              <a:rPr lang="en-US" sz="1600"/>
              <a:t>The biggest percentage increase was seen between 2020/21 and 2021/22.</a:t>
            </a:r>
          </a:p>
          <a:p>
            <a:r>
              <a:rPr lang="en-US" sz="1600"/>
              <a:t>These increases are not limited to Islington – the number of pupils with an EHC plan across London has been increased at a rate of 9% a year.</a:t>
            </a:r>
          </a:p>
          <a:p>
            <a:endParaRPr lang="en-GB" sz="1600"/>
          </a:p>
        </p:txBody>
      </p:sp>
      <p:sp>
        <p:nvSpPr>
          <p:cNvPr id="3" name="TextBox 2">
            <a:extLst>
              <a:ext uri="{FF2B5EF4-FFF2-40B4-BE49-F238E27FC236}">
                <a16:creationId xmlns:a16="http://schemas.microsoft.com/office/drawing/2014/main" id="{5D247192-FEE1-43CB-C7D0-B90852A6C692}"/>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Department for Education</a:t>
            </a:r>
          </a:p>
        </p:txBody>
      </p:sp>
    </p:spTree>
    <p:extLst>
      <p:ext uri="{BB962C8B-B14F-4D97-AF65-F5344CB8AC3E}">
        <p14:creationId xmlns:p14="http://schemas.microsoft.com/office/powerpoint/2010/main" val="37648058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3338EE7-9B96-AFED-E6EA-D8001F27F5E2}"/>
              </a:ext>
            </a:extLst>
          </p:cNvPr>
          <p:cNvSpPr>
            <a:spLocks noGrp="1"/>
          </p:cNvSpPr>
          <p:nvPr>
            <p:ph type="title"/>
          </p:nvPr>
        </p:nvSpPr>
        <p:spPr/>
        <p:txBody>
          <a:bodyPr/>
          <a:lstStyle/>
          <a:p>
            <a:r>
              <a:rPr lang="en-US" sz="2800" dirty="0"/>
              <a:t>The primary need on Islington Education Health and Care plans is Autistic Spectrum Disorders.</a:t>
            </a:r>
          </a:p>
        </p:txBody>
      </p:sp>
      <p:pic>
        <p:nvPicPr>
          <p:cNvPr id="4" name="Content Placeholder 3" descr="Number of Statements and Education Health &amp; Care plans maintained by Islington, by primary need, 2015 - 2023">
            <a:extLst>
              <a:ext uri="{FF2B5EF4-FFF2-40B4-BE49-F238E27FC236}">
                <a16:creationId xmlns:a16="http://schemas.microsoft.com/office/drawing/2014/main" id="{7E7D2931-B6E7-6408-2972-96CC8C29107C}"/>
              </a:ext>
            </a:extLst>
          </p:cNvPr>
          <p:cNvPicPr>
            <a:picLocks noGrp="1" noChangeAspect="1"/>
          </p:cNvPicPr>
          <p:nvPr>
            <p:ph sz="half" idx="1"/>
          </p:nvPr>
        </p:nvPicPr>
        <p:blipFill>
          <a:blip r:embed="rId2"/>
          <a:stretch>
            <a:fillRect/>
          </a:stretch>
        </p:blipFill>
        <p:spPr>
          <a:xfrm>
            <a:off x="1066800" y="1492542"/>
            <a:ext cx="5830448" cy="4229128"/>
          </a:xfrm>
        </p:spPr>
      </p:pic>
      <p:sp>
        <p:nvSpPr>
          <p:cNvPr id="12" name="Content Placeholder 3">
            <a:extLst>
              <a:ext uri="{FF2B5EF4-FFF2-40B4-BE49-F238E27FC236}">
                <a16:creationId xmlns:a16="http://schemas.microsoft.com/office/drawing/2014/main" id="{F3A2D522-BBB3-D814-AC42-08B26DA96331}"/>
              </a:ext>
            </a:extLst>
          </p:cNvPr>
          <p:cNvSpPr>
            <a:spLocks noGrp="1"/>
          </p:cNvSpPr>
          <p:nvPr>
            <p:ph sz="half" idx="2"/>
          </p:nvPr>
        </p:nvSpPr>
        <p:spPr/>
        <p:txBody>
          <a:bodyPr/>
          <a:lstStyle/>
          <a:p>
            <a:r>
              <a:rPr lang="en-US" sz="1600"/>
              <a:t>Islington maintains the EHC plan for our resident pupils.  These pupils often attending Islington settings, but a significant minority of these pupils attend settings outside of Islington.  This group is a different group to those represented in the previous two slides, although the groups overlap.</a:t>
            </a:r>
          </a:p>
          <a:p>
            <a:r>
              <a:rPr lang="en-US" sz="1600"/>
              <a:t>The primary need on Education Health and Care plans maintained by Islington is Autistic Spectrum Disorders and this has risen steeply over the past 8 years compared to all other primary needs. </a:t>
            </a:r>
          </a:p>
          <a:p>
            <a:r>
              <a:rPr lang="en-US" sz="1600"/>
              <a:t>Social, Emotional and Mental Health needs are the second fastest growing primary need. </a:t>
            </a:r>
          </a:p>
        </p:txBody>
      </p:sp>
      <p:sp>
        <p:nvSpPr>
          <p:cNvPr id="2" name="TextBox 1">
            <a:extLst>
              <a:ext uri="{FF2B5EF4-FFF2-40B4-BE49-F238E27FC236}">
                <a16:creationId xmlns:a16="http://schemas.microsoft.com/office/drawing/2014/main" id="{95FC67A4-BBB8-BF48-DF75-4588F0774BCA}"/>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Islington Council</a:t>
            </a:r>
          </a:p>
        </p:txBody>
      </p:sp>
    </p:spTree>
    <p:extLst>
      <p:ext uri="{BB962C8B-B14F-4D97-AF65-F5344CB8AC3E}">
        <p14:creationId xmlns:p14="http://schemas.microsoft.com/office/powerpoint/2010/main" val="15181347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0256-0B8A-A774-BC4C-5ECF4372A1AD}"/>
              </a:ext>
            </a:extLst>
          </p:cNvPr>
          <p:cNvSpPr>
            <a:spLocks noGrp="1"/>
          </p:cNvSpPr>
          <p:nvPr>
            <p:ph type="title"/>
          </p:nvPr>
        </p:nvSpPr>
        <p:spPr/>
        <p:txBody>
          <a:bodyPr/>
          <a:lstStyle/>
          <a:p>
            <a:r>
              <a:rPr lang="en-GB" sz="2800" dirty="0"/>
              <a:t>The rate of children looked after in Islington is higher than London and England.</a:t>
            </a:r>
            <a:endParaRPr lang="en-GB" sz="3200" dirty="0"/>
          </a:p>
        </p:txBody>
      </p:sp>
      <p:pic>
        <p:nvPicPr>
          <p:cNvPr id="8" name="Content Placeholder 7" descr="Rate of looked after children including adoption per 10,000 children, under 18 years old, 2019 - 2023">
            <a:extLst>
              <a:ext uri="{FF2B5EF4-FFF2-40B4-BE49-F238E27FC236}">
                <a16:creationId xmlns:a16="http://schemas.microsoft.com/office/drawing/2014/main" id="{4B35B0F5-B013-B65C-A05C-F44C625D21C8}"/>
              </a:ext>
            </a:extLst>
          </p:cNvPr>
          <p:cNvPicPr>
            <a:picLocks noGrp="1" noChangeAspect="1"/>
          </p:cNvPicPr>
          <p:nvPr>
            <p:ph sz="half" idx="1"/>
          </p:nvPr>
        </p:nvPicPr>
        <p:blipFill>
          <a:blip r:embed="rId2"/>
          <a:stretch>
            <a:fillRect/>
          </a:stretch>
        </p:blipFill>
        <p:spPr>
          <a:xfrm>
            <a:off x="1066249" y="1341438"/>
            <a:ext cx="6200289" cy="4500562"/>
          </a:xfrm>
          <a:prstGeom prst="rect">
            <a:avLst/>
          </a:prstGeom>
        </p:spPr>
      </p:pic>
      <p:sp>
        <p:nvSpPr>
          <p:cNvPr id="4" name="Content Placeholder 3">
            <a:extLst>
              <a:ext uri="{FF2B5EF4-FFF2-40B4-BE49-F238E27FC236}">
                <a16:creationId xmlns:a16="http://schemas.microsoft.com/office/drawing/2014/main" id="{232DAC97-B909-C638-AD12-C98452BF02AD}"/>
              </a:ext>
            </a:extLst>
          </p:cNvPr>
          <p:cNvSpPr>
            <a:spLocks noGrp="1"/>
          </p:cNvSpPr>
          <p:nvPr>
            <p:ph sz="half" idx="2"/>
          </p:nvPr>
        </p:nvSpPr>
        <p:spPr>
          <a:xfrm>
            <a:off x="7660433" y="1335408"/>
            <a:ext cx="3965593" cy="4500000"/>
          </a:xfrm>
        </p:spPr>
        <p:txBody>
          <a:bodyPr/>
          <a:lstStyle/>
          <a:p>
            <a:r>
              <a:rPr lang="en-US" sz="1600" dirty="0"/>
              <a:t>The rate of children looked after in Islington is higher than London and England and whilst the rate for London and England has remained consistent, in Islington, the trend has fluctuated each year.</a:t>
            </a:r>
          </a:p>
          <a:p>
            <a:r>
              <a:rPr lang="en-US" sz="1600" dirty="0"/>
              <a:t>Across the country, local authorities with higher rates of deprivation affecting children tend to have higher rates of children looked after.  </a:t>
            </a:r>
          </a:p>
          <a:p>
            <a:r>
              <a:rPr lang="en-US" sz="1600" dirty="0"/>
              <a:t>Based on the relationship between levels of deprivation and rates of looked after children, Islington could expect to have a rate of 113 looked after children per 10,000 residents aged under 18 given the level of deprivation affecting Islington children.  Islington’s rate of children looked after has never reached this level.</a:t>
            </a:r>
          </a:p>
        </p:txBody>
      </p:sp>
      <p:sp>
        <p:nvSpPr>
          <p:cNvPr id="3" name="TextBox 2">
            <a:extLst>
              <a:ext uri="{FF2B5EF4-FFF2-40B4-BE49-F238E27FC236}">
                <a16:creationId xmlns:a16="http://schemas.microsoft.com/office/drawing/2014/main" id="{A07FBA27-9AF0-A74E-5591-0F85377A12C7}"/>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Department for Education</a:t>
            </a:r>
          </a:p>
        </p:txBody>
      </p:sp>
    </p:spTree>
    <p:extLst>
      <p:ext uri="{BB962C8B-B14F-4D97-AF65-F5344CB8AC3E}">
        <p14:creationId xmlns:p14="http://schemas.microsoft.com/office/powerpoint/2010/main" val="20738870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FD695-FD13-33E0-357F-4D05E18B712D}"/>
              </a:ext>
            </a:extLst>
          </p:cNvPr>
          <p:cNvSpPr>
            <a:spLocks noGrp="1"/>
          </p:cNvSpPr>
          <p:nvPr>
            <p:ph type="title"/>
          </p:nvPr>
        </p:nvSpPr>
        <p:spPr/>
        <p:txBody>
          <a:bodyPr/>
          <a:lstStyle/>
          <a:p>
            <a:r>
              <a:rPr lang="en-GB" sz="2800" dirty="0"/>
              <a:t>Rates of children in need is significantly higher than London and England.</a:t>
            </a:r>
          </a:p>
        </p:txBody>
      </p:sp>
      <p:pic>
        <p:nvPicPr>
          <p:cNvPr id="8" name="Content Placeholder 7" descr="Rate of children in need per 10,000 children aged under 18 years, 2022 and 2023&#10;">
            <a:extLst>
              <a:ext uri="{FF2B5EF4-FFF2-40B4-BE49-F238E27FC236}">
                <a16:creationId xmlns:a16="http://schemas.microsoft.com/office/drawing/2014/main" id="{E3CE15BC-11E4-C931-9176-B43960B18836}"/>
              </a:ext>
            </a:extLst>
          </p:cNvPr>
          <p:cNvPicPr>
            <a:picLocks noGrp="1" noChangeAspect="1"/>
          </p:cNvPicPr>
          <p:nvPr>
            <p:ph sz="half" idx="1"/>
          </p:nvPr>
        </p:nvPicPr>
        <p:blipFill>
          <a:blip r:embed="rId2"/>
          <a:stretch>
            <a:fillRect/>
          </a:stretch>
        </p:blipFill>
        <p:spPr>
          <a:xfrm>
            <a:off x="921331" y="1533525"/>
            <a:ext cx="5658582" cy="4108450"/>
          </a:xfrm>
          <a:prstGeom prst="rect">
            <a:avLst/>
          </a:prstGeom>
        </p:spPr>
      </p:pic>
      <p:sp>
        <p:nvSpPr>
          <p:cNvPr id="4" name="Content Placeholder 3">
            <a:extLst>
              <a:ext uri="{FF2B5EF4-FFF2-40B4-BE49-F238E27FC236}">
                <a16:creationId xmlns:a16="http://schemas.microsoft.com/office/drawing/2014/main" id="{2AD2A664-5F35-3800-9AA7-BEEA674D9713}"/>
              </a:ext>
            </a:extLst>
          </p:cNvPr>
          <p:cNvSpPr>
            <a:spLocks noGrp="1"/>
          </p:cNvSpPr>
          <p:nvPr>
            <p:ph sz="half" idx="2"/>
          </p:nvPr>
        </p:nvSpPr>
        <p:spPr/>
        <p:txBody>
          <a:bodyPr/>
          <a:lstStyle/>
          <a:p>
            <a:r>
              <a:rPr lang="en-US" sz="1600"/>
              <a:t>Children known to social care is a good indication of the increasing level of needs amongst families in the borough.  The children in need rates looks at all children and young people with an open referral to children’s social care.</a:t>
            </a:r>
          </a:p>
          <a:p>
            <a:r>
              <a:rPr lang="en-US" sz="1600"/>
              <a:t>Only two years of comparable data are currently available, as revised historical population estimates were not available when the last data was published.</a:t>
            </a:r>
          </a:p>
          <a:p>
            <a:r>
              <a:rPr lang="en-US" sz="1600"/>
              <a:t>The Islington rate of children in need is consistently above the London and England rates.  Again, authorities with higher levels of deprivation tend to have higher rates of children in need</a:t>
            </a:r>
            <a:r>
              <a:rPr lang="en-US" sz="1800"/>
              <a:t>.</a:t>
            </a:r>
          </a:p>
        </p:txBody>
      </p:sp>
      <p:sp>
        <p:nvSpPr>
          <p:cNvPr id="3" name="TextBox 2">
            <a:extLst>
              <a:ext uri="{FF2B5EF4-FFF2-40B4-BE49-F238E27FC236}">
                <a16:creationId xmlns:a16="http://schemas.microsoft.com/office/drawing/2014/main" id="{1E7011CB-CA2A-BA0C-CF83-C1362E87354B}"/>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Department for Education</a:t>
            </a:r>
          </a:p>
        </p:txBody>
      </p:sp>
    </p:spTree>
    <p:extLst>
      <p:ext uri="{BB962C8B-B14F-4D97-AF65-F5344CB8AC3E}">
        <p14:creationId xmlns:p14="http://schemas.microsoft.com/office/powerpoint/2010/main" val="22926803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D2F7F-4D0B-1CD2-0E70-690FEE6A735F}"/>
              </a:ext>
            </a:extLst>
          </p:cNvPr>
          <p:cNvSpPr>
            <a:spLocks noGrp="1"/>
          </p:cNvSpPr>
          <p:nvPr>
            <p:ph type="title"/>
          </p:nvPr>
        </p:nvSpPr>
        <p:spPr>
          <a:xfrm>
            <a:off x="453576" y="107300"/>
            <a:ext cx="11060052" cy="360000"/>
          </a:xfrm>
        </p:spPr>
        <p:txBody>
          <a:bodyPr/>
          <a:lstStyle/>
          <a:p>
            <a:r>
              <a:rPr lang="en-GB" sz="2400" dirty="0"/>
              <a:t>66.6% of Islington children had a Good Level of Development at age, but differences exist by Free School Meal status and Special Education Need status.</a:t>
            </a:r>
          </a:p>
        </p:txBody>
      </p:sp>
      <p:sp>
        <p:nvSpPr>
          <p:cNvPr id="4" name="Content Placeholder 3">
            <a:extLst>
              <a:ext uri="{FF2B5EF4-FFF2-40B4-BE49-F238E27FC236}">
                <a16:creationId xmlns:a16="http://schemas.microsoft.com/office/drawing/2014/main" id="{1253BA05-C3EF-A0B9-8627-ABFD2FF8CFE7}"/>
              </a:ext>
            </a:extLst>
          </p:cNvPr>
          <p:cNvSpPr>
            <a:spLocks noGrp="1"/>
          </p:cNvSpPr>
          <p:nvPr>
            <p:ph sz="half" idx="2"/>
          </p:nvPr>
        </p:nvSpPr>
        <p:spPr>
          <a:xfrm>
            <a:off x="362711" y="783657"/>
            <a:ext cx="11466577" cy="2222861"/>
          </a:xfrm>
        </p:spPr>
        <p:txBody>
          <a:bodyPr vert="horz" wrap="square" lIns="0" tIns="0" rIns="0" bIns="0" rtlCol="0" anchor="t">
            <a:noAutofit/>
          </a:bodyPr>
          <a:lstStyle/>
          <a:p>
            <a:pPr>
              <a:lnSpc>
                <a:spcPct val="100000"/>
              </a:lnSpc>
              <a:spcBef>
                <a:spcPts val="500"/>
              </a:spcBef>
              <a:spcAft>
                <a:spcPts val="500"/>
              </a:spcAft>
            </a:pPr>
            <a:r>
              <a:rPr lang="en-US" sz="1400" dirty="0"/>
              <a:t>The percentage of children in Islington with a Good Level of Development (GLD) at age 5, in 2023 has improved from 2022 </a:t>
            </a:r>
            <a:r>
              <a:rPr lang="en-US" sz="1400" b="1" dirty="0"/>
              <a:t>(64.7% to 66.6%</a:t>
            </a:r>
            <a:r>
              <a:rPr lang="en-US" sz="1400" dirty="0"/>
              <a:t>) but remains just below England (</a:t>
            </a:r>
            <a:r>
              <a:rPr lang="en-US" sz="1400" b="1" dirty="0"/>
              <a:t>67.2%</a:t>
            </a:r>
            <a:r>
              <a:rPr lang="en-US" sz="1400" dirty="0"/>
              <a:t>) and Inner London figures (</a:t>
            </a:r>
            <a:r>
              <a:rPr lang="en-US" sz="1400" b="1" dirty="0"/>
              <a:t>69.1%</a:t>
            </a:r>
            <a:r>
              <a:rPr lang="en-US" sz="1400" dirty="0"/>
              <a:t>). </a:t>
            </a:r>
          </a:p>
          <a:p>
            <a:pPr>
              <a:lnSpc>
                <a:spcPct val="100000"/>
              </a:lnSpc>
              <a:spcBef>
                <a:spcPts val="500"/>
              </a:spcBef>
              <a:spcAft>
                <a:spcPts val="500"/>
              </a:spcAft>
            </a:pPr>
            <a:r>
              <a:rPr lang="en-GB" sz="1400" dirty="0">
                <a:sym typeface="Arial"/>
              </a:rPr>
              <a:t>However significant inequalities exist:</a:t>
            </a:r>
            <a:endParaRPr lang="en-GB" sz="1400" dirty="0">
              <a:cs typeface="Arial"/>
              <a:sym typeface="Arial"/>
            </a:endParaRPr>
          </a:p>
          <a:p>
            <a:pPr lvl="1">
              <a:lnSpc>
                <a:spcPct val="100000"/>
              </a:lnSpc>
              <a:spcAft>
                <a:spcPts val="500"/>
              </a:spcAft>
            </a:pPr>
            <a:r>
              <a:rPr lang="en-GB" sz="1400" dirty="0">
                <a:sym typeface="Arial"/>
              </a:rPr>
              <a:t>57% of children eligible for free school meals (FSM) in Islington meet the expected school readiness standard, relative to 73% for children not eligible. Both figures are similar to Inner London and London.</a:t>
            </a:r>
            <a:endParaRPr lang="en-GB" sz="1400" dirty="0">
              <a:cs typeface="Arial"/>
              <a:sym typeface="Arial"/>
            </a:endParaRPr>
          </a:p>
          <a:p>
            <a:pPr lvl="1">
              <a:lnSpc>
                <a:spcPct val="100000"/>
              </a:lnSpc>
              <a:spcAft>
                <a:spcPts val="500"/>
              </a:spcAft>
            </a:pPr>
            <a:r>
              <a:rPr lang="en-GB" sz="1400" dirty="0">
                <a:sym typeface="Arial"/>
              </a:rPr>
              <a:t>Children with a Special Educational Need or Disability (SEND) are also significantly less likely to meet the standard (24%) than children without a SEND need (76%). This pattern is also seen in Inner London and London. </a:t>
            </a:r>
          </a:p>
          <a:p>
            <a:pPr>
              <a:lnSpc>
                <a:spcPct val="100000"/>
              </a:lnSpc>
              <a:spcBef>
                <a:spcPts val="500"/>
              </a:spcBef>
              <a:spcAft>
                <a:spcPts val="500"/>
              </a:spcAft>
              <a:defRPr/>
            </a:pPr>
            <a:r>
              <a:rPr lang="en-GB" sz="1400" dirty="0">
                <a:cs typeface="Arial"/>
                <a:sym typeface="Arial"/>
              </a:rPr>
              <a:t>Islington has higher proportions of pupils eligible for FSM and/or with SEND, which explains why the overall results are below comparators.</a:t>
            </a:r>
            <a:endParaRPr lang="en-GB" sz="1400" dirty="0">
              <a:cs typeface="Arial"/>
            </a:endParaRPr>
          </a:p>
          <a:p>
            <a:pPr marL="742950" lvl="1" indent="-285750">
              <a:lnSpc>
                <a:spcPct val="100000"/>
              </a:lnSpc>
              <a:spcAft>
                <a:spcPts val="1200"/>
              </a:spcAft>
              <a:buClr>
                <a:srgbClr val="000000"/>
              </a:buClr>
              <a:buFont typeface="Wingdings" panose="05000000000000000000" pitchFamily="2" charset="2"/>
              <a:buChar char="§"/>
              <a:defRPr/>
            </a:pPr>
            <a:endParaRPr lang="en-GB" sz="1400" dirty="0">
              <a:cs typeface="Arial"/>
            </a:endParaRPr>
          </a:p>
          <a:p>
            <a:pPr>
              <a:lnSpc>
                <a:spcPct val="100000"/>
              </a:lnSpc>
            </a:pPr>
            <a:endParaRPr lang="en-GB" sz="1400" dirty="0">
              <a:cs typeface="Arial"/>
            </a:endParaRPr>
          </a:p>
        </p:txBody>
      </p:sp>
      <p:pic>
        <p:nvPicPr>
          <p:cNvPr id="6" name="Picture 5" descr="Percentage of children with a good level of development, by Free School Meal status, 2023&#10;">
            <a:extLst>
              <a:ext uri="{FF2B5EF4-FFF2-40B4-BE49-F238E27FC236}">
                <a16:creationId xmlns:a16="http://schemas.microsoft.com/office/drawing/2014/main" id="{9C574E01-429F-6EF5-3A39-9E58B3510899}"/>
              </a:ext>
            </a:extLst>
          </p:cNvPr>
          <p:cNvPicPr>
            <a:picLocks noChangeAspect="1"/>
          </p:cNvPicPr>
          <p:nvPr/>
        </p:nvPicPr>
        <p:blipFill>
          <a:blip r:embed="rId2"/>
          <a:srcRect r="248" b="3042"/>
          <a:stretch/>
        </p:blipFill>
        <p:spPr>
          <a:xfrm>
            <a:off x="914400" y="3084424"/>
            <a:ext cx="4742688" cy="2693949"/>
          </a:xfrm>
          <a:prstGeom prst="rect">
            <a:avLst/>
          </a:prstGeom>
        </p:spPr>
      </p:pic>
      <p:pic>
        <p:nvPicPr>
          <p:cNvPr id="7" name="Picture 6" descr="Percentage of children with a good level of development, by SEN status, 2023&#10;">
            <a:extLst>
              <a:ext uri="{FF2B5EF4-FFF2-40B4-BE49-F238E27FC236}">
                <a16:creationId xmlns:a16="http://schemas.microsoft.com/office/drawing/2014/main" id="{21F6B34D-4E79-3FD0-F15F-0AE396C41285}"/>
              </a:ext>
            </a:extLst>
          </p:cNvPr>
          <p:cNvPicPr>
            <a:picLocks noChangeAspect="1"/>
          </p:cNvPicPr>
          <p:nvPr/>
        </p:nvPicPr>
        <p:blipFill>
          <a:blip r:embed="rId3"/>
          <a:srcRect r="102" b="10915"/>
          <a:stretch/>
        </p:blipFill>
        <p:spPr>
          <a:xfrm>
            <a:off x="6511259" y="3084422"/>
            <a:ext cx="4666117" cy="2693949"/>
          </a:xfrm>
          <a:prstGeom prst="rect">
            <a:avLst/>
          </a:prstGeom>
        </p:spPr>
      </p:pic>
      <p:sp>
        <p:nvSpPr>
          <p:cNvPr id="5" name="TextBox 4">
            <a:extLst>
              <a:ext uri="{FF2B5EF4-FFF2-40B4-BE49-F238E27FC236}">
                <a16:creationId xmlns:a16="http://schemas.microsoft.com/office/drawing/2014/main" id="{E90CB6AF-5E22-CA2E-6E97-85D1A6F06010}"/>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Department for Education</a:t>
            </a:r>
          </a:p>
        </p:txBody>
      </p:sp>
    </p:spTree>
    <p:extLst>
      <p:ext uri="{BB962C8B-B14F-4D97-AF65-F5344CB8AC3E}">
        <p14:creationId xmlns:p14="http://schemas.microsoft.com/office/powerpoint/2010/main" val="36166436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7EC45-0A2C-15D7-9864-4D25D8D65DE9}"/>
              </a:ext>
            </a:extLst>
          </p:cNvPr>
          <p:cNvSpPr>
            <a:spLocks noGrp="1"/>
          </p:cNvSpPr>
          <p:nvPr>
            <p:ph type="title"/>
          </p:nvPr>
        </p:nvSpPr>
        <p:spPr>
          <a:xfrm>
            <a:off x="306325" y="196018"/>
            <a:ext cx="11060052" cy="360000"/>
          </a:xfrm>
        </p:spPr>
        <p:txBody>
          <a:bodyPr/>
          <a:lstStyle/>
          <a:p>
            <a:r>
              <a:rPr lang="en-GB" sz="2400" dirty="0"/>
              <a:t>Good level of development by ethnicity is similar to Inner London and England.</a:t>
            </a:r>
          </a:p>
        </p:txBody>
      </p:sp>
      <p:sp>
        <p:nvSpPr>
          <p:cNvPr id="4" name="Content Placeholder 3">
            <a:extLst>
              <a:ext uri="{FF2B5EF4-FFF2-40B4-BE49-F238E27FC236}">
                <a16:creationId xmlns:a16="http://schemas.microsoft.com/office/drawing/2014/main" id="{DAE0C9B2-A31A-EC5A-D20A-6B3E462EE764}"/>
              </a:ext>
            </a:extLst>
          </p:cNvPr>
          <p:cNvSpPr>
            <a:spLocks noGrp="1"/>
          </p:cNvSpPr>
          <p:nvPr>
            <p:ph sz="half" idx="2"/>
          </p:nvPr>
        </p:nvSpPr>
        <p:spPr>
          <a:xfrm>
            <a:off x="219456" y="626514"/>
            <a:ext cx="11832336" cy="2114084"/>
          </a:xfrm>
        </p:spPr>
        <p:txBody>
          <a:bodyPr/>
          <a:lstStyle/>
          <a:p>
            <a:pPr>
              <a:spcBef>
                <a:spcPts val="600"/>
              </a:spcBef>
            </a:pPr>
            <a:r>
              <a:rPr lang="en-US" sz="1400" dirty="0"/>
              <a:t>Children identifying as White and Mixed in Islington had the highest proportion of GLD, whilst those identifying as Asian, Black and other in Islington are less likely to have a good level of development at age 5.  For Asian children this is lower than Inner London and London but for Black children and those identifying as other it is similar. </a:t>
            </a:r>
          </a:p>
          <a:p>
            <a:pPr>
              <a:spcBef>
                <a:spcPts val="600"/>
              </a:spcBef>
            </a:pPr>
            <a:r>
              <a:rPr lang="en-US" sz="1400" dirty="0"/>
              <a:t>The table shows the percentage of Islington children reaching the expected school readiness standard for 2021-22 and 2022-23 and the percentage difference in achievement between these two years by more detailed ethnic groups.</a:t>
            </a:r>
          </a:p>
          <a:p>
            <a:pPr>
              <a:spcBef>
                <a:spcPts val="600"/>
              </a:spcBef>
            </a:pPr>
            <a:r>
              <a:rPr lang="en-US" sz="1400" dirty="0"/>
              <a:t>The percentage of children identifying as White-Other reaching a good level of development increased the most between the two years. A similar picture can be seen for children identifying as Turkish or from Any Other Ethnic Group, though a gap remains in overall achievement between this group and the Islington average.  </a:t>
            </a:r>
          </a:p>
          <a:p>
            <a:pPr>
              <a:spcBef>
                <a:spcPts val="600"/>
              </a:spcBef>
            </a:pPr>
            <a:r>
              <a:rPr lang="en-US" sz="1400" dirty="0"/>
              <a:t>Children identifying as Black African Somali and Bangladeshi have shown the greatest decline in reaching expected standards for school readiness between 2021-22 and 2022-23 alongside those without an ethnicity recorded, with overall proportions being lower than the Islington average too. </a:t>
            </a:r>
          </a:p>
        </p:txBody>
      </p:sp>
      <p:pic>
        <p:nvPicPr>
          <p:cNvPr id="3" name="Picture 2" descr="Percentage of children with a good level of development, by broad ethnic category, 2023">
            <a:extLst>
              <a:ext uri="{FF2B5EF4-FFF2-40B4-BE49-F238E27FC236}">
                <a16:creationId xmlns:a16="http://schemas.microsoft.com/office/drawing/2014/main" id="{1163C123-073D-CCC9-DF9B-B0883ED58422}"/>
              </a:ext>
            </a:extLst>
          </p:cNvPr>
          <p:cNvPicPr>
            <a:picLocks noChangeAspect="1"/>
          </p:cNvPicPr>
          <p:nvPr/>
        </p:nvPicPr>
        <p:blipFill>
          <a:blip r:embed="rId3"/>
          <a:stretch>
            <a:fillRect/>
          </a:stretch>
        </p:blipFill>
        <p:spPr>
          <a:xfrm>
            <a:off x="845700" y="2808941"/>
            <a:ext cx="4143130" cy="2995706"/>
          </a:xfrm>
          <a:prstGeom prst="rect">
            <a:avLst/>
          </a:prstGeom>
        </p:spPr>
      </p:pic>
      <p:graphicFrame>
        <p:nvGraphicFramePr>
          <p:cNvPr id="8" name="Table 7">
            <a:extLst>
              <a:ext uri="{FF2B5EF4-FFF2-40B4-BE49-F238E27FC236}">
                <a16:creationId xmlns:a16="http://schemas.microsoft.com/office/drawing/2014/main" id="{18F66366-B257-7310-F819-6E2B8D1FABC6}"/>
              </a:ext>
            </a:extLst>
          </p:cNvPr>
          <p:cNvGraphicFramePr>
            <a:graphicFrameLocks noGrp="1"/>
          </p:cNvGraphicFramePr>
          <p:nvPr>
            <p:extLst>
              <p:ext uri="{D42A27DB-BD31-4B8C-83A1-F6EECF244321}">
                <p14:modId xmlns:p14="http://schemas.microsoft.com/office/powerpoint/2010/main" val="2498117942"/>
              </p:ext>
            </p:extLst>
          </p:nvPr>
        </p:nvGraphicFramePr>
        <p:xfrm>
          <a:off x="5592792" y="2861094"/>
          <a:ext cx="6031997" cy="2896242"/>
        </p:xfrm>
        <a:graphic>
          <a:graphicData uri="http://schemas.openxmlformats.org/drawingml/2006/table">
            <a:tbl>
              <a:tblPr firstRow="1" firstCol="1" bandRow="1">
                <a:tableStyleId>{B301B821-A1FF-4177-AEE7-76D212191A09}</a:tableStyleId>
              </a:tblPr>
              <a:tblGrid>
                <a:gridCol w="2650824">
                  <a:extLst>
                    <a:ext uri="{9D8B030D-6E8A-4147-A177-3AD203B41FA5}">
                      <a16:colId xmlns:a16="http://schemas.microsoft.com/office/drawing/2014/main" val="3746364885"/>
                    </a:ext>
                  </a:extLst>
                </a:gridCol>
                <a:gridCol w="995187">
                  <a:extLst>
                    <a:ext uri="{9D8B030D-6E8A-4147-A177-3AD203B41FA5}">
                      <a16:colId xmlns:a16="http://schemas.microsoft.com/office/drawing/2014/main" val="2787204305"/>
                    </a:ext>
                  </a:extLst>
                </a:gridCol>
                <a:gridCol w="778057">
                  <a:extLst>
                    <a:ext uri="{9D8B030D-6E8A-4147-A177-3AD203B41FA5}">
                      <a16:colId xmlns:a16="http://schemas.microsoft.com/office/drawing/2014/main" val="961200487"/>
                    </a:ext>
                  </a:extLst>
                </a:gridCol>
                <a:gridCol w="1607929">
                  <a:extLst>
                    <a:ext uri="{9D8B030D-6E8A-4147-A177-3AD203B41FA5}">
                      <a16:colId xmlns:a16="http://schemas.microsoft.com/office/drawing/2014/main" val="3892915241"/>
                    </a:ext>
                  </a:extLst>
                </a:gridCol>
              </a:tblGrid>
              <a:tr h="143896">
                <a:tc>
                  <a:txBody>
                    <a:bodyPr/>
                    <a:lstStyle/>
                    <a:p>
                      <a:pPr algn="l"/>
                      <a:r>
                        <a:rPr lang="en-US" sz="1050" dirty="0">
                          <a:effectLst/>
                        </a:rPr>
                        <a:t>Ethnicity</a:t>
                      </a:r>
                    </a:p>
                  </a:txBody>
                  <a:tcPr marR="0" marT="0" marB="0" anchor="ctr"/>
                </a:tc>
                <a:tc>
                  <a:txBody>
                    <a:bodyPr/>
                    <a:lstStyle/>
                    <a:p>
                      <a:pPr algn="l"/>
                      <a:r>
                        <a:rPr lang="en-US" sz="1050">
                          <a:effectLst/>
                        </a:rPr>
                        <a:t>2021-22</a:t>
                      </a:r>
                    </a:p>
                  </a:txBody>
                  <a:tcPr marR="0" marT="0" marB="0" anchor="ctr"/>
                </a:tc>
                <a:tc>
                  <a:txBody>
                    <a:bodyPr/>
                    <a:lstStyle/>
                    <a:p>
                      <a:pPr algn="l"/>
                      <a:r>
                        <a:rPr lang="en-US" sz="1050">
                          <a:effectLst/>
                        </a:rPr>
                        <a:t>2022-23</a:t>
                      </a:r>
                    </a:p>
                  </a:txBody>
                  <a:tcPr marR="0" marT="0" marB="0" anchor="ctr"/>
                </a:tc>
                <a:tc>
                  <a:txBody>
                    <a:bodyPr/>
                    <a:lstStyle/>
                    <a:p>
                      <a:pPr algn="l"/>
                      <a:r>
                        <a:rPr lang="en-US" sz="1050">
                          <a:effectLst/>
                        </a:rPr>
                        <a:t>% difference</a:t>
                      </a:r>
                    </a:p>
                  </a:txBody>
                  <a:tcPr marR="0" marT="0" marB="0" anchor="ctr"/>
                </a:tc>
                <a:extLst>
                  <a:ext uri="{0D108BD9-81ED-4DB2-BD59-A6C34878D82A}">
                    <a16:rowId xmlns:a16="http://schemas.microsoft.com/office/drawing/2014/main" val="88634981"/>
                  </a:ext>
                </a:extLst>
              </a:tr>
              <a:tr h="143896">
                <a:tc>
                  <a:txBody>
                    <a:bodyPr/>
                    <a:lstStyle/>
                    <a:p>
                      <a:pPr algn="l"/>
                      <a:r>
                        <a:rPr lang="en-US" sz="1050" b="1">
                          <a:effectLst/>
                        </a:rPr>
                        <a:t>Black - Other</a:t>
                      </a:r>
                    </a:p>
                  </a:txBody>
                  <a:tcPr marR="0" marT="0" marB="0" anchor="ctr"/>
                </a:tc>
                <a:tc>
                  <a:txBody>
                    <a:bodyPr/>
                    <a:lstStyle/>
                    <a:p>
                      <a:pPr algn="l"/>
                      <a:r>
                        <a:rPr lang="en-US" sz="1050"/>
                        <a:t>65.5</a:t>
                      </a:r>
                    </a:p>
                  </a:txBody>
                  <a:tcPr marR="0" marT="0" marB="0" anchor="ctr"/>
                </a:tc>
                <a:tc>
                  <a:txBody>
                    <a:bodyPr/>
                    <a:lstStyle/>
                    <a:p>
                      <a:pPr algn="l"/>
                      <a:r>
                        <a:rPr lang="en-US" sz="1050"/>
                        <a:t>76.9</a:t>
                      </a:r>
                    </a:p>
                  </a:txBody>
                  <a:tcPr marR="0" marT="0" marB="0" anchor="ctr"/>
                </a:tc>
                <a:tc>
                  <a:txBody>
                    <a:bodyPr/>
                    <a:lstStyle/>
                    <a:p>
                      <a:pPr algn="l"/>
                      <a:r>
                        <a:rPr lang="en-US" sz="1050"/>
                        <a:t>11.4</a:t>
                      </a:r>
                    </a:p>
                  </a:txBody>
                  <a:tcPr marR="0" marT="0" marB="0" anchor="ctr"/>
                </a:tc>
                <a:extLst>
                  <a:ext uri="{0D108BD9-81ED-4DB2-BD59-A6C34878D82A}">
                    <a16:rowId xmlns:a16="http://schemas.microsoft.com/office/drawing/2014/main" val="4280772993"/>
                  </a:ext>
                </a:extLst>
              </a:tr>
              <a:tr h="143896">
                <a:tc>
                  <a:txBody>
                    <a:bodyPr/>
                    <a:lstStyle/>
                    <a:p>
                      <a:pPr algn="l"/>
                      <a:r>
                        <a:rPr lang="en-US" sz="1050" b="1">
                          <a:effectLst/>
                        </a:rPr>
                        <a:t>White - Other</a:t>
                      </a:r>
                    </a:p>
                  </a:txBody>
                  <a:tcPr marR="0" marT="0" marB="0" anchor="ctr"/>
                </a:tc>
                <a:tc>
                  <a:txBody>
                    <a:bodyPr/>
                    <a:lstStyle/>
                    <a:p>
                      <a:pPr algn="l"/>
                      <a:r>
                        <a:rPr lang="en-US" sz="1050"/>
                        <a:t>76.4</a:t>
                      </a:r>
                    </a:p>
                  </a:txBody>
                  <a:tcPr marR="0" marT="0" marB="0" anchor="ctr"/>
                </a:tc>
                <a:tc>
                  <a:txBody>
                    <a:bodyPr/>
                    <a:lstStyle/>
                    <a:p>
                      <a:pPr algn="l"/>
                      <a:r>
                        <a:rPr lang="en-US" sz="1050"/>
                        <a:t>73.9</a:t>
                      </a:r>
                    </a:p>
                  </a:txBody>
                  <a:tcPr marR="0" marT="0" marB="0" anchor="ctr"/>
                </a:tc>
                <a:tc>
                  <a:txBody>
                    <a:bodyPr/>
                    <a:lstStyle/>
                    <a:p>
                      <a:pPr algn="l"/>
                      <a:r>
                        <a:rPr lang="en-US" sz="1050"/>
                        <a:t>-2.5</a:t>
                      </a:r>
                    </a:p>
                  </a:txBody>
                  <a:tcPr marR="0" marT="0" marB="0" anchor="ctr"/>
                </a:tc>
                <a:extLst>
                  <a:ext uri="{0D108BD9-81ED-4DB2-BD59-A6C34878D82A}">
                    <a16:rowId xmlns:a16="http://schemas.microsoft.com/office/drawing/2014/main" val="2969249914"/>
                  </a:ext>
                </a:extLst>
              </a:tr>
              <a:tr h="143896">
                <a:tc>
                  <a:txBody>
                    <a:bodyPr/>
                    <a:lstStyle/>
                    <a:p>
                      <a:pPr algn="l"/>
                      <a:r>
                        <a:rPr lang="en-US" sz="1050" b="1">
                          <a:effectLst/>
                        </a:rPr>
                        <a:t>Asian - Other</a:t>
                      </a:r>
                    </a:p>
                  </a:txBody>
                  <a:tcPr marR="0" marT="0" marB="0" anchor="ctr"/>
                </a:tc>
                <a:tc>
                  <a:txBody>
                    <a:bodyPr/>
                    <a:lstStyle/>
                    <a:p>
                      <a:pPr algn="l"/>
                      <a:r>
                        <a:rPr lang="en-US" sz="1050"/>
                        <a:t>65.6</a:t>
                      </a:r>
                    </a:p>
                  </a:txBody>
                  <a:tcPr marR="0" marT="0" marB="0" anchor="ctr"/>
                </a:tc>
                <a:tc>
                  <a:txBody>
                    <a:bodyPr/>
                    <a:lstStyle/>
                    <a:p>
                      <a:pPr algn="l"/>
                      <a:r>
                        <a:rPr lang="en-US" sz="1050"/>
                        <a:t>72</a:t>
                      </a:r>
                    </a:p>
                  </a:txBody>
                  <a:tcPr marR="0" marT="0" marB="0" anchor="ctr"/>
                </a:tc>
                <a:tc>
                  <a:txBody>
                    <a:bodyPr/>
                    <a:lstStyle/>
                    <a:p>
                      <a:pPr algn="l"/>
                      <a:r>
                        <a:rPr lang="en-US" sz="1050"/>
                        <a:t>6.4</a:t>
                      </a:r>
                    </a:p>
                  </a:txBody>
                  <a:tcPr marR="0" marT="0" marB="0" anchor="ctr"/>
                </a:tc>
                <a:extLst>
                  <a:ext uri="{0D108BD9-81ED-4DB2-BD59-A6C34878D82A}">
                    <a16:rowId xmlns:a16="http://schemas.microsoft.com/office/drawing/2014/main" val="2353294825"/>
                  </a:ext>
                </a:extLst>
              </a:tr>
              <a:tr h="143896">
                <a:tc>
                  <a:txBody>
                    <a:bodyPr/>
                    <a:lstStyle/>
                    <a:p>
                      <a:pPr algn="l"/>
                      <a:r>
                        <a:rPr lang="en-US" sz="1050" b="1">
                          <a:effectLst/>
                        </a:rPr>
                        <a:t>White - British</a:t>
                      </a:r>
                    </a:p>
                  </a:txBody>
                  <a:tcPr marR="0" marT="0" marB="0" anchor="ctr"/>
                </a:tc>
                <a:tc>
                  <a:txBody>
                    <a:bodyPr/>
                    <a:lstStyle/>
                    <a:p>
                      <a:pPr algn="l"/>
                      <a:r>
                        <a:rPr lang="en-US" sz="1050"/>
                        <a:t>67.8</a:t>
                      </a:r>
                    </a:p>
                  </a:txBody>
                  <a:tcPr marR="0" marT="0" marB="0" anchor="ctr"/>
                </a:tc>
                <a:tc>
                  <a:txBody>
                    <a:bodyPr/>
                    <a:lstStyle/>
                    <a:p>
                      <a:pPr algn="l"/>
                      <a:r>
                        <a:rPr lang="en-US" sz="1050"/>
                        <a:t>71.5</a:t>
                      </a:r>
                    </a:p>
                  </a:txBody>
                  <a:tcPr marR="0" marT="0" marB="0" anchor="ctr"/>
                </a:tc>
                <a:tc>
                  <a:txBody>
                    <a:bodyPr/>
                    <a:lstStyle/>
                    <a:p>
                      <a:pPr algn="l"/>
                      <a:r>
                        <a:rPr lang="en-US" sz="1050"/>
                        <a:t>3.7</a:t>
                      </a:r>
                    </a:p>
                  </a:txBody>
                  <a:tcPr marR="0" marT="0" marB="0" anchor="ctr"/>
                </a:tc>
                <a:extLst>
                  <a:ext uri="{0D108BD9-81ED-4DB2-BD59-A6C34878D82A}">
                    <a16:rowId xmlns:a16="http://schemas.microsoft.com/office/drawing/2014/main" val="3083140155"/>
                  </a:ext>
                </a:extLst>
              </a:tr>
              <a:tr h="143896">
                <a:tc>
                  <a:txBody>
                    <a:bodyPr/>
                    <a:lstStyle/>
                    <a:p>
                      <a:pPr algn="l"/>
                      <a:r>
                        <a:rPr lang="en-US" sz="1050" b="1">
                          <a:effectLst/>
                        </a:rPr>
                        <a:t>Mixed - Other</a:t>
                      </a:r>
                    </a:p>
                  </a:txBody>
                  <a:tcPr marR="0" marT="0" marB="0" anchor="ctr"/>
                </a:tc>
                <a:tc>
                  <a:txBody>
                    <a:bodyPr/>
                    <a:lstStyle/>
                    <a:p>
                      <a:pPr algn="l"/>
                      <a:r>
                        <a:rPr lang="en-US" sz="1050"/>
                        <a:t>69.2</a:t>
                      </a:r>
                    </a:p>
                  </a:txBody>
                  <a:tcPr marR="0" marT="0" marB="0" anchor="ctr"/>
                </a:tc>
                <a:tc>
                  <a:txBody>
                    <a:bodyPr/>
                    <a:lstStyle/>
                    <a:p>
                      <a:pPr algn="l"/>
                      <a:r>
                        <a:rPr lang="en-US" sz="1050"/>
                        <a:t>68</a:t>
                      </a:r>
                    </a:p>
                  </a:txBody>
                  <a:tcPr marR="0" marT="0" marB="0" anchor="ctr"/>
                </a:tc>
                <a:tc>
                  <a:txBody>
                    <a:bodyPr/>
                    <a:lstStyle/>
                    <a:p>
                      <a:pPr algn="l"/>
                      <a:r>
                        <a:rPr lang="en-US" sz="1050"/>
                        <a:t>-1.2</a:t>
                      </a:r>
                    </a:p>
                  </a:txBody>
                  <a:tcPr marR="0" marT="0" marB="0" anchor="ctr"/>
                </a:tc>
                <a:extLst>
                  <a:ext uri="{0D108BD9-81ED-4DB2-BD59-A6C34878D82A}">
                    <a16:rowId xmlns:a16="http://schemas.microsoft.com/office/drawing/2014/main" val="1424488758"/>
                  </a:ext>
                </a:extLst>
              </a:tr>
              <a:tr h="189337">
                <a:tc>
                  <a:txBody>
                    <a:bodyPr/>
                    <a:lstStyle/>
                    <a:p>
                      <a:pPr algn="l"/>
                      <a:r>
                        <a:rPr lang="en-US" sz="1050" b="1">
                          <a:effectLst/>
                        </a:rPr>
                        <a:t>Mixed - White &amp; Black Caribbean</a:t>
                      </a:r>
                    </a:p>
                  </a:txBody>
                  <a:tcPr marR="0" marT="0" marB="0" anchor="ctr"/>
                </a:tc>
                <a:tc>
                  <a:txBody>
                    <a:bodyPr/>
                    <a:lstStyle/>
                    <a:p>
                      <a:pPr algn="l"/>
                      <a:r>
                        <a:rPr lang="en-US" sz="1050"/>
                        <a:t>56</a:t>
                      </a:r>
                    </a:p>
                  </a:txBody>
                  <a:tcPr marR="0" marT="0" marB="0" anchor="ctr"/>
                </a:tc>
                <a:tc>
                  <a:txBody>
                    <a:bodyPr/>
                    <a:lstStyle/>
                    <a:p>
                      <a:pPr algn="l"/>
                      <a:r>
                        <a:rPr lang="en-US" sz="1050"/>
                        <a:t>65.8</a:t>
                      </a:r>
                    </a:p>
                  </a:txBody>
                  <a:tcPr marR="0" marT="0" marB="0" anchor="ctr"/>
                </a:tc>
                <a:tc>
                  <a:txBody>
                    <a:bodyPr/>
                    <a:lstStyle/>
                    <a:p>
                      <a:pPr algn="l"/>
                      <a:r>
                        <a:rPr lang="en-US" sz="1050"/>
                        <a:t>9.8</a:t>
                      </a:r>
                    </a:p>
                  </a:txBody>
                  <a:tcPr marR="0" marT="0" marB="0" anchor="ctr"/>
                </a:tc>
                <a:extLst>
                  <a:ext uri="{0D108BD9-81ED-4DB2-BD59-A6C34878D82A}">
                    <a16:rowId xmlns:a16="http://schemas.microsoft.com/office/drawing/2014/main" val="3906888259"/>
                  </a:ext>
                </a:extLst>
              </a:tr>
              <a:tr h="189337">
                <a:tc>
                  <a:txBody>
                    <a:bodyPr/>
                    <a:lstStyle/>
                    <a:p>
                      <a:pPr algn="l"/>
                      <a:r>
                        <a:rPr lang="en-US" sz="1050" b="1">
                          <a:effectLst/>
                        </a:rPr>
                        <a:t>Black - African Other</a:t>
                      </a:r>
                    </a:p>
                  </a:txBody>
                  <a:tcPr marR="0" marT="0" marB="0" anchor="ctr"/>
                </a:tc>
                <a:tc>
                  <a:txBody>
                    <a:bodyPr/>
                    <a:lstStyle/>
                    <a:p>
                      <a:pPr algn="l"/>
                      <a:r>
                        <a:rPr lang="en-US" sz="1050"/>
                        <a:t>63.1</a:t>
                      </a:r>
                    </a:p>
                  </a:txBody>
                  <a:tcPr marR="0" marT="0" marB="0" anchor="ctr"/>
                </a:tc>
                <a:tc>
                  <a:txBody>
                    <a:bodyPr/>
                    <a:lstStyle/>
                    <a:p>
                      <a:pPr algn="l"/>
                      <a:r>
                        <a:rPr lang="en-US" sz="1050"/>
                        <a:t>64.7</a:t>
                      </a:r>
                    </a:p>
                  </a:txBody>
                  <a:tcPr marR="0" marT="0" marB="0" anchor="ctr"/>
                </a:tc>
                <a:tc>
                  <a:txBody>
                    <a:bodyPr/>
                    <a:lstStyle/>
                    <a:p>
                      <a:pPr algn="l"/>
                      <a:r>
                        <a:rPr lang="en-US" sz="1050"/>
                        <a:t>1.6</a:t>
                      </a:r>
                    </a:p>
                  </a:txBody>
                  <a:tcPr marR="0" marT="0" marB="0" anchor="ctr"/>
                </a:tc>
                <a:extLst>
                  <a:ext uri="{0D108BD9-81ED-4DB2-BD59-A6C34878D82A}">
                    <a16:rowId xmlns:a16="http://schemas.microsoft.com/office/drawing/2014/main" val="4288845260"/>
                  </a:ext>
                </a:extLst>
              </a:tr>
              <a:tr h="189337">
                <a:tc>
                  <a:txBody>
                    <a:bodyPr/>
                    <a:lstStyle/>
                    <a:p>
                      <a:pPr algn="l"/>
                      <a:r>
                        <a:rPr lang="en-US" sz="1050" b="1">
                          <a:effectLst/>
                        </a:rPr>
                        <a:t>Any Other Ethnic Group</a:t>
                      </a:r>
                    </a:p>
                  </a:txBody>
                  <a:tcPr marR="0" marT="0" marB="0" anchor="ctr"/>
                </a:tc>
                <a:tc>
                  <a:txBody>
                    <a:bodyPr/>
                    <a:lstStyle/>
                    <a:p>
                      <a:pPr algn="l"/>
                      <a:r>
                        <a:rPr lang="en-US" sz="1050"/>
                        <a:t>50.4</a:t>
                      </a:r>
                    </a:p>
                  </a:txBody>
                  <a:tcPr marR="0" marT="0" marB="0" anchor="ctr"/>
                </a:tc>
                <a:tc>
                  <a:txBody>
                    <a:bodyPr/>
                    <a:lstStyle/>
                    <a:p>
                      <a:pPr algn="l"/>
                      <a:r>
                        <a:rPr lang="en-US" sz="1050"/>
                        <a:t>63.1</a:t>
                      </a:r>
                    </a:p>
                  </a:txBody>
                  <a:tcPr marR="0" marT="0" marB="0" anchor="ctr"/>
                </a:tc>
                <a:tc>
                  <a:txBody>
                    <a:bodyPr/>
                    <a:lstStyle/>
                    <a:p>
                      <a:pPr algn="l"/>
                      <a:r>
                        <a:rPr lang="en-US" sz="1050"/>
                        <a:t>12.7</a:t>
                      </a:r>
                    </a:p>
                  </a:txBody>
                  <a:tcPr marR="0" marT="0" marB="0" anchor="ctr"/>
                </a:tc>
                <a:extLst>
                  <a:ext uri="{0D108BD9-81ED-4DB2-BD59-A6C34878D82A}">
                    <a16:rowId xmlns:a16="http://schemas.microsoft.com/office/drawing/2014/main" val="833897418"/>
                  </a:ext>
                </a:extLst>
              </a:tr>
              <a:tr h="143896">
                <a:tc>
                  <a:txBody>
                    <a:bodyPr/>
                    <a:lstStyle/>
                    <a:p>
                      <a:pPr algn="l"/>
                      <a:r>
                        <a:rPr lang="en-US" sz="1050" b="1">
                          <a:effectLst/>
                        </a:rPr>
                        <a:t>Kurdish</a:t>
                      </a:r>
                    </a:p>
                  </a:txBody>
                  <a:tcPr marR="0" marT="0" marB="0" anchor="ctr"/>
                </a:tc>
                <a:tc>
                  <a:txBody>
                    <a:bodyPr/>
                    <a:lstStyle/>
                    <a:p>
                      <a:pPr algn="l"/>
                      <a:r>
                        <a:rPr lang="en-US" sz="1050"/>
                        <a:t>54.5</a:t>
                      </a:r>
                    </a:p>
                  </a:txBody>
                  <a:tcPr marR="0" marT="0" marB="0" anchor="ctr"/>
                </a:tc>
                <a:tc>
                  <a:txBody>
                    <a:bodyPr/>
                    <a:lstStyle/>
                    <a:p>
                      <a:pPr algn="l"/>
                      <a:r>
                        <a:rPr lang="en-US" sz="1050"/>
                        <a:t>62.5</a:t>
                      </a:r>
                    </a:p>
                  </a:txBody>
                  <a:tcPr marR="0" marT="0" marB="0" anchor="ctr"/>
                </a:tc>
                <a:tc>
                  <a:txBody>
                    <a:bodyPr/>
                    <a:lstStyle/>
                    <a:p>
                      <a:pPr algn="l"/>
                      <a:r>
                        <a:rPr lang="en-US" sz="1050"/>
                        <a:t>8</a:t>
                      </a:r>
                    </a:p>
                  </a:txBody>
                  <a:tcPr marR="0" marT="0" marB="0" anchor="ctr"/>
                </a:tc>
                <a:extLst>
                  <a:ext uri="{0D108BD9-81ED-4DB2-BD59-A6C34878D82A}">
                    <a16:rowId xmlns:a16="http://schemas.microsoft.com/office/drawing/2014/main" val="100251547"/>
                  </a:ext>
                </a:extLst>
              </a:tr>
              <a:tr h="143896">
                <a:tc>
                  <a:txBody>
                    <a:bodyPr/>
                    <a:lstStyle/>
                    <a:p>
                      <a:pPr algn="l"/>
                      <a:r>
                        <a:rPr lang="en-US" sz="1050" b="1">
                          <a:effectLst/>
                        </a:rPr>
                        <a:t>Black - Caribbean</a:t>
                      </a:r>
                    </a:p>
                  </a:txBody>
                  <a:tcPr marR="0" marT="0" marB="0" anchor="ctr"/>
                </a:tc>
                <a:tc>
                  <a:txBody>
                    <a:bodyPr/>
                    <a:lstStyle/>
                    <a:p>
                      <a:pPr algn="l"/>
                      <a:r>
                        <a:rPr lang="en-US" sz="1050"/>
                        <a:t>57.3</a:t>
                      </a:r>
                    </a:p>
                  </a:txBody>
                  <a:tcPr marR="0" marT="0" marB="0" anchor="ctr"/>
                </a:tc>
                <a:tc>
                  <a:txBody>
                    <a:bodyPr/>
                    <a:lstStyle/>
                    <a:p>
                      <a:pPr algn="l"/>
                      <a:r>
                        <a:rPr lang="en-US" sz="1050"/>
                        <a:t>60.6</a:t>
                      </a:r>
                    </a:p>
                  </a:txBody>
                  <a:tcPr marR="0" marT="0" marB="0" anchor="ctr"/>
                </a:tc>
                <a:tc>
                  <a:txBody>
                    <a:bodyPr/>
                    <a:lstStyle/>
                    <a:p>
                      <a:pPr algn="l"/>
                      <a:r>
                        <a:rPr lang="en-US" sz="1050"/>
                        <a:t>3.3</a:t>
                      </a:r>
                    </a:p>
                  </a:txBody>
                  <a:tcPr marR="0" marT="0" marB="0" anchor="ctr"/>
                </a:tc>
                <a:extLst>
                  <a:ext uri="{0D108BD9-81ED-4DB2-BD59-A6C34878D82A}">
                    <a16:rowId xmlns:a16="http://schemas.microsoft.com/office/drawing/2014/main" val="1394371456"/>
                  </a:ext>
                </a:extLst>
              </a:tr>
              <a:tr h="143896">
                <a:tc>
                  <a:txBody>
                    <a:bodyPr/>
                    <a:lstStyle/>
                    <a:p>
                      <a:pPr algn="l"/>
                      <a:r>
                        <a:rPr lang="en-US" sz="1050" b="1">
                          <a:effectLst/>
                        </a:rPr>
                        <a:t>Turkish</a:t>
                      </a:r>
                    </a:p>
                  </a:txBody>
                  <a:tcPr marR="0" marT="0" marB="0" anchor="ctr"/>
                </a:tc>
                <a:tc>
                  <a:txBody>
                    <a:bodyPr/>
                    <a:lstStyle/>
                    <a:p>
                      <a:pPr algn="l"/>
                      <a:r>
                        <a:rPr lang="en-US" sz="1050"/>
                        <a:t>43.8</a:t>
                      </a:r>
                    </a:p>
                  </a:txBody>
                  <a:tcPr marR="0" marT="0" marB="0" anchor="ctr"/>
                </a:tc>
                <a:tc>
                  <a:txBody>
                    <a:bodyPr/>
                    <a:lstStyle/>
                    <a:p>
                      <a:pPr algn="l"/>
                      <a:r>
                        <a:rPr lang="en-US" sz="1050"/>
                        <a:t>54.2</a:t>
                      </a:r>
                    </a:p>
                  </a:txBody>
                  <a:tcPr marR="0" marT="0" marB="0" anchor="ctr"/>
                </a:tc>
                <a:tc>
                  <a:txBody>
                    <a:bodyPr/>
                    <a:lstStyle/>
                    <a:p>
                      <a:pPr algn="l"/>
                      <a:r>
                        <a:rPr lang="en-US" sz="1050"/>
                        <a:t>10.4</a:t>
                      </a:r>
                    </a:p>
                  </a:txBody>
                  <a:tcPr marR="0" marT="0" marB="0" anchor="ctr"/>
                </a:tc>
                <a:extLst>
                  <a:ext uri="{0D108BD9-81ED-4DB2-BD59-A6C34878D82A}">
                    <a16:rowId xmlns:a16="http://schemas.microsoft.com/office/drawing/2014/main" val="3819970672"/>
                  </a:ext>
                </a:extLst>
              </a:tr>
              <a:tr h="189337">
                <a:tc>
                  <a:txBody>
                    <a:bodyPr/>
                    <a:lstStyle/>
                    <a:p>
                      <a:pPr algn="l"/>
                      <a:r>
                        <a:rPr lang="en-US" sz="1050" b="1">
                          <a:effectLst/>
                        </a:rPr>
                        <a:t>Black - African Somali</a:t>
                      </a:r>
                    </a:p>
                  </a:txBody>
                  <a:tcPr marR="0" marT="0" marB="0" anchor="ctr"/>
                </a:tc>
                <a:tc>
                  <a:txBody>
                    <a:bodyPr/>
                    <a:lstStyle/>
                    <a:p>
                      <a:pPr algn="l"/>
                      <a:r>
                        <a:rPr lang="en-US" sz="1050"/>
                        <a:t>60.9</a:t>
                      </a:r>
                    </a:p>
                  </a:txBody>
                  <a:tcPr marR="0" marT="0" marB="0" anchor="ctr"/>
                </a:tc>
                <a:tc>
                  <a:txBody>
                    <a:bodyPr/>
                    <a:lstStyle/>
                    <a:p>
                      <a:pPr algn="l"/>
                      <a:r>
                        <a:rPr lang="en-US" sz="1050"/>
                        <a:t>54.1</a:t>
                      </a:r>
                    </a:p>
                  </a:txBody>
                  <a:tcPr marR="0" marT="0" marB="0" anchor="ctr"/>
                </a:tc>
                <a:tc>
                  <a:txBody>
                    <a:bodyPr/>
                    <a:lstStyle/>
                    <a:p>
                      <a:pPr algn="l"/>
                      <a:r>
                        <a:rPr lang="en-US" sz="1050"/>
                        <a:t>-6.8</a:t>
                      </a:r>
                    </a:p>
                  </a:txBody>
                  <a:tcPr marR="0" marT="0" marB="0" anchor="ctr"/>
                </a:tc>
                <a:extLst>
                  <a:ext uri="{0D108BD9-81ED-4DB2-BD59-A6C34878D82A}">
                    <a16:rowId xmlns:a16="http://schemas.microsoft.com/office/drawing/2014/main" val="456738122"/>
                  </a:ext>
                </a:extLst>
              </a:tr>
              <a:tr h="189337">
                <a:tc>
                  <a:txBody>
                    <a:bodyPr/>
                    <a:lstStyle/>
                    <a:p>
                      <a:pPr algn="l"/>
                      <a:r>
                        <a:rPr lang="en-US" sz="1050" b="1" dirty="0">
                          <a:effectLst/>
                        </a:rPr>
                        <a:t>Asian - Bangladeshi</a:t>
                      </a:r>
                    </a:p>
                  </a:txBody>
                  <a:tcPr marR="0" marT="0" marB="0" anchor="ctr"/>
                </a:tc>
                <a:tc>
                  <a:txBody>
                    <a:bodyPr/>
                    <a:lstStyle/>
                    <a:p>
                      <a:pPr algn="l"/>
                      <a:r>
                        <a:rPr lang="en-US" sz="1050"/>
                        <a:t>62.9</a:t>
                      </a:r>
                    </a:p>
                  </a:txBody>
                  <a:tcPr marR="0" marT="0" marB="0" anchor="ctr"/>
                </a:tc>
                <a:tc>
                  <a:txBody>
                    <a:bodyPr/>
                    <a:lstStyle/>
                    <a:p>
                      <a:pPr algn="l"/>
                      <a:r>
                        <a:rPr lang="en-US" sz="1050"/>
                        <a:t>52.6</a:t>
                      </a:r>
                    </a:p>
                  </a:txBody>
                  <a:tcPr marR="0" marT="0" marB="0" anchor="ctr"/>
                </a:tc>
                <a:tc>
                  <a:txBody>
                    <a:bodyPr/>
                    <a:lstStyle/>
                    <a:p>
                      <a:pPr algn="l"/>
                      <a:r>
                        <a:rPr lang="en-US" sz="1050"/>
                        <a:t>-10.3</a:t>
                      </a:r>
                    </a:p>
                  </a:txBody>
                  <a:tcPr marR="0" marT="0" marB="0" anchor="ctr"/>
                </a:tc>
                <a:extLst>
                  <a:ext uri="{0D108BD9-81ED-4DB2-BD59-A6C34878D82A}">
                    <a16:rowId xmlns:a16="http://schemas.microsoft.com/office/drawing/2014/main" val="835392971"/>
                  </a:ext>
                </a:extLst>
              </a:tr>
              <a:tr h="189337">
                <a:tc>
                  <a:txBody>
                    <a:bodyPr/>
                    <a:lstStyle/>
                    <a:p>
                      <a:pPr algn="l"/>
                      <a:r>
                        <a:rPr lang="en-US" sz="1050" b="1">
                          <a:effectLst/>
                        </a:rPr>
                        <a:t>Not recorded/unknown</a:t>
                      </a:r>
                    </a:p>
                  </a:txBody>
                  <a:tcPr marR="0" marT="0" marB="0" anchor="ctr"/>
                </a:tc>
                <a:tc>
                  <a:txBody>
                    <a:bodyPr/>
                    <a:lstStyle/>
                    <a:p>
                      <a:pPr algn="l"/>
                      <a:r>
                        <a:rPr lang="en-US" sz="1050"/>
                        <a:t>53.1</a:t>
                      </a:r>
                    </a:p>
                  </a:txBody>
                  <a:tcPr marR="0" marT="0" marB="0" anchor="ctr"/>
                </a:tc>
                <a:tc>
                  <a:txBody>
                    <a:bodyPr/>
                    <a:lstStyle/>
                    <a:p>
                      <a:pPr algn="l"/>
                      <a:r>
                        <a:rPr lang="en-US" sz="1050"/>
                        <a:t>48.7</a:t>
                      </a:r>
                    </a:p>
                  </a:txBody>
                  <a:tcPr marR="0" marT="0" marB="0" anchor="ctr"/>
                </a:tc>
                <a:tc>
                  <a:txBody>
                    <a:bodyPr/>
                    <a:lstStyle/>
                    <a:p>
                      <a:pPr algn="l"/>
                      <a:r>
                        <a:rPr lang="en-US" sz="1050"/>
                        <a:t>-4.4</a:t>
                      </a:r>
                    </a:p>
                  </a:txBody>
                  <a:tcPr marR="0" marT="0" marB="0" anchor="ctr"/>
                </a:tc>
                <a:extLst>
                  <a:ext uri="{0D108BD9-81ED-4DB2-BD59-A6C34878D82A}">
                    <a16:rowId xmlns:a16="http://schemas.microsoft.com/office/drawing/2014/main" val="2421721758"/>
                  </a:ext>
                </a:extLst>
              </a:tr>
              <a:tr h="143896">
                <a:tc>
                  <a:txBody>
                    <a:bodyPr/>
                    <a:lstStyle/>
                    <a:p>
                      <a:pPr algn="l"/>
                      <a:r>
                        <a:rPr lang="en-US" sz="1050" b="1">
                          <a:effectLst/>
                        </a:rPr>
                        <a:t>England</a:t>
                      </a:r>
                    </a:p>
                  </a:txBody>
                  <a:tcPr marR="0" marT="0" marB="0" anchor="ctr"/>
                </a:tc>
                <a:tc>
                  <a:txBody>
                    <a:bodyPr/>
                    <a:lstStyle/>
                    <a:p>
                      <a:pPr algn="l"/>
                      <a:r>
                        <a:rPr lang="en-US" sz="1050" b="1"/>
                        <a:t>65.2</a:t>
                      </a:r>
                    </a:p>
                  </a:txBody>
                  <a:tcPr marR="0" marT="0" marB="0" anchor="ctr"/>
                </a:tc>
                <a:tc>
                  <a:txBody>
                    <a:bodyPr/>
                    <a:lstStyle/>
                    <a:p>
                      <a:pPr algn="l"/>
                      <a:r>
                        <a:rPr lang="en-US" sz="1050" b="1"/>
                        <a:t>67.2</a:t>
                      </a:r>
                    </a:p>
                  </a:txBody>
                  <a:tcPr marR="0" marT="0" marB="0" anchor="ctr"/>
                </a:tc>
                <a:tc>
                  <a:txBody>
                    <a:bodyPr/>
                    <a:lstStyle/>
                    <a:p>
                      <a:pPr algn="l"/>
                      <a:r>
                        <a:rPr lang="en-US" sz="1050" b="1"/>
                        <a:t>2</a:t>
                      </a:r>
                    </a:p>
                  </a:txBody>
                  <a:tcPr marR="0" marT="0" marB="0" anchor="ctr"/>
                </a:tc>
                <a:extLst>
                  <a:ext uri="{0D108BD9-81ED-4DB2-BD59-A6C34878D82A}">
                    <a16:rowId xmlns:a16="http://schemas.microsoft.com/office/drawing/2014/main" val="2247978462"/>
                  </a:ext>
                </a:extLst>
              </a:tr>
              <a:tr h="143896">
                <a:tc>
                  <a:txBody>
                    <a:bodyPr/>
                    <a:lstStyle/>
                    <a:p>
                      <a:pPr algn="l"/>
                      <a:r>
                        <a:rPr lang="en-US" sz="1050" b="1">
                          <a:effectLst/>
                        </a:rPr>
                        <a:t>Islington</a:t>
                      </a:r>
                    </a:p>
                  </a:txBody>
                  <a:tcPr marR="0" marT="0" marB="0" anchor="ctr"/>
                </a:tc>
                <a:tc>
                  <a:txBody>
                    <a:bodyPr/>
                    <a:lstStyle/>
                    <a:p>
                      <a:pPr algn="l"/>
                      <a:r>
                        <a:rPr lang="en-US" sz="1050" b="1"/>
                        <a:t>64.7</a:t>
                      </a:r>
                    </a:p>
                  </a:txBody>
                  <a:tcPr marR="0" marT="0" marB="0" anchor="ctr"/>
                </a:tc>
                <a:tc>
                  <a:txBody>
                    <a:bodyPr/>
                    <a:lstStyle/>
                    <a:p>
                      <a:pPr algn="l"/>
                      <a:r>
                        <a:rPr lang="en-US" sz="1050" b="1"/>
                        <a:t>66.6</a:t>
                      </a:r>
                    </a:p>
                  </a:txBody>
                  <a:tcPr marR="0" marT="0" marB="0" anchor="ctr"/>
                </a:tc>
                <a:tc>
                  <a:txBody>
                    <a:bodyPr/>
                    <a:lstStyle/>
                    <a:p>
                      <a:pPr algn="l"/>
                      <a:r>
                        <a:rPr lang="en-US" sz="1050" b="1" dirty="0"/>
                        <a:t>1.9</a:t>
                      </a:r>
                    </a:p>
                  </a:txBody>
                  <a:tcPr marR="0" marT="0" marB="0" anchor="ctr"/>
                </a:tc>
                <a:extLst>
                  <a:ext uri="{0D108BD9-81ED-4DB2-BD59-A6C34878D82A}">
                    <a16:rowId xmlns:a16="http://schemas.microsoft.com/office/drawing/2014/main" val="1102263219"/>
                  </a:ext>
                </a:extLst>
              </a:tr>
            </a:tbl>
          </a:graphicData>
        </a:graphic>
      </p:graphicFrame>
      <p:sp>
        <p:nvSpPr>
          <p:cNvPr id="5" name="TextBox 4">
            <a:extLst>
              <a:ext uri="{FF2B5EF4-FFF2-40B4-BE49-F238E27FC236}">
                <a16:creationId xmlns:a16="http://schemas.microsoft.com/office/drawing/2014/main" id="{FF1831F1-E923-90C1-F76E-36B9B879CF87}"/>
              </a:ext>
            </a:extLst>
          </p:cNvPr>
          <p:cNvSpPr txBox="1"/>
          <p:nvPr/>
        </p:nvSpPr>
        <p:spPr>
          <a:xfrm>
            <a:off x="81777" y="6287395"/>
            <a:ext cx="969670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lang="en-US" sz="1200" b="1" dirty="0">
                <a:solidFill>
                  <a:schemeClr val="bg1"/>
                </a:solidFill>
              </a:rPr>
              <a:t>Note: </a:t>
            </a:r>
            <a:r>
              <a:rPr lang="en-US" sz="1200" dirty="0">
                <a:solidFill>
                  <a:schemeClr val="bg1"/>
                </a:solidFill>
              </a:rPr>
              <a:t>Once we break down the Islington cohort of children to this level of detail, some of the groups can be small. Results can be volatile, year-on-year, so caution should be used in interpreting the results for single years.</a:t>
            </a:r>
            <a:endPar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endParaRPr>
          </a:p>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Department for Education</a:t>
            </a:r>
          </a:p>
        </p:txBody>
      </p:sp>
    </p:spTree>
    <p:extLst>
      <p:ext uri="{BB962C8B-B14F-4D97-AF65-F5344CB8AC3E}">
        <p14:creationId xmlns:p14="http://schemas.microsoft.com/office/powerpoint/2010/main" val="12734802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2C31-FB59-DD35-1097-9EA3146EE3F6}"/>
              </a:ext>
            </a:extLst>
          </p:cNvPr>
          <p:cNvSpPr>
            <a:spLocks noGrp="1"/>
          </p:cNvSpPr>
          <p:nvPr>
            <p:ph type="title"/>
          </p:nvPr>
        </p:nvSpPr>
        <p:spPr/>
        <p:txBody>
          <a:bodyPr/>
          <a:lstStyle/>
          <a:p>
            <a:r>
              <a:rPr lang="en-GB" sz="2800" dirty="0"/>
              <a:t>Key stage 4 attainment gaps exist by Special Educational Need and Free School Meal eligibility.</a:t>
            </a:r>
          </a:p>
        </p:txBody>
      </p:sp>
      <p:sp>
        <p:nvSpPr>
          <p:cNvPr id="4" name="Content Placeholder 3">
            <a:extLst>
              <a:ext uri="{FF2B5EF4-FFF2-40B4-BE49-F238E27FC236}">
                <a16:creationId xmlns:a16="http://schemas.microsoft.com/office/drawing/2014/main" id="{81783DE0-C417-F804-8E43-002443F2F572}"/>
              </a:ext>
            </a:extLst>
          </p:cNvPr>
          <p:cNvSpPr>
            <a:spLocks noGrp="1"/>
          </p:cNvSpPr>
          <p:nvPr>
            <p:ph idx="1"/>
          </p:nvPr>
        </p:nvSpPr>
        <p:spPr>
          <a:xfrm>
            <a:off x="584229" y="1389888"/>
            <a:ext cx="10515600" cy="3976845"/>
          </a:xfrm>
        </p:spPr>
        <p:txBody>
          <a:bodyPr/>
          <a:lstStyle/>
          <a:p>
            <a:pPr marR="0" lvl="0" algn="l" defTabSz="914400" rtl="0" eaLnBrk="1" fontAlgn="auto" latinLnBrk="0" hangingPunct="1">
              <a:lnSpc>
                <a:spcPct val="100000"/>
              </a:lnSpc>
              <a:spcBef>
                <a:spcPts val="0"/>
              </a:spcBef>
              <a:spcAft>
                <a:spcPts val="0"/>
              </a:spcAft>
              <a:buSzTx/>
              <a:tabLst/>
              <a:defRPr/>
            </a:pPr>
            <a:r>
              <a:rPr lang="en-GB" sz="1400" kern="0" dirty="0">
                <a:latin typeface="Arial"/>
                <a:cs typeface="Arial"/>
                <a:sym typeface="Arial"/>
              </a:rPr>
              <a:t>In 2023 p</a:t>
            </a:r>
            <a:r>
              <a:rPr kumimoji="0" lang="en-GB" sz="1400" b="0" i="0" u="none" strike="noStrike" kern="0" cap="none" spc="0" normalizeH="0" baseline="0" noProof="0" dirty="0" err="1">
                <a:ln>
                  <a:noFill/>
                </a:ln>
                <a:effectLst/>
                <a:uLnTx/>
                <a:uFillTx/>
                <a:latin typeface="Arial"/>
                <a:ea typeface="+mn-ea"/>
                <a:cs typeface="Arial"/>
                <a:sym typeface="Arial"/>
              </a:rPr>
              <a:t>upils</a:t>
            </a:r>
            <a:r>
              <a:rPr kumimoji="0" lang="en-GB" sz="1400" b="0" i="0" u="none" strike="noStrike" kern="0" cap="none" spc="0" normalizeH="0" baseline="0" noProof="0" dirty="0">
                <a:ln>
                  <a:noFill/>
                </a:ln>
                <a:effectLst/>
                <a:uLnTx/>
                <a:uFillTx/>
                <a:latin typeface="Arial"/>
                <a:ea typeface="+mn-ea"/>
                <a:cs typeface="Arial"/>
                <a:sym typeface="Arial"/>
              </a:rPr>
              <a:t> in Islington schools had </a:t>
            </a:r>
            <a:r>
              <a:rPr lang="en-GB" sz="1400" kern="0" dirty="0">
                <a:latin typeface="Arial"/>
                <a:cs typeface="Arial"/>
                <a:sym typeface="Arial"/>
              </a:rPr>
              <a:t>lower </a:t>
            </a:r>
            <a:r>
              <a:rPr kumimoji="0" lang="en-GB" sz="1400" b="0" i="0" u="none" strike="noStrike" kern="0" cap="none" spc="0" normalizeH="0" baseline="0" noProof="0" dirty="0">
                <a:ln>
                  <a:noFill/>
                </a:ln>
                <a:effectLst/>
                <a:uLnTx/>
                <a:uFillTx/>
                <a:latin typeface="Arial"/>
                <a:ea typeface="+mn-ea"/>
                <a:cs typeface="Arial"/>
                <a:sym typeface="Arial"/>
              </a:rPr>
              <a:t>average 'Attainment 8' score compared to Inner London (46.7 vs 49.7) but do slightly better than those across England (46.4). </a:t>
            </a:r>
          </a:p>
          <a:p>
            <a:pPr marR="0" lvl="0" algn="l" defTabSz="914400" rtl="0" eaLnBrk="1" fontAlgn="auto" latinLnBrk="0" hangingPunct="1">
              <a:lnSpc>
                <a:spcPct val="100000"/>
              </a:lnSpc>
              <a:spcBef>
                <a:spcPts val="0"/>
              </a:spcBef>
              <a:spcAft>
                <a:spcPts val="0"/>
              </a:spcAft>
              <a:buSzTx/>
              <a:tabLst/>
              <a:defRPr/>
            </a:pPr>
            <a:r>
              <a:rPr lang="en-GB" sz="1400" kern="0" dirty="0">
                <a:latin typeface="Arial"/>
                <a:cs typeface="Arial"/>
                <a:sym typeface="Arial"/>
              </a:rPr>
              <a:t>The attainment gap for pupils with SEN and no SEN is higher than those for </a:t>
            </a:r>
            <a:r>
              <a:rPr kumimoji="0" lang="en-GB" sz="1400" b="0" i="0" u="none" strike="noStrike" kern="0" cap="none" spc="0" normalizeH="0" baseline="0" noProof="0" dirty="0">
                <a:ln>
                  <a:noFill/>
                </a:ln>
                <a:effectLst/>
                <a:uLnTx/>
                <a:uFillTx/>
                <a:latin typeface="Arial"/>
                <a:ea typeface="+mn-ea"/>
                <a:cs typeface="Arial"/>
                <a:sym typeface="Arial"/>
              </a:rPr>
              <a:t>FSM eligibility and not eligible for free school meals</a:t>
            </a:r>
          </a:p>
          <a:p>
            <a:pPr marR="0" lvl="0" algn="l" defTabSz="914400" rtl="0" eaLnBrk="1" fontAlgn="auto" latinLnBrk="0" hangingPunct="1">
              <a:lnSpc>
                <a:spcPct val="100000"/>
              </a:lnSpc>
              <a:spcBef>
                <a:spcPts val="0"/>
              </a:spcBef>
              <a:spcAft>
                <a:spcPts val="0"/>
              </a:spcAft>
              <a:buSzTx/>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endParaRPr lang="en-GB" dirty="0"/>
          </a:p>
        </p:txBody>
      </p:sp>
      <p:pic>
        <p:nvPicPr>
          <p:cNvPr id="5" name="Picture 4" descr="Average 8 attainment score, by SEN status, 2023&#10;">
            <a:extLst>
              <a:ext uri="{FF2B5EF4-FFF2-40B4-BE49-F238E27FC236}">
                <a16:creationId xmlns:a16="http://schemas.microsoft.com/office/drawing/2014/main" id="{41500987-D618-3BBE-1592-1BED2F79EED2}"/>
              </a:ext>
            </a:extLst>
          </p:cNvPr>
          <p:cNvPicPr>
            <a:picLocks noChangeAspect="1"/>
          </p:cNvPicPr>
          <p:nvPr/>
        </p:nvPicPr>
        <p:blipFill>
          <a:blip r:embed="rId2"/>
          <a:stretch>
            <a:fillRect/>
          </a:stretch>
        </p:blipFill>
        <p:spPr>
          <a:xfrm>
            <a:off x="740663" y="2115687"/>
            <a:ext cx="4957873" cy="3599314"/>
          </a:xfrm>
          <a:prstGeom prst="rect">
            <a:avLst/>
          </a:prstGeom>
        </p:spPr>
      </p:pic>
      <p:pic>
        <p:nvPicPr>
          <p:cNvPr id="3" name="Picture 2" descr="Average 8 attainment score, by Free school meal status, 2023&#10;">
            <a:extLst>
              <a:ext uri="{FF2B5EF4-FFF2-40B4-BE49-F238E27FC236}">
                <a16:creationId xmlns:a16="http://schemas.microsoft.com/office/drawing/2014/main" id="{FD0115E0-D788-D4EA-0CFF-CB89B0CE3B41}"/>
              </a:ext>
            </a:extLst>
          </p:cNvPr>
          <p:cNvPicPr>
            <a:picLocks noChangeAspect="1"/>
          </p:cNvPicPr>
          <p:nvPr/>
        </p:nvPicPr>
        <p:blipFill>
          <a:blip r:embed="rId3"/>
          <a:stretch>
            <a:fillRect/>
          </a:stretch>
        </p:blipFill>
        <p:spPr>
          <a:xfrm>
            <a:off x="6096000" y="2115687"/>
            <a:ext cx="5114307" cy="3712883"/>
          </a:xfrm>
          <a:prstGeom prst="rect">
            <a:avLst/>
          </a:prstGeom>
        </p:spPr>
      </p:pic>
      <p:sp>
        <p:nvSpPr>
          <p:cNvPr id="7" name="TextBox 6">
            <a:extLst>
              <a:ext uri="{FF2B5EF4-FFF2-40B4-BE49-F238E27FC236}">
                <a16:creationId xmlns:a16="http://schemas.microsoft.com/office/drawing/2014/main" id="{5A216946-1D27-1ECC-8D69-3E4D8B622CC4}"/>
              </a:ext>
            </a:extLst>
          </p:cNvPr>
          <p:cNvSpPr txBox="1"/>
          <p:nvPr/>
        </p:nvSpPr>
        <p:spPr>
          <a:xfrm>
            <a:off x="81777" y="6287395"/>
            <a:ext cx="969670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lang="en-US" sz="1200" b="1" dirty="0">
                <a:solidFill>
                  <a:schemeClr val="bg1"/>
                </a:solidFill>
              </a:rPr>
              <a:t>Note: </a:t>
            </a:r>
            <a:r>
              <a:rPr kumimoji="0" lang="en-GB" sz="1200" b="0" i="0" u="none" strike="noStrike" kern="0" cap="none" spc="0" normalizeH="0" baseline="0" noProof="0" dirty="0">
                <a:ln>
                  <a:noFill/>
                </a:ln>
                <a:solidFill>
                  <a:schemeClr val="bg1"/>
                </a:solidFill>
                <a:effectLst/>
                <a:uLnTx/>
                <a:uFillTx/>
                <a:latin typeface="Arial"/>
                <a:ea typeface="+mn-ea"/>
                <a:cs typeface="Arial"/>
                <a:sym typeface="Arial"/>
              </a:rPr>
              <a:t>Due to the COVID-19 pandemic, GCSE exams were cancelled in 2020 and 2021. Pupils’ grades were determined through other methods. Grade boundaries were changed in 2022 and again in 2023, so results in recent years are not comparable with each other.</a:t>
            </a:r>
            <a:endPar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endParaRPr>
          </a:p>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Department for Education</a:t>
            </a:r>
          </a:p>
        </p:txBody>
      </p:sp>
    </p:spTree>
    <p:extLst>
      <p:ext uri="{BB962C8B-B14F-4D97-AF65-F5344CB8AC3E}">
        <p14:creationId xmlns:p14="http://schemas.microsoft.com/office/powerpoint/2010/main" val="33704648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24877-5935-BCD1-32B3-B5F6F10BDA65}"/>
              </a:ext>
            </a:extLst>
          </p:cNvPr>
          <p:cNvSpPr>
            <a:spLocks noGrp="1"/>
          </p:cNvSpPr>
          <p:nvPr>
            <p:ph type="title"/>
          </p:nvPr>
        </p:nvSpPr>
        <p:spPr/>
        <p:txBody>
          <a:bodyPr/>
          <a:lstStyle/>
          <a:p>
            <a:r>
              <a:rPr lang="en-GB"/>
              <a:t>Key stage 4 gaps by ethnicity</a:t>
            </a:r>
          </a:p>
        </p:txBody>
      </p:sp>
      <p:sp>
        <p:nvSpPr>
          <p:cNvPr id="6" name="Content Placeholder 3">
            <a:extLst>
              <a:ext uri="{FF2B5EF4-FFF2-40B4-BE49-F238E27FC236}">
                <a16:creationId xmlns:a16="http://schemas.microsoft.com/office/drawing/2014/main" id="{7F399FF6-9CFD-9441-F222-297B2A5C033C}"/>
              </a:ext>
            </a:extLst>
          </p:cNvPr>
          <p:cNvSpPr txBox="1">
            <a:spLocks/>
          </p:cNvSpPr>
          <p:nvPr/>
        </p:nvSpPr>
        <p:spPr>
          <a:xfrm>
            <a:off x="328758" y="1079797"/>
            <a:ext cx="11534484" cy="1434572"/>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GB" sz="1400" kern="0" dirty="0">
                <a:solidFill>
                  <a:srgbClr val="353E43"/>
                </a:solidFill>
                <a:latin typeface="Arial"/>
                <a:cs typeface="Arial"/>
                <a:sym typeface="Arial"/>
              </a:rPr>
              <a:t>The ethnicity gap continues towards the end of the school period. Asians now outperform all other cohorts as do the other cohort.  The Black cohort and white cohort have lower achievement amongst the broad ethnic groups.</a:t>
            </a:r>
          </a:p>
          <a:p>
            <a:pPr>
              <a:lnSpc>
                <a:spcPct val="100000"/>
              </a:lnSpc>
              <a:spcBef>
                <a:spcPts val="0"/>
              </a:spcBef>
              <a:defRPr/>
            </a:pPr>
            <a:r>
              <a:rPr lang="en-GB" sz="1400" kern="0" dirty="0">
                <a:solidFill>
                  <a:srgbClr val="353E43"/>
                </a:solidFill>
                <a:latin typeface="Arial"/>
                <a:cs typeface="Arial"/>
                <a:sym typeface="Arial"/>
              </a:rPr>
              <a:t>Amongst the Black cohort there are differences in attainment when results are broken down into more specific ethnic groups.  Black African pupils have an average attainment score of 48.9 compared to the Black Caribbean group at 39.7.  These differences are seen across Inner London and London. </a:t>
            </a:r>
          </a:p>
          <a:p>
            <a:pPr>
              <a:lnSpc>
                <a:spcPct val="100000"/>
              </a:lnSpc>
              <a:spcBef>
                <a:spcPts val="0"/>
              </a:spcBef>
              <a:defRPr/>
            </a:pPr>
            <a:r>
              <a:rPr lang="en-GB" sz="1400" kern="0" dirty="0">
                <a:solidFill>
                  <a:srgbClr val="353E43"/>
                </a:solidFill>
                <a:latin typeface="Arial"/>
                <a:cs typeface="Arial"/>
                <a:sym typeface="Arial"/>
              </a:rPr>
              <a:t>In the mixed cohort it is the White and Black Caribbean ethnic group that have the lowest average attainment at 36.5 compared to 40 in Inner London and London. </a:t>
            </a:r>
          </a:p>
          <a:p>
            <a:pPr>
              <a:lnSpc>
                <a:spcPct val="100000"/>
              </a:lnSpc>
              <a:spcBef>
                <a:spcPts val="0"/>
              </a:spcBef>
              <a:defRPr/>
            </a:pPr>
            <a:endParaRPr lang="en-GB" sz="1400" kern="0" dirty="0">
              <a:solidFill>
                <a:srgbClr val="353E43"/>
              </a:solidFill>
              <a:latin typeface="Arial"/>
              <a:cs typeface="Arial"/>
              <a:sym typeface="Arial"/>
            </a:endParaRPr>
          </a:p>
          <a:p>
            <a:endParaRPr lang="en-GB" dirty="0"/>
          </a:p>
        </p:txBody>
      </p:sp>
      <p:pic>
        <p:nvPicPr>
          <p:cNvPr id="7" name="Content Placeholder 6" descr="Average attainment 8 scores for key stage 4 pupils by broad ethnic category, Islington 2023">
            <a:extLst>
              <a:ext uri="{FF2B5EF4-FFF2-40B4-BE49-F238E27FC236}">
                <a16:creationId xmlns:a16="http://schemas.microsoft.com/office/drawing/2014/main" id="{098A703E-5135-4B29-875C-8CF3BFF797C1}"/>
              </a:ext>
            </a:extLst>
          </p:cNvPr>
          <p:cNvPicPr>
            <a:picLocks noGrp="1" noChangeAspect="1"/>
          </p:cNvPicPr>
          <p:nvPr>
            <p:ph idx="1"/>
          </p:nvPr>
        </p:nvPicPr>
        <p:blipFill>
          <a:blip r:embed="rId2"/>
          <a:stretch>
            <a:fillRect/>
          </a:stretch>
        </p:blipFill>
        <p:spPr>
          <a:xfrm>
            <a:off x="820507" y="2664505"/>
            <a:ext cx="4292670" cy="3113697"/>
          </a:xfrm>
        </p:spPr>
      </p:pic>
      <p:pic>
        <p:nvPicPr>
          <p:cNvPr id="5" name="Picture 4" descr="% of children achieving attainment 8 at KS4 by ethnic group over time">
            <a:extLst>
              <a:ext uri="{FF2B5EF4-FFF2-40B4-BE49-F238E27FC236}">
                <a16:creationId xmlns:a16="http://schemas.microsoft.com/office/drawing/2014/main" id="{7FE87432-93E1-A57F-2C69-989F14B8C061}"/>
              </a:ext>
            </a:extLst>
          </p:cNvPr>
          <p:cNvPicPr>
            <a:picLocks noChangeAspect="1"/>
          </p:cNvPicPr>
          <p:nvPr/>
        </p:nvPicPr>
        <p:blipFill>
          <a:blip r:embed="rId3"/>
          <a:stretch>
            <a:fillRect/>
          </a:stretch>
        </p:blipFill>
        <p:spPr>
          <a:xfrm>
            <a:off x="5662405" y="2538002"/>
            <a:ext cx="5419169" cy="2943407"/>
          </a:xfrm>
          <a:prstGeom prst="rect">
            <a:avLst/>
          </a:prstGeom>
        </p:spPr>
      </p:pic>
      <p:sp>
        <p:nvSpPr>
          <p:cNvPr id="4" name="TextBox 3">
            <a:extLst>
              <a:ext uri="{FF2B5EF4-FFF2-40B4-BE49-F238E27FC236}">
                <a16:creationId xmlns:a16="http://schemas.microsoft.com/office/drawing/2014/main" id="{A19A2706-2DB9-238C-E2D9-E9E2C06F3F19}"/>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Department for Education</a:t>
            </a:r>
          </a:p>
        </p:txBody>
      </p:sp>
    </p:spTree>
    <p:extLst>
      <p:ext uri="{BB962C8B-B14F-4D97-AF65-F5344CB8AC3E}">
        <p14:creationId xmlns:p14="http://schemas.microsoft.com/office/powerpoint/2010/main" val="3641195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A990-CA74-E9A6-BCB1-673D124F1824}"/>
              </a:ext>
            </a:extLst>
          </p:cNvPr>
          <p:cNvSpPr>
            <a:spLocks noGrp="1"/>
          </p:cNvSpPr>
          <p:nvPr>
            <p:ph type="title"/>
          </p:nvPr>
        </p:nvSpPr>
        <p:spPr/>
        <p:txBody>
          <a:bodyPr/>
          <a:lstStyle/>
          <a:p>
            <a:r>
              <a:rPr lang="en-GB" dirty="0"/>
              <a:t>Persistence absence amongst Islington School children has been rising since 2020/21 as has it in London.</a:t>
            </a:r>
          </a:p>
        </p:txBody>
      </p:sp>
      <p:pic>
        <p:nvPicPr>
          <p:cNvPr id="5" name="Picture 4" descr="Proportion of persistent absentees (missed 10% or more of possible sessions) in Islington, London and England, 2018/19 - 2022/23">
            <a:extLst>
              <a:ext uri="{FF2B5EF4-FFF2-40B4-BE49-F238E27FC236}">
                <a16:creationId xmlns:a16="http://schemas.microsoft.com/office/drawing/2014/main" id="{109B9B92-63DD-0E1A-E1EC-B0F61A1666AD}"/>
              </a:ext>
            </a:extLst>
          </p:cNvPr>
          <p:cNvPicPr>
            <a:picLocks noChangeAspect="1"/>
          </p:cNvPicPr>
          <p:nvPr/>
        </p:nvPicPr>
        <p:blipFill>
          <a:blip r:embed="rId2"/>
          <a:stretch>
            <a:fillRect/>
          </a:stretch>
        </p:blipFill>
        <p:spPr>
          <a:xfrm>
            <a:off x="1035698" y="1534379"/>
            <a:ext cx="5664309" cy="4137290"/>
          </a:xfrm>
          <a:prstGeom prst="rect">
            <a:avLst/>
          </a:prstGeom>
        </p:spPr>
      </p:pic>
      <p:sp>
        <p:nvSpPr>
          <p:cNvPr id="4" name="Content Placeholder 3">
            <a:extLst>
              <a:ext uri="{FF2B5EF4-FFF2-40B4-BE49-F238E27FC236}">
                <a16:creationId xmlns:a16="http://schemas.microsoft.com/office/drawing/2014/main" id="{8CB2EE08-7E15-6212-1017-0F9743696BF9}"/>
              </a:ext>
            </a:extLst>
          </p:cNvPr>
          <p:cNvSpPr>
            <a:spLocks noGrp="1"/>
          </p:cNvSpPr>
          <p:nvPr>
            <p:ph sz="half" idx="2"/>
          </p:nvPr>
        </p:nvSpPr>
        <p:spPr>
          <a:xfrm>
            <a:off x="7810026" y="1436914"/>
            <a:ext cx="3816000" cy="4398494"/>
          </a:xfrm>
        </p:spPr>
        <p:txBody>
          <a:bodyPr/>
          <a:lstStyle/>
          <a:p>
            <a:r>
              <a:rPr lang="en-GB" sz="1600" dirty="0"/>
              <a:t>In 2022/23 approximately 5,000 children in Islington missed 10% or more of school sessions. </a:t>
            </a:r>
          </a:p>
          <a:p>
            <a:r>
              <a:rPr lang="en-GB" sz="1600" dirty="0"/>
              <a:t>The trends in persistence absence has been rising in Islington since 2018/19, similar to London and England. </a:t>
            </a:r>
          </a:p>
          <a:p>
            <a:r>
              <a:rPr lang="en-GB" sz="1600" dirty="0"/>
              <a:t>In April 2022, absence related to Covid started to be included in the statistics, whereas previously this had been included.  Absence levels across the country increased after this change.</a:t>
            </a:r>
          </a:p>
          <a:p>
            <a:r>
              <a:rPr lang="en-GB" sz="1600" dirty="0"/>
              <a:t>A lot of work is being undertaken to look at the reasons behind this increase, such as increases in Emotional Based School Avoidance.</a:t>
            </a:r>
            <a:endParaRPr lang="en-GB" sz="1600" dirty="0">
              <a:highlight>
                <a:srgbClr val="FFFF00"/>
              </a:highlight>
            </a:endParaRPr>
          </a:p>
        </p:txBody>
      </p:sp>
      <p:sp>
        <p:nvSpPr>
          <p:cNvPr id="8" name="TextBox 7">
            <a:extLst>
              <a:ext uri="{FF2B5EF4-FFF2-40B4-BE49-F238E27FC236}">
                <a16:creationId xmlns:a16="http://schemas.microsoft.com/office/drawing/2014/main" id="{50CD7582-C180-CC8E-42A5-559310086450}"/>
              </a:ext>
            </a:extLst>
          </p:cNvPr>
          <p:cNvSpPr txBox="1"/>
          <p:nvPr/>
        </p:nvSpPr>
        <p:spPr>
          <a:xfrm>
            <a:off x="120051" y="6485585"/>
            <a:ext cx="9696706"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dirty="0">
                <a:solidFill>
                  <a:schemeClr val="bg1"/>
                </a:solidFill>
              </a:rPr>
              <a:t>Note: </a:t>
            </a:r>
            <a:r>
              <a:rPr lang="en-US" sz="1200" dirty="0">
                <a:solidFill>
                  <a:schemeClr val="bg1"/>
                </a:solidFill>
                <a:latin typeface="Arial" panose="020B0604020202020204" pitchFamily="34" charset="0"/>
              </a:rPr>
              <a:t>From April 2022 onwards, absence related to illness due to Covid was included in the absence statistics.</a:t>
            </a:r>
            <a:endParaRPr lang="en-US" sz="1200" b="1" i="0" dirty="0">
              <a:solidFill>
                <a:schemeClr val="bg1"/>
              </a:solidFill>
              <a:latin typeface="Arial" panose="020B0604020202020204" pitchFamily="34" charset="0"/>
            </a:endParaRPr>
          </a:p>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Department for Education</a:t>
            </a:r>
          </a:p>
        </p:txBody>
      </p:sp>
    </p:spTree>
    <p:extLst>
      <p:ext uri="{BB962C8B-B14F-4D97-AF65-F5344CB8AC3E}">
        <p14:creationId xmlns:p14="http://schemas.microsoft.com/office/powerpoint/2010/main" val="5172678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5220-7BE1-D125-3E84-88BB2B5556D9}"/>
              </a:ext>
            </a:extLst>
          </p:cNvPr>
          <p:cNvSpPr>
            <a:spLocks noGrp="1"/>
          </p:cNvSpPr>
          <p:nvPr>
            <p:ph type="title"/>
          </p:nvPr>
        </p:nvSpPr>
        <p:spPr/>
        <p:txBody>
          <a:bodyPr wrap="square" anchor="t">
            <a:normAutofit/>
          </a:bodyPr>
          <a:lstStyle/>
          <a:p>
            <a:r>
              <a:rPr lang="en-GB"/>
              <a:t>School suspensions and exclusions</a:t>
            </a:r>
          </a:p>
        </p:txBody>
      </p:sp>
      <p:sp>
        <p:nvSpPr>
          <p:cNvPr id="6" name="Content Placeholder 3">
            <a:extLst>
              <a:ext uri="{FF2B5EF4-FFF2-40B4-BE49-F238E27FC236}">
                <a16:creationId xmlns:a16="http://schemas.microsoft.com/office/drawing/2014/main" id="{BEAE7DFC-81D0-ED9F-6F56-4BD41FA361FC}"/>
              </a:ext>
            </a:extLst>
          </p:cNvPr>
          <p:cNvSpPr txBox="1">
            <a:spLocks/>
          </p:cNvSpPr>
          <p:nvPr/>
        </p:nvSpPr>
        <p:spPr>
          <a:xfrm>
            <a:off x="492822" y="1052614"/>
            <a:ext cx="11403522" cy="987168"/>
          </a:xfrm>
          <a:prstGeom prst="rect">
            <a:avLst/>
          </a:prstGeom>
        </p:spPr>
        <p:txBody>
          <a:bodyPr vert="horz" wrap="square" lIns="0" tIns="0" rIns="0" bIns="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The rate of suspensions from Islington schools has tended to be above the Inner London and England rates in recent years.  However, the rate for England increased significantly in 2022/23, whilst the Islington rate fell to below the England rate.</a:t>
            </a:r>
          </a:p>
          <a:p>
            <a:r>
              <a:rPr lang="en-GB" sz="1400" dirty="0"/>
              <a:t>The most common reason for suspensions is ‘persistent disruptive behaviour’, both in Islington and across England overall.</a:t>
            </a:r>
          </a:p>
          <a:p>
            <a:r>
              <a:rPr lang="en-GB" sz="1400" dirty="0"/>
              <a:t>Suspension rates are highest for pupils who are eligible for Free School Meals, pupils with Special Education Needs and pupils from the Black-Caribbean and Mixed-White &amp; Black-Caribbean ethnic groups, both in Islington and across England.</a:t>
            </a:r>
          </a:p>
          <a:p>
            <a:r>
              <a:rPr lang="en-GB" sz="1400" dirty="0"/>
              <a:t>The rates of permanent exclusions are generally based on relatively low numbers of exclusions, so can be volatile, year on year.  However, the Islington rate has been below the national rate in each of the last four years.</a:t>
            </a:r>
          </a:p>
        </p:txBody>
      </p:sp>
      <p:pic>
        <p:nvPicPr>
          <p:cNvPr id="3" name="Picture 2" descr="Suspension rate per 100 pupils in state funded primary and secondary schools in Islington, Inner London and England, 2012/13-2022/23">
            <a:extLst>
              <a:ext uri="{FF2B5EF4-FFF2-40B4-BE49-F238E27FC236}">
                <a16:creationId xmlns:a16="http://schemas.microsoft.com/office/drawing/2014/main" id="{5A12DFDF-E81D-6448-A5F9-CDEAB21D35AC}"/>
              </a:ext>
            </a:extLst>
          </p:cNvPr>
          <p:cNvPicPr>
            <a:picLocks noChangeAspect="1"/>
          </p:cNvPicPr>
          <p:nvPr/>
        </p:nvPicPr>
        <p:blipFill>
          <a:blip r:embed="rId2"/>
          <a:stretch>
            <a:fillRect/>
          </a:stretch>
        </p:blipFill>
        <p:spPr>
          <a:xfrm>
            <a:off x="746449" y="2804329"/>
            <a:ext cx="4693298" cy="3024312"/>
          </a:xfrm>
          <a:prstGeom prst="rect">
            <a:avLst/>
          </a:prstGeom>
        </p:spPr>
      </p:pic>
      <p:pic>
        <p:nvPicPr>
          <p:cNvPr id="4" name="Picture 3" descr="Permanent exclusion rate per 100 pupils in state funded primary and secondary schools in Islington, Inner London and England, 2012/13-2022/23">
            <a:extLst>
              <a:ext uri="{FF2B5EF4-FFF2-40B4-BE49-F238E27FC236}">
                <a16:creationId xmlns:a16="http://schemas.microsoft.com/office/drawing/2014/main" id="{4FDB0794-877C-2C47-0420-CEB6C5898F0E}"/>
              </a:ext>
            </a:extLst>
          </p:cNvPr>
          <p:cNvPicPr>
            <a:picLocks noChangeAspect="1"/>
          </p:cNvPicPr>
          <p:nvPr/>
        </p:nvPicPr>
        <p:blipFill>
          <a:blip r:embed="rId3"/>
          <a:stretch>
            <a:fillRect/>
          </a:stretch>
        </p:blipFill>
        <p:spPr>
          <a:xfrm>
            <a:off x="6595364" y="2897010"/>
            <a:ext cx="4627251" cy="2908376"/>
          </a:xfrm>
          <a:prstGeom prst="rect">
            <a:avLst/>
          </a:prstGeom>
        </p:spPr>
      </p:pic>
      <p:sp>
        <p:nvSpPr>
          <p:cNvPr id="7" name="TextBox 6">
            <a:extLst>
              <a:ext uri="{FF2B5EF4-FFF2-40B4-BE49-F238E27FC236}">
                <a16:creationId xmlns:a16="http://schemas.microsoft.com/office/drawing/2014/main" id="{34AC010F-5E64-D81F-E215-68DEFB03ADB1}"/>
              </a:ext>
            </a:extLst>
          </p:cNvPr>
          <p:cNvSpPr txBox="1"/>
          <p:nvPr/>
        </p:nvSpPr>
        <p:spPr>
          <a:xfrm>
            <a:off x="81777" y="6287395"/>
            <a:ext cx="9696706"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lang="en-US" sz="1200" b="1" dirty="0">
                <a:solidFill>
                  <a:schemeClr val="bg1"/>
                </a:solidFill>
              </a:rPr>
              <a:t>Note: </a:t>
            </a:r>
            <a:r>
              <a:rPr lang="en-US" sz="1200" dirty="0">
                <a:solidFill>
                  <a:schemeClr val="bg1"/>
                </a:solidFill>
                <a:latin typeface="Arial" panose="020B0604020202020204" pitchFamily="34" charset="0"/>
              </a:rPr>
              <a:t>For 2019/20 and 2020/21, while suspensions and permanent exclusions were possible throughout the academic year, pandemic restrictions will have had an impact on the numbers presented and caution should be taken when comparing across years. </a:t>
            </a:r>
          </a:p>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Department for Education</a:t>
            </a:r>
          </a:p>
        </p:txBody>
      </p:sp>
    </p:spTree>
    <p:extLst>
      <p:ext uri="{BB962C8B-B14F-4D97-AF65-F5344CB8AC3E}">
        <p14:creationId xmlns:p14="http://schemas.microsoft.com/office/powerpoint/2010/main" val="4062043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3AE9-3400-5B27-C682-9462240FA0B9}"/>
              </a:ext>
            </a:extLst>
          </p:cNvPr>
          <p:cNvSpPr>
            <a:spLocks noGrp="1"/>
          </p:cNvSpPr>
          <p:nvPr>
            <p:ph type="title"/>
          </p:nvPr>
        </p:nvSpPr>
        <p:spPr/>
        <p:txBody>
          <a:bodyPr/>
          <a:lstStyle/>
          <a:p>
            <a:r>
              <a:rPr lang="en-GB" dirty="0"/>
              <a:t>Summary - Income and poverty (2)</a:t>
            </a:r>
          </a:p>
        </p:txBody>
      </p:sp>
      <p:sp>
        <p:nvSpPr>
          <p:cNvPr id="3" name="Content Placeholder 2">
            <a:extLst>
              <a:ext uri="{FF2B5EF4-FFF2-40B4-BE49-F238E27FC236}">
                <a16:creationId xmlns:a16="http://schemas.microsoft.com/office/drawing/2014/main" id="{5DFC0BE4-6EC9-5FB3-50AA-D9FDEB1CE9AD}"/>
              </a:ext>
            </a:extLst>
          </p:cNvPr>
          <p:cNvSpPr>
            <a:spLocks noGrp="1"/>
          </p:cNvSpPr>
          <p:nvPr>
            <p:ph idx="1"/>
          </p:nvPr>
        </p:nvSpPr>
        <p:spPr/>
        <p:txBody>
          <a:bodyPr/>
          <a:lstStyle/>
          <a:p>
            <a:r>
              <a:rPr lang="en-GB" sz="1600"/>
              <a:t>The official measure for poverty nationally is measured as households with income below 60% of the national median. For child poverty this translates into </a:t>
            </a:r>
            <a:r>
              <a:rPr lang="en-US" sz="1600">
                <a:latin typeface="+mj-lt"/>
              </a:rPr>
              <a:t>18% (7,500 children) of Islington children live in poverty before housing costs which is the 9</a:t>
            </a:r>
            <a:r>
              <a:rPr lang="en-US" sz="1600" baseline="30000">
                <a:latin typeface="+mj-lt"/>
              </a:rPr>
              <a:t>th</a:t>
            </a:r>
            <a:r>
              <a:rPr lang="en-US" sz="1600">
                <a:latin typeface="+mj-lt"/>
              </a:rPr>
              <a:t> highest in London.  Once housing costs are taken into consideration it is estimated that number of children living in poverty rises to 37% (14,000 children), which is the 8</a:t>
            </a:r>
            <a:r>
              <a:rPr lang="en-US" sz="1600" baseline="30000">
                <a:latin typeface="+mj-lt"/>
              </a:rPr>
              <a:t>th</a:t>
            </a:r>
            <a:r>
              <a:rPr lang="en-US" sz="1600">
                <a:latin typeface="+mj-lt"/>
              </a:rPr>
              <a:t> highest in London.</a:t>
            </a:r>
          </a:p>
          <a:p>
            <a:r>
              <a:rPr lang="en-US" sz="1600">
                <a:latin typeface="+mj-lt"/>
              </a:rPr>
              <a:t>Rates of child poverty look to be declining using the official measure, but it is unclear if this is a real decline, as figures that might capture the impact of the cost-of-living crisis have not yet been released and other indicators such as increase in free school meal eligibility suggest a rise in poverty. </a:t>
            </a:r>
            <a:endParaRPr lang="en-GB" sz="1600"/>
          </a:p>
          <a:p>
            <a:r>
              <a:rPr lang="en-GB" sz="1600"/>
              <a:t>In absolute terms, there are approximately 27,400 household, with 14,000 children receiving Universal Credit, council tax support and/or housing benefits (i.e. classed as “low income”) in Islington based on the Low-Income Family Tracker dashboard developed by Policy in Practice as of June 2024. </a:t>
            </a:r>
          </a:p>
          <a:p>
            <a:r>
              <a:rPr lang="en-GB" sz="1600"/>
              <a:t>7,715 of these households are below the poverty line, with 6,651 children. These data are based on house</a:t>
            </a:r>
            <a:r>
              <a:rPr lang="en-US" sz="1600"/>
              <a:t>holds in receipt of benefits only and therefore we might expect benefits recipients to be more likely to experience lower standards of living and higher rates of poverty than the population as a whole.</a:t>
            </a:r>
            <a:endParaRPr lang="en-GB" sz="1600"/>
          </a:p>
          <a:p>
            <a:endParaRPr lang="en-GB" sz="1600"/>
          </a:p>
        </p:txBody>
      </p:sp>
    </p:spTree>
    <p:extLst>
      <p:ext uri="{BB962C8B-B14F-4D97-AF65-F5344CB8AC3E}">
        <p14:creationId xmlns:p14="http://schemas.microsoft.com/office/powerpoint/2010/main" val="36931908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B70D-1AFD-E052-81A1-3CBDB90D5A99}"/>
              </a:ext>
            </a:extLst>
          </p:cNvPr>
          <p:cNvSpPr>
            <a:spLocks noGrp="1"/>
          </p:cNvSpPr>
          <p:nvPr>
            <p:ph type="title"/>
          </p:nvPr>
        </p:nvSpPr>
        <p:spPr/>
        <p:txBody>
          <a:bodyPr/>
          <a:lstStyle/>
          <a:p>
            <a:r>
              <a:rPr lang="en-GB"/>
              <a:t>Environment and climate</a:t>
            </a:r>
          </a:p>
        </p:txBody>
      </p:sp>
    </p:spTree>
    <p:extLst>
      <p:ext uri="{BB962C8B-B14F-4D97-AF65-F5344CB8AC3E}">
        <p14:creationId xmlns:p14="http://schemas.microsoft.com/office/powerpoint/2010/main" val="34506673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75B6-2516-125A-45D1-D2883EF68299}"/>
              </a:ext>
            </a:extLst>
          </p:cNvPr>
          <p:cNvSpPr>
            <a:spLocks noGrp="1"/>
          </p:cNvSpPr>
          <p:nvPr>
            <p:ph type="title"/>
          </p:nvPr>
        </p:nvSpPr>
        <p:spPr/>
        <p:txBody>
          <a:bodyPr/>
          <a:lstStyle/>
          <a:p>
            <a:r>
              <a:rPr lang="en-GB" sz="2800" dirty="0"/>
              <a:t>Islington residents have some of the lowest access to green spaces in London.</a:t>
            </a:r>
          </a:p>
        </p:txBody>
      </p:sp>
      <p:pic>
        <p:nvPicPr>
          <p:cNvPr id="5" name="Picture 1" descr="Map of the green spaces in Islington ">
            <a:extLst>
              <a:ext uri="{FF2B5EF4-FFF2-40B4-BE49-F238E27FC236}">
                <a16:creationId xmlns:a16="http://schemas.microsoft.com/office/drawing/2014/main" id="{880E7773-4B10-C33C-7E86-BED8110EEC2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192695" y="961385"/>
            <a:ext cx="3662222" cy="4880615"/>
          </a:xfrm>
          <a:prstGeom prst="rect">
            <a:avLst/>
          </a:prstGeom>
          <a:solidFill>
            <a:srgbClr val="FFFFFF"/>
          </a:solidFill>
          <a:ln>
            <a:noFill/>
          </a:ln>
        </p:spPr>
      </p:pic>
      <p:sp>
        <p:nvSpPr>
          <p:cNvPr id="4" name="Content Placeholder 3">
            <a:extLst>
              <a:ext uri="{FF2B5EF4-FFF2-40B4-BE49-F238E27FC236}">
                <a16:creationId xmlns:a16="http://schemas.microsoft.com/office/drawing/2014/main" id="{7099FFFC-FFB9-9945-F6AD-3D0E019C54F9}"/>
              </a:ext>
            </a:extLst>
          </p:cNvPr>
          <p:cNvSpPr>
            <a:spLocks noGrp="1"/>
          </p:cNvSpPr>
          <p:nvPr>
            <p:ph sz="half" idx="2"/>
          </p:nvPr>
        </p:nvSpPr>
        <p:spPr/>
        <p:txBody>
          <a:bodyPr/>
          <a:lstStyle/>
          <a:p>
            <a:pPr>
              <a:lnSpc>
                <a:spcPct val="100000"/>
              </a:lnSpc>
            </a:pPr>
            <a:r>
              <a:rPr lang="en-US" sz="1600" b="0" i="0">
                <a:solidFill>
                  <a:srgbClr val="000000"/>
                </a:solidFill>
                <a:effectLst/>
                <a:highlight>
                  <a:srgbClr val="FFFFFF"/>
                </a:highlight>
                <a:latin typeface="Arial" panose="020B0604020202020204" pitchFamily="34" charset="0"/>
              </a:rPr>
              <a:t>Green spaces in Islington, such as parks and gardens, play a vital role in supporting health and wellbeing, but access in the borough is limited. </a:t>
            </a:r>
          </a:p>
          <a:p>
            <a:pPr>
              <a:lnSpc>
                <a:spcPct val="100000"/>
              </a:lnSpc>
            </a:pPr>
            <a:r>
              <a:rPr lang="en-US" sz="1600" b="0" i="0">
                <a:solidFill>
                  <a:srgbClr val="000000"/>
                </a:solidFill>
                <a:effectLst/>
                <a:highlight>
                  <a:srgbClr val="FFFFFF"/>
                </a:highlight>
                <a:latin typeface="Arial" panose="020B0604020202020204" pitchFamily="34" charset="0"/>
              </a:rPr>
              <a:t>Islington has the second lowest proportion of green space in the country, with only 2.83 square meters per resident. </a:t>
            </a:r>
          </a:p>
          <a:p>
            <a:pPr>
              <a:lnSpc>
                <a:spcPct val="100000"/>
              </a:lnSpc>
            </a:pPr>
            <a:r>
              <a:rPr lang="en-US" sz="1600" b="0" i="0">
                <a:solidFill>
                  <a:srgbClr val="000000"/>
                </a:solidFill>
                <a:effectLst/>
                <a:highlight>
                  <a:srgbClr val="FFFFFF"/>
                </a:highlight>
                <a:latin typeface="Arial" panose="020B0604020202020204" pitchFamily="34" charset="0"/>
              </a:rPr>
              <a:t>Despite this, most residents can reach a public park or green space within a 15-minute walk, and 71% of households have access to a private outdoor space.</a:t>
            </a:r>
            <a:endParaRPr lang="en-GB" sz="1600"/>
          </a:p>
        </p:txBody>
      </p:sp>
    </p:spTree>
    <p:extLst>
      <p:ext uri="{BB962C8B-B14F-4D97-AF65-F5344CB8AC3E}">
        <p14:creationId xmlns:p14="http://schemas.microsoft.com/office/powerpoint/2010/main" val="36863692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itle 1">
            <a:extLst>
              <a:ext uri="{FF2B5EF4-FFF2-40B4-BE49-F238E27FC236}">
                <a16:creationId xmlns:a16="http://schemas.microsoft.com/office/drawing/2014/main" id="{8D857F24-2A15-75E6-BE63-F95017D90679}"/>
              </a:ext>
            </a:extLst>
          </p:cNvPr>
          <p:cNvSpPr>
            <a:spLocks noGrp="1"/>
          </p:cNvSpPr>
          <p:nvPr>
            <p:ph type="title"/>
          </p:nvPr>
        </p:nvSpPr>
        <p:spPr/>
        <p:txBody>
          <a:bodyPr/>
          <a:lstStyle/>
          <a:p>
            <a:r>
              <a:rPr lang="en-US" sz="2800" dirty="0"/>
              <a:t>Greenhouse gas emissions have decreased in Islington over the past 10 years, with the biggest reduction seen in the commercial sector.</a:t>
            </a:r>
          </a:p>
        </p:txBody>
      </p:sp>
      <p:pic>
        <p:nvPicPr>
          <p:cNvPr id="6" name="Content Placeholder 5" descr="Total greenhouse gas emissions by section, Islington, 2010 to 2022">
            <a:extLst>
              <a:ext uri="{FF2B5EF4-FFF2-40B4-BE49-F238E27FC236}">
                <a16:creationId xmlns:a16="http://schemas.microsoft.com/office/drawing/2014/main" id="{018610F4-B1B5-54B7-C3CC-8B9BA782F49A}"/>
              </a:ext>
            </a:extLst>
          </p:cNvPr>
          <p:cNvPicPr>
            <a:picLocks noGrp="1" noChangeAspect="1"/>
          </p:cNvPicPr>
          <p:nvPr>
            <p:ph sz="half" idx="1"/>
          </p:nvPr>
        </p:nvPicPr>
        <p:blipFill>
          <a:blip r:embed="rId2"/>
          <a:stretch>
            <a:fillRect/>
          </a:stretch>
        </p:blipFill>
        <p:spPr>
          <a:xfrm>
            <a:off x="717872" y="1341438"/>
            <a:ext cx="6897043" cy="4500562"/>
          </a:xfrm>
          <a:prstGeom prst="rect">
            <a:avLst/>
          </a:prstGeom>
          <a:ln>
            <a:noFill/>
          </a:ln>
        </p:spPr>
      </p:pic>
      <p:sp>
        <p:nvSpPr>
          <p:cNvPr id="3" name="Content Placeholder 2">
            <a:extLst>
              <a:ext uri="{FF2B5EF4-FFF2-40B4-BE49-F238E27FC236}">
                <a16:creationId xmlns:a16="http://schemas.microsoft.com/office/drawing/2014/main" id="{D8702EE0-7B24-ADC1-4749-413FABE54D59}"/>
              </a:ext>
            </a:extLst>
          </p:cNvPr>
          <p:cNvSpPr>
            <a:spLocks noGrp="1"/>
          </p:cNvSpPr>
          <p:nvPr>
            <p:ph sz="half" idx="2"/>
          </p:nvPr>
        </p:nvSpPr>
        <p:spPr/>
        <p:txBody>
          <a:bodyPr vert="horz" wrap="square" lIns="0" tIns="0" rIns="0" bIns="0" rtlCol="0" anchor="t">
            <a:noAutofit/>
          </a:bodyPr>
          <a:lstStyle/>
          <a:p>
            <a:pPr>
              <a:lnSpc>
                <a:spcPct val="100000"/>
              </a:lnSpc>
            </a:pPr>
            <a:r>
              <a:rPr lang="en-US" sz="1600" dirty="0"/>
              <a:t>In Islington emissions from Commercial and domestic buildings are responsible for 70% of total greenhouse emissions</a:t>
            </a:r>
            <a:endParaRPr lang="en-US" sz="1600" dirty="0">
              <a:cs typeface="Arial"/>
            </a:endParaRPr>
          </a:p>
          <a:p>
            <a:pPr>
              <a:lnSpc>
                <a:spcPct val="100000"/>
              </a:lnSpc>
            </a:pPr>
            <a:r>
              <a:rPr lang="en-US" sz="1600" dirty="0"/>
              <a:t>Greenhouse gas emissions have decreased in Islington over the past 10 years, with the biggest reduction seen in the commercial sector 56% from 2010 - 2022.</a:t>
            </a:r>
            <a:endParaRPr lang="en-US" sz="1600" dirty="0">
              <a:cs typeface="Arial"/>
            </a:endParaRPr>
          </a:p>
          <a:p>
            <a:pPr>
              <a:lnSpc>
                <a:spcPct val="100000"/>
              </a:lnSpc>
            </a:pPr>
            <a:r>
              <a:rPr lang="en-US" sz="1600" dirty="0"/>
              <a:t>Compared to London Islington has achieved a 23% reduction in GHGs emissions between 2017 and 2022, higher than that of London (17%) and 20% reduction in CO2 emissions, higher than that of London (17%).</a:t>
            </a:r>
            <a:endParaRPr lang="en-US" sz="1600" dirty="0">
              <a:cs typeface="Arial"/>
            </a:endParaRPr>
          </a:p>
        </p:txBody>
      </p:sp>
      <p:sp>
        <p:nvSpPr>
          <p:cNvPr id="2" name="TextBox 1">
            <a:extLst>
              <a:ext uri="{FF2B5EF4-FFF2-40B4-BE49-F238E27FC236}">
                <a16:creationId xmlns:a16="http://schemas.microsoft.com/office/drawing/2014/main" id="{D42A3E35-954D-F63D-7BEA-EF9B3740306A}"/>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Department for Energy Security and Net Zero</a:t>
            </a:r>
          </a:p>
        </p:txBody>
      </p:sp>
    </p:spTree>
    <p:extLst>
      <p:ext uri="{BB962C8B-B14F-4D97-AF65-F5344CB8AC3E}">
        <p14:creationId xmlns:p14="http://schemas.microsoft.com/office/powerpoint/2010/main" val="28083302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Title 1">
            <a:extLst>
              <a:ext uri="{FF2B5EF4-FFF2-40B4-BE49-F238E27FC236}">
                <a16:creationId xmlns:a16="http://schemas.microsoft.com/office/drawing/2014/main" id="{10DE4B8B-7CC7-7922-3BB9-8E7396580B00}"/>
              </a:ext>
            </a:extLst>
          </p:cNvPr>
          <p:cNvSpPr>
            <a:spLocks noGrp="1"/>
          </p:cNvSpPr>
          <p:nvPr>
            <p:ph type="title"/>
          </p:nvPr>
        </p:nvSpPr>
        <p:spPr/>
        <p:txBody>
          <a:bodyPr wrap="square" anchor="t">
            <a:normAutofit/>
          </a:bodyPr>
          <a:lstStyle/>
          <a:p>
            <a:r>
              <a:rPr lang="en-US" sz="2800"/>
              <a:t>Air pollution</a:t>
            </a:r>
          </a:p>
        </p:txBody>
      </p:sp>
      <p:sp>
        <p:nvSpPr>
          <p:cNvPr id="3" name="Title 1">
            <a:extLst>
              <a:ext uri="{FF2B5EF4-FFF2-40B4-BE49-F238E27FC236}">
                <a16:creationId xmlns:a16="http://schemas.microsoft.com/office/drawing/2014/main" id="{E3E0DB92-3068-6415-92BA-5C733EC82CE5}"/>
              </a:ext>
            </a:extLst>
          </p:cNvPr>
          <p:cNvSpPr txBox="1">
            <a:spLocks/>
          </p:cNvSpPr>
          <p:nvPr/>
        </p:nvSpPr>
        <p:spPr>
          <a:xfrm>
            <a:off x="447102" y="932919"/>
            <a:ext cx="11060052" cy="1057492"/>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a:lstStyle>
          <a:p>
            <a:pPr marL="285750" indent="-285750">
              <a:lnSpc>
                <a:spcPct val="120000"/>
              </a:lnSpc>
              <a:buClr>
                <a:schemeClr val="accent1"/>
              </a:buClr>
              <a:buFont typeface="Arial" panose="020B0604020202020204" pitchFamily="34" charset="0"/>
              <a:buChar char="•"/>
            </a:pPr>
            <a:r>
              <a:rPr lang="en-US" sz="1600" dirty="0">
                <a:solidFill>
                  <a:schemeClr val="tx1"/>
                </a:solidFill>
                <a:latin typeface="+mn-lt"/>
              </a:rPr>
              <a:t>The boroughs fine particulate matter (PM2.5) level is 9.1 ug/m3, is higher than the London of 8.7 ug/m3 and England's 7.4ug/m3. Road traffic is a significant source of this pollution.</a:t>
            </a:r>
          </a:p>
          <a:p>
            <a:pPr marL="285750" indent="-285750">
              <a:lnSpc>
                <a:spcPct val="120000"/>
              </a:lnSpc>
              <a:buClr>
                <a:schemeClr val="accent1"/>
              </a:buClr>
              <a:buFont typeface="Arial" panose="020B0604020202020204" pitchFamily="34" charset="0"/>
              <a:buChar char="•"/>
            </a:pPr>
            <a:r>
              <a:rPr lang="en-US" sz="1600" dirty="0">
                <a:solidFill>
                  <a:schemeClr val="tx1"/>
                </a:solidFill>
                <a:latin typeface="+mn-lt"/>
              </a:rPr>
              <a:t>Concentration of PM2.5 had been declining since 2018 like London but has slightly risen between 2021 and 2022.</a:t>
            </a:r>
          </a:p>
        </p:txBody>
      </p:sp>
      <p:pic>
        <p:nvPicPr>
          <p:cNvPr id="2" name="Content Placeholder 1" descr="Map of the mean annual nitrogen dioxide (NO2) concentration in Islington, by LSOA">
            <a:extLst>
              <a:ext uri="{FF2B5EF4-FFF2-40B4-BE49-F238E27FC236}">
                <a16:creationId xmlns:a16="http://schemas.microsoft.com/office/drawing/2014/main" id="{0FE08C15-6406-92A1-7C0D-5A86F9257A67}"/>
              </a:ext>
            </a:extLst>
          </p:cNvPr>
          <p:cNvPicPr>
            <a:picLocks noGrp="1" noChangeAspect="1"/>
          </p:cNvPicPr>
          <p:nvPr>
            <p:ph idx="1"/>
          </p:nvPr>
        </p:nvPicPr>
        <p:blipFill rotWithShape="1">
          <a:blip r:embed="rId2"/>
          <a:srcRect r="44491"/>
          <a:stretch/>
        </p:blipFill>
        <p:spPr>
          <a:xfrm>
            <a:off x="220178" y="1955673"/>
            <a:ext cx="3603784" cy="3750525"/>
          </a:xfrm>
          <a:prstGeom prst="rect">
            <a:avLst/>
          </a:prstGeom>
          <a:noFill/>
        </p:spPr>
      </p:pic>
      <p:pic>
        <p:nvPicPr>
          <p:cNvPr id="1028" name="Picture 4" descr="Map of the concentration of PM2.5 in Islington, by LSOA">
            <a:extLst>
              <a:ext uri="{FF2B5EF4-FFF2-40B4-BE49-F238E27FC236}">
                <a16:creationId xmlns:a16="http://schemas.microsoft.com/office/drawing/2014/main" id="{30268C1D-654D-3070-6296-8AD5511DD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862" y="1894496"/>
            <a:ext cx="3539398" cy="385951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descr="Concentration of fine particulate matter (PM2.5), Islington compared to London, 2018 to 2022">
            <a:extLst>
              <a:ext uri="{FF2B5EF4-FFF2-40B4-BE49-F238E27FC236}">
                <a16:creationId xmlns:a16="http://schemas.microsoft.com/office/drawing/2014/main" id="{25AF5AA7-7CBA-7158-3B7A-59E2E67A25B2}"/>
              </a:ext>
            </a:extLst>
          </p:cNvPr>
          <p:cNvPicPr>
            <a:picLocks noChangeAspect="1"/>
          </p:cNvPicPr>
          <p:nvPr/>
        </p:nvPicPr>
        <p:blipFill>
          <a:blip r:embed="rId4"/>
          <a:stretch>
            <a:fillRect/>
          </a:stretch>
        </p:blipFill>
        <p:spPr>
          <a:xfrm>
            <a:off x="7068260" y="2381251"/>
            <a:ext cx="5030652" cy="3324948"/>
          </a:xfrm>
          <a:prstGeom prst="rect">
            <a:avLst/>
          </a:prstGeom>
          <a:ln>
            <a:noFill/>
          </a:ln>
        </p:spPr>
      </p:pic>
      <p:sp>
        <p:nvSpPr>
          <p:cNvPr id="5" name="TextBox 4">
            <a:extLst>
              <a:ext uri="{FF2B5EF4-FFF2-40B4-BE49-F238E27FC236}">
                <a16:creationId xmlns:a16="http://schemas.microsoft.com/office/drawing/2014/main" id="{4C256F40-0B22-3F1B-9AA8-DF064BFBB603}"/>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US" sz="1200" dirty="0">
                <a:solidFill>
                  <a:schemeClr val="bg1"/>
                </a:solidFill>
                <a:cs typeface="Arial"/>
                <a:hlinkClick r:id="rId5">
                  <a:extLst>
                    <a:ext uri="{A12FA001-AC4F-418D-AE19-62706E023703}">
                      <ahyp:hlinkClr xmlns:ahyp="http://schemas.microsoft.com/office/drawing/2018/hyperlinkcolor" val="tx"/>
                    </a:ext>
                  </a:extLst>
                </a:hlinkClick>
              </a:rPr>
              <a:t>GLA, 2022</a:t>
            </a:r>
            <a:endParaRPr lang="en-GB" sz="1200" dirty="0">
              <a:solidFill>
                <a:schemeClr val="bg1"/>
              </a:solidFill>
            </a:endParaRPr>
          </a:p>
        </p:txBody>
      </p:sp>
    </p:spTree>
    <p:extLst>
      <p:ext uri="{BB962C8B-B14F-4D97-AF65-F5344CB8AC3E}">
        <p14:creationId xmlns:p14="http://schemas.microsoft.com/office/powerpoint/2010/main" val="35320856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94A26-E9CB-2AC6-1627-9867F0B2D4F6}"/>
              </a:ext>
            </a:extLst>
          </p:cNvPr>
          <p:cNvSpPr>
            <a:spLocks noGrp="1"/>
          </p:cNvSpPr>
          <p:nvPr>
            <p:ph type="title"/>
          </p:nvPr>
        </p:nvSpPr>
        <p:spPr/>
        <p:txBody>
          <a:bodyPr/>
          <a:lstStyle/>
          <a:p>
            <a:r>
              <a:rPr lang="en-GB" sz="2800" dirty="0"/>
              <a:t>Car ownership amongst Islington residents is lower than London overall and has been declining since 2019.</a:t>
            </a:r>
          </a:p>
        </p:txBody>
      </p:sp>
      <p:pic>
        <p:nvPicPr>
          <p:cNvPr id="5" name="Content Placeholder 4" descr="Number of cars registered per 100 households, Islington compared to London average, 2019 to 2024">
            <a:extLst>
              <a:ext uri="{FF2B5EF4-FFF2-40B4-BE49-F238E27FC236}">
                <a16:creationId xmlns:a16="http://schemas.microsoft.com/office/drawing/2014/main" id="{52460559-302D-18CD-355D-6EBC96391F09}"/>
              </a:ext>
            </a:extLst>
          </p:cNvPr>
          <p:cNvPicPr>
            <a:picLocks noGrp="1" noChangeAspect="1"/>
          </p:cNvPicPr>
          <p:nvPr>
            <p:ph sz="half" idx="1"/>
          </p:nvPr>
        </p:nvPicPr>
        <p:blipFill>
          <a:blip r:embed="rId3"/>
          <a:stretch>
            <a:fillRect/>
          </a:stretch>
        </p:blipFill>
        <p:spPr>
          <a:xfrm>
            <a:off x="158296" y="1604902"/>
            <a:ext cx="7199312" cy="4045954"/>
          </a:xfrm>
          <a:ln>
            <a:noFill/>
          </a:ln>
        </p:spPr>
      </p:pic>
      <p:pic>
        <p:nvPicPr>
          <p:cNvPr id="4" name="Picture 3" descr="Map of the percentage change of households owning at least one car, 2011 compared to 2021 in Islington, by ward">
            <a:extLst>
              <a:ext uri="{FF2B5EF4-FFF2-40B4-BE49-F238E27FC236}">
                <a16:creationId xmlns:a16="http://schemas.microsoft.com/office/drawing/2014/main" id="{78F60E8B-71B6-D144-5FF4-97C51FC0B5CE}"/>
              </a:ext>
            </a:extLst>
          </p:cNvPr>
          <p:cNvPicPr>
            <a:picLocks noChangeAspect="1"/>
          </p:cNvPicPr>
          <p:nvPr/>
        </p:nvPicPr>
        <p:blipFill>
          <a:blip r:embed="rId4"/>
          <a:stretch>
            <a:fillRect/>
          </a:stretch>
        </p:blipFill>
        <p:spPr>
          <a:xfrm>
            <a:off x="7604830" y="1539050"/>
            <a:ext cx="3513679" cy="4014306"/>
          </a:xfrm>
          <a:prstGeom prst="rect">
            <a:avLst/>
          </a:prstGeom>
          <a:ln>
            <a:noFill/>
          </a:ln>
        </p:spPr>
      </p:pic>
      <p:sp>
        <p:nvSpPr>
          <p:cNvPr id="3" name="TextBox 2">
            <a:extLst>
              <a:ext uri="{FF2B5EF4-FFF2-40B4-BE49-F238E27FC236}">
                <a16:creationId xmlns:a16="http://schemas.microsoft.com/office/drawing/2014/main" id="{E29E08E5-5904-260A-E557-11B7D165DEC7}"/>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Department for Transport and Driver and Vehicle Licensing Agency; Census 2011 and 2021</a:t>
            </a:r>
          </a:p>
        </p:txBody>
      </p:sp>
    </p:spTree>
    <p:extLst>
      <p:ext uri="{BB962C8B-B14F-4D97-AF65-F5344CB8AC3E}">
        <p14:creationId xmlns:p14="http://schemas.microsoft.com/office/powerpoint/2010/main" val="2640219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94A26-E9CB-2AC6-1627-9867F0B2D4F6}"/>
              </a:ext>
            </a:extLst>
          </p:cNvPr>
          <p:cNvSpPr>
            <a:spLocks noGrp="1"/>
          </p:cNvSpPr>
          <p:nvPr>
            <p:ph type="title"/>
          </p:nvPr>
        </p:nvSpPr>
        <p:spPr/>
        <p:txBody>
          <a:bodyPr/>
          <a:lstStyle/>
          <a:p>
            <a:r>
              <a:rPr lang="en-GB" sz="2800" dirty="0"/>
              <a:t>Almost 50% of the borough is now a Low traffic neighbourhoods, the second highest amongst inner London boroughs.</a:t>
            </a:r>
          </a:p>
        </p:txBody>
      </p:sp>
      <p:sp>
        <p:nvSpPr>
          <p:cNvPr id="10" name="TextBox 9">
            <a:extLst>
              <a:ext uri="{FF2B5EF4-FFF2-40B4-BE49-F238E27FC236}">
                <a16:creationId xmlns:a16="http://schemas.microsoft.com/office/drawing/2014/main" id="{C2E98B77-3D48-02E8-B7AD-8BA4D0C7B271}"/>
              </a:ext>
            </a:extLst>
          </p:cNvPr>
          <p:cNvSpPr txBox="1"/>
          <p:nvPr/>
        </p:nvSpPr>
        <p:spPr>
          <a:xfrm>
            <a:off x="420623" y="1244597"/>
            <a:ext cx="11578544" cy="830997"/>
          </a:xfrm>
          <a:prstGeom prst="rect">
            <a:avLst/>
          </a:prstGeom>
          <a:noFill/>
        </p:spPr>
        <p:txBody>
          <a:bodyPr wrap="square">
            <a:spAutoFit/>
          </a:bodyPr>
          <a:lstStyle/>
          <a:p>
            <a:pPr marL="285750" indent="-285750">
              <a:buClr>
                <a:schemeClr val="accent1"/>
              </a:buClr>
              <a:buFont typeface="Arial" panose="020B0604020202020204" pitchFamily="34" charset="0"/>
              <a:buChar char="•"/>
            </a:pPr>
            <a:r>
              <a:rPr lang="en-US" sz="1600" dirty="0">
                <a:effectLst/>
                <a:latin typeface="+mj-lt"/>
              </a:rPr>
              <a:t>The proportion of adults who walk or cycle for travel purposes at least 5 times per week is consistently higher in Islington compared to London throughout the years. The proportion in Islington peaked in 2019 at 42% followed by a decline most likely due to the pandemic. However, there has since been an increase in the proportion from 2022 (25%) to 2023 (32%).</a:t>
            </a:r>
          </a:p>
        </p:txBody>
      </p:sp>
      <p:pic>
        <p:nvPicPr>
          <p:cNvPr id="3" name="Content Placeholder 2" descr="Low traffic neighbourhoods (LTNs) as proportion of borough area, Islington compared to Inner London boroughs and London average, 2020 and 2024 ">
            <a:extLst>
              <a:ext uri="{FF2B5EF4-FFF2-40B4-BE49-F238E27FC236}">
                <a16:creationId xmlns:a16="http://schemas.microsoft.com/office/drawing/2014/main" id="{44A30FE3-4EA6-EBCE-DDC2-D379B4513AF9}"/>
              </a:ext>
            </a:extLst>
          </p:cNvPr>
          <p:cNvPicPr>
            <a:picLocks noGrp="1" noChangeAspect="1"/>
          </p:cNvPicPr>
          <p:nvPr>
            <p:ph idx="1"/>
          </p:nvPr>
        </p:nvPicPr>
        <p:blipFill>
          <a:blip r:embed="rId2"/>
          <a:stretch>
            <a:fillRect/>
          </a:stretch>
        </p:blipFill>
        <p:spPr>
          <a:xfrm>
            <a:off x="420623" y="2097451"/>
            <a:ext cx="5669844" cy="3701389"/>
          </a:xfrm>
          <a:ln>
            <a:noFill/>
          </a:ln>
        </p:spPr>
      </p:pic>
      <p:pic>
        <p:nvPicPr>
          <p:cNvPr id="5" name="Picture 4" descr="Proportion of adults who walk or cycle for travel purposes at least 5 times per week, Islington compared to London, 2017 to 2023 ">
            <a:extLst>
              <a:ext uri="{FF2B5EF4-FFF2-40B4-BE49-F238E27FC236}">
                <a16:creationId xmlns:a16="http://schemas.microsoft.com/office/drawing/2014/main" id="{4A5F4E9C-5D44-8422-B891-DF49680C5B42}"/>
              </a:ext>
            </a:extLst>
          </p:cNvPr>
          <p:cNvPicPr>
            <a:picLocks noChangeAspect="1"/>
          </p:cNvPicPr>
          <p:nvPr/>
        </p:nvPicPr>
        <p:blipFill>
          <a:blip r:embed="rId3"/>
          <a:stretch>
            <a:fillRect/>
          </a:stretch>
        </p:blipFill>
        <p:spPr>
          <a:xfrm>
            <a:off x="6316823" y="2202024"/>
            <a:ext cx="5467841" cy="3226713"/>
          </a:xfrm>
          <a:prstGeom prst="rect">
            <a:avLst/>
          </a:prstGeom>
          <a:ln>
            <a:noFill/>
          </a:ln>
        </p:spPr>
      </p:pic>
      <p:sp>
        <p:nvSpPr>
          <p:cNvPr id="6" name="TextBox 7">
            <a:extLst>
              <a:ext uri="{FF2B5EF4-FFF2-40B4-BE49-F238E27FC236}">
                <a16:creationId xmlns:a16="http://schemas.microsoft.com/office/drawing/2014/main" id="{65EB585D-43A8-EFD7-36A1-2DBD5C03BA0C}"/>
              </a:ext>
            </a:extLst>
          </p:cNvPr>
          <p:cNvSpPr txBox="1"/>
          <p:nvPr/>
        </p:nvSpPr>
        <p:spPr>
          <a:xfrm>
            <a:off x="6402564" y="5428737"/>
            <a:ext cx="5107814" cy="369332"/>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solidFill>
                  <a:srgbClr val="242424"/>
                </a:solidFill>
                <a:latin typeface="Arial"/>
                <a:ea typeface="+mn-lt"/>
                <a:cs typeface="+mn-lt"/>
              </a:rPr>
              <a:t>Note:</a:t>
            </a:r>
            <a:r>
              <a:rPr lang="en-US" sz="1200" dirty="0">
                <a:solidFill>
                  <a:srgbClr val="242424"/>
                </a:solidFill>
                <a:latin typeface="Arial"/>
                <a:ea typeface="+mn-lt"/>
                <a:cs typeface="+mn-lt"/>
              </a:rPr>
              <a:t> Data is based on respondents who are 16 years old and over; Data for 2020, 2021 and 2022 is likely influenced by the COVID-19 pandemic</a:t>
            </a:r>
            <a:endParaRPr lang="en-US" sz="1200" dirty="0">
              <a:solidFill>
                <a:srgbClr val="000000"/>
              </a:solidFill>
              <a:latin typeface="Arial"/>
              <a:ea typeface="+mn-lt"/>
              <a:cs typeface="+mn-lt"/>
            </a:endParaRPr>
          </a:p>
        </p:txBody>
      </p:sp>
      <p:sp>
        <p:nvSpPr>
          <p:cNvPr id="4" name="TextBox 3">
            <a:extLst>
              <a:ext uri="{FF2B5EF4-FFF2-40B4-BE49-F238E27FC236}">
                <a16:creationId xmlns:a16="http://schemas.microsoft.com/office/drawing/2014/main" id="{B4C957A4-DA0A-9EE5-D0D4-DA46C33D91B0}"/>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Healthy Streets Scorecard; Sports England Active Lives Survey 2024</a:t>
            </a:r>
          </a:p>
        </p:txBody>
      </p:sp>
    </p:spTree>
    <p:extLst>
      <p:ext uri="{BB962C8B-B14F-4D97-AF65-F5344CB8AC3E}">
        <p14:creationId xmlns:p14="http://schemas.microsoft.com/office/powerpoint/2010/main" val="35659393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91AD9-7121-958A-B793-D3028B642E2B}"/>
              </a:ext>
            </a:extLst>
          </p:cNvPr>
          <p:cNvSpPr>
            <a:spLocks noGrp="1"/>
          </p:cNvSpPr>
          <p:nvPr>
            <p:ph type="title"/>
          </p:nvPr>
        </p:nvSpPr>
        <p:spPr/>
        <p:txBody>
          <a:bodyPr/>
          <a:lstStyle/>
          <a:p>
            <a:r>
              <a:rPr lang="en-US" sz="2800">
                <a:cs typeface="Arial"/>
              </a:rPr>
              <a:t>Overall climate risk</a:t>
            </a:r>
            <a:endParaRPr lang="en-US" sz="2800"/>
          </a:p>
        </p:txBody>
      </p:sp>
      <p:sp>
        <p:nvSpPr>
          <p:cNvPr id="7" name="TextBox 6">
            <a:extLst>
              <a:ext uri="{FF2B5EF4-FFF2-40B4-BE49-F238E27FC236}">
                <a16:creationId xmlns:a16="http://schemas.microsoft.com/office/drawing/2014/main" id="{E767EFD8-4440-9C51-F4F7-821A53BA13F7}"/>
              </a:ext>
            </a:extLst>
          </p:cNvPr>
          <p:cNvSpPr txBox="1"/>
          <p:nvPr/>
        </p:nvSpPr>
        <p:spPr>
          <a:xfrm>
            <a:off x="450274" y="975244"/>
            <a:ext cx="11458386" cy="954107"/>
          </a:xfrm>
          <a:prstGeom prst="rect">
            <a:avLst/>
          </a:prstGeom>
          <a:noFill/>
        </p:spPr>
        <p:txBody>
          <a:bodyPr wrap="square">
            <a:spAutoFit/>
          </a:bodyPr>
          <a:lstStyle/>
          <a:p>
            <a:pPr marL="285750" indent="-285750">
              <a:buClr>
                <a:schemeClr val="accent1"/>
              </a:buClr>
              <a:buFont typeface="Arial" panose="020B0604020202020204" pitchFamily="34" charset="0"/>
              <a:buChar char="•"/>
            </a:pPr>
            <a:r>
              <a:rPr lang="en-US" sz="1400" b="0" i="0" dirty="0">
                <a:solidFill>
                  <a:srgbClr val="000000"/>
                </a:solidFill>
                <a:effectLst/>
                <a:highlight>
                  <a:srgbClr val="FFFFFF"/>
                </a:highlight>
                <a:latin typeface="Arial" panose="020B0604020202020204" pitchFamily="34" charset="0"/>
              </a:rPr>
              <a:t>Recent climate vulnerability mapping using a variety of metrics on vulnerability (age, income, ethnicity matched against risks of surface water flooding, tree cover, air pollution measures) shows that Islington (in particular the south of the borough) is at particularly high risk of impacts from surface water flooding and overheating (</a:t>
            </a:r>
            <a:r>
              <a:rPr lang="en-US" sz="1400" b="0" i="0" u="sng" strike="noStrike" dirty="0">
                <a:solidFill>
                  <a:srgbClr val="0563C1"/>
                </a:solidFill>
                <a:effectLst/>
                <a:highlight>
                  <a:srgbClr val="FFFFFF"/>
                </a:highlight>
                <a:latin typeface="Arial" panose="020B0604020202020204" pitchFamily="34" charset="0"/>
                <a:hlinkClick r:id="rId2"/>
              </a:rPr>
              <a:t>Mayor of London, 2021</a:t>
            </a:r>
            <a:r>
              <a:rPr lang="en-US" sz="1400" b="0" i="0" dirty="0">
                <a:solidFill>
                  <a:srgbClr val="000000"/>
                </a:solidFill>
                <a:effectLst/>
                <a:highlight>
                  <a:srgbClr val="FFFFFF"/>
                </a:highlight>
                <a:latin typeface="Arial" panose="020B0604020202020204" pitchFamily="34" charset="0"/>
              </a:rPr>
              <a:t>).  There are additional high-risk areas in the central part, including Laycock Ward, and the northern region, including Finsbury Park Ward. </a:t>
            </a:r>
            <a:endParaRPr lang="en-GB" sz="1400" dirty="0"/>
          </a:p>
        </p:txBody>
      </p:sp>
      <p:pic>
        <p:nvPicPr>
          <p:cNvPr id="6" name="Content Placeholder 5" descr="Map of Islington's overall climate risk ">
            <a:extLst>
              <a:ext uri="{FF2B5EF4-FFF2-40B4-BE49-F238E27FC236}">
                <a16:creationId xmlns:a16="http://schemas.microsoft.com/office/drawing/2014/main" id="{0B446647-F1D4-B175-9904-AF64404E03E6}"/>
              </a:ext>
            </a:extLst>
          </p:cNvPr>
          <p:cNvPicPr>
            <a:picLocks noGrp="1" noChangeAspect="1"/>
          </p:cNvPicPr>
          <p:nvPr>
            <p:ph idx="1"/>
          </p:nvPr>
        </p:nvPicPr>
        <p:blipFill>
          <a:blip r:embed="rId3"/>
          <a:stretch>
            <a:fillRect/>
          </a:stretch>
        </p:blipFill>
        <p:spPr>
          <a:xfrm>
            <a:off x="1135164" y="1944265"/>
            <a:ext cx="3623448" cy="3623448"/>
          </a:xfrm>
          <a:ln>
            <a:noFill/>
          </a:ln>
        </p:spPr>
      </p:pic>
      <p:sp>
        <p:nvSpPr>
          <p:cNvPr id="5" name="TextBox 4">
            <a:extLst>
              <a:ext uri="{FF2B5EF4-FFF2-40B4-BE49-F238E27FC236}">
                <a16:creationId xmlns:a16="http://schemas.microsoft.com/office/drawing/2014/main" id="{83DC11F5-8BAE-8E03-8120-5D4AAE0F35F6}"/>
              </a:ext>
            </a:extLst>
          </p:cNvPr>
          <p:cNvSpPr txBox="1"/>
          <p:nvPr/>
        </p:nvSpPr>
        <p:spPr>
          <a:xfrm>
            <a:off x="700407" y="5630055"/>
            <a:ext cx="4921737"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200" b="1" dirty="0">
                <a:cs typeface="Arial"/>
              </a:rPr>
              <a:t>Source: </a:t>
            </a:r>
            <a:r>
              <a:rPr lang="en-GB" sz="1200" u="sng" dirty="0">
                <a:solidFill>
                  <a:srgbClr val="0070C0"/>
                </a:solidFill>
                <a:cs typeface="Arial"/>
                <a:hlinkClick r:id="rId4"/>
              </a:rPr>
              <a:t>GLA and Bloomberg Associates, Climate Risk Mapping 2024</a:t>
            </a:r>
            <a:r>
              <a:rPr lang="en-GB" sz="1200" dirty="0">
                <a:cs typeface="Arial"/>
              </a:rPr>
              <a:t>  </a:t>
            </a:r>
            <a:r>
              <a:rPr lang="en-US" sz="1200" dirty="0">
                <a:cs typeface="Arial"/>
              </a:rPr>
              <a:t> </a:t>
            </a:r>
            <a:endParaRPr lang="en-US" dirty="0"/>
          </a:p>
        </p:txBody>
      </p:sp>
      <p:pic>
        <p:nvPicPr>
          <p:cNvPr id="3" name="Picture 2" descr="Map of the percentage of tree canopy cover by ward, Islington ">
            <a:extLst>
              <a:ext uri="{FF2B5EF4-FFF2-40B4-BE49-F238E27FC236}">
                <a16:creationId xmlns:a16="http://schemas.microsoft.com/office/drawing/2014/main" id="{3006EEDC-44BE-CC92-6609-7C1CA9B6E11D}"/>
              </a:ext>
            </a:extLst>
          </p:cNvPr>
          <p:cNvPicPr>
            <a:picLocks noChangeAspect="1"/>
          </p:cNvPicPr>
          <p:nvPr/>
        </p:nvPicPr>
        <p:blipFill>
          <a:blip r:embed="rId5"/>
          <a:stretch>
            <a:fillRect/>
          </a:stretch>
        </p:blipFill>
        <p:spPr>
          <a:xfrm>
            <a:off x="5894833" y="1991694"/>
            <a:ext cx="3344368" cy="3576018"/>
          </a:xfrm>
          <a:prstGeom prst="rect">
            <a:avLst/>
          </a:prstGeom>
          <a:ln>
            <a:noFill/>
          </a:ln>
        </p:spPr>
      </p:pic>
      <p:sp>
        <p:nvSpPr>
          <p:cNvPr id="4" name="TextBox 3">
            <a:extLst>
              <a:ext uri="{FF2B5EF4-FFF2-40B4-BE49-F238E27FC236}">
                <a16:creationId xmlns:a16="http://schemas.microsoft.com/office/drawing/2014/main" id="{2A4F8FA7-897F-32E8-B2CA-FF55E1A6DCA6}"/>
              </a:ext>
            </a:extLst>
          </p:cNvPr>
          <p:cNvSpPr txBox="1"/>
          <p:nvPr/>
        </p:nvSpPr>
        <p:spPr>
          <a:xfrm>
            <a:off x="5883267" y="5630055"/>
            <a:ext cx="274320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1200" b="1" dirty="0"/>
              <a:t>Source:</a:t>
            </a:r>
            <a:r>
              <a:rPr lang="en-GB" sz="1200" dirty="0"/>
              <a:t> </a:t>
            </a:r>
            <a:r>
              <a:rPr lang="en-GB" sz="1200" u="sng" dirty="0">
                <a:solidFill>
                  <a:srgbClr val="0070C0"/>
                </a:solidFill>
                <a:cs typeface="Segoe UI"/>
                <a:hlinkClick r:id="rId6"/>
              </a:rPr>
              <a:t>GLA, Tree Canopy Cover 2024</a:t>
            </a:r>
            <a:r>
              <a:rPr lang="en-US" sz="1200" dirty="0">
                <a:cs typeface="Arial"/>
              </a:rPr>
              <a:t> </a:t>
            </a:r>
            <a:endParaRPr lang="en-US" dirty="0"/>
          </a:p>
        </p:txBody>
      </p:sp>
    </p:spTree>
    <p:extLst>
      <p:ext uri="{BB962C8B-B14F-4D97-AF65-F5344CB8AC3E}">
        <p14:creationId xmlns:p14="http://schemas.microsoft.com/office/powerpoint/2010/main" val="462478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1B65-CBFF-DE20-8006-35B1FB1AC06A}"/>
              </a:ext>
            </a:extLst>
          </p:cNvPr>
          <p:cNvSpPr>
            <a:spLocks noGrp="1"/>
          </p:cNvSpPr>
          <p:nvPr>
            <p:ph type="title"/>
          </p:nvPr>
        </p:nvSpPr>
        <p:spPr/>
        <p:txBody>
          <a:bodyPr/>
          <a:lstStyle/>
          <a:p>
            <a:r>
              <a:rPr lang="en-GB"/>
              <a:t>Health and Wellbeing</a:t>
            </a:r>
          </a:p>
        </p:txBody>
      </p:sp>
    </p:spTree>
    <p:extLst>
      <p:ext uri="{BB962C8B-B14F-4D97-AF65-F5344CB8AC3E}">
        <p14:creationId xmlns:p14="http://schemas.microsoft.com/office/powerpoint/2010/main" val="42623743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941CE-9C5A-C913-D467-686578AAB1A5}"/>
              </a:ext>
            </a:extLst>
          </p:cNvPr>
          <p:cNvSpPr>
            <a:spLocks noGrp="1"/>
          </p:cNvSpPr>
          <p:nvPr>
            <p:ph type="title"/>
          </p:nvPr>
        </p:nvSpPr>
        <p:spPr>
          <a:xfrm>
            <a:off x="565974" y="284522"/>
            <a:ext cx="10515600" cy="1056827"/>
          </a:xfrm>
        </p:spPr>
        <p:txBody>
          <a:bodyPr/>
          <a:lstStyle/>
          <a:p>
            <a:r>
              <a:rPr lang="en-US" sz="2800" dirty="0"/>
              <a:t>Life expectancy in Islington is higher for females than males in Islington but has been slowing down in recent years, primarily due to the impacts of COVID.</a:t>
            </a:r>
            <a:endParaRPr lang="en-GB" sz="2800" dirty="0"/>
          </a:p>
        </p:txBody>
      </p:sp>
      <p:sp>
        <p:nvSpPr>
          <p:cNvPr id="4" name="Content Placeholder 3">
            <a:extLst>
              <a:ext uri="{FF2B5EF4-FFF2-40B4-BE49-F238E27FC236}">
                <a16:creationId xmlns:a16="http://schemas.microsoft.com/office/drawing/2014/main" id="{140BD868-A545-4CA0-4D7E-ECCCEDF34789}"/>
              </a:ext>
            </a:extLst>
          </p:cNvPr>
          <p:cNvSpPr>
            <a:spLocks noGrp="1"/>
          </p:cNvSpPr>
          <p:nvPr>
            <p:ph sz="half" idx="4294967295"/>
          </p:nvPr>
        </p:nvSpPr>
        <p:spPr>
          <a:xfrm>
            <a:off x="565974" y="1430573"/>
            <a:ext cx="11531538" cy="1508125"/>
          </a:xfrm>
        </p:spPr>
        <p:txBody>
          <a:bodyPr/>
          <a:lstStyle/>
          <a:p>
            <a:pPr>
              <a:buClr>
                <a:schemeClr val="accent1"/>
              </a:buClr>
            </a:pPr>
            <a:r>
              <a:rPr lang="en-GB" sz="1400" dirty="0">
                <a:ea typeface="Tahoma"/>
                <a:cs typeface="Arial"/>
              </a:rPr>
              <a:t>A female born in Islington can expect to live to 82.6 years compared to 83.6 in London.  This is longer than a male born in Islington, who can expect to live to 78 years compared to 79.1 in London. </a:t>
            </a:r>
          </a:p>
          <a:p>
            <a:pPr marL="228600" marR="0" lvl="0" indent="-228600" algn="l" defTabSz="914400" rtl="0" eaLnBrk="1" fontAlgn="auto" latinLnBrk="0" hangingPunct="1">
              <a:lnSpc>
                <a:spcPct val="90000"/>
              </a:lnSpc>
              <a:spcBef>
                <a:spcPts val="1000"/>
              </a:spcBef>
              <a:spcAft>
                <a:spcPts val="0"/>
              </a:spcAft>
              <a:buClr>
                <a:srgbClr val="288647"/>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Healthy life expectancy (HLE) provides an estimate of lifetime spent in good health, without suffering from significant illness or disability. It considers both the length of life and the quality of life. On average healthy life expectancy for males and females in Islington is lower than London but has been improving. For Males is it 63 years compared to 63.8 in London and for females its is 63.8 years compared to 65 years in London. </a:t>
            </a:r>
            <a:endParaRPr lang="en-GB" sz="1400" dirty="0">
              <a:ea typeface="Tahoma"/>
              <a:cs typeface="Arial"/>
            </a:endParaRPr>
          </a:p>
          <a:p>
            <a:endParaRPr lang="en-GB" sz="1400" dirty="0">
              <a:cs typeface="Arial"/>
            </a:endParaRPr>
          </a:p>
          <a:p>
            <a:endParaRPr lang="en-GB" sz="1400" dirty="0"/>
          </a:p>
          <a:p>
            <a:endParaRPr lang="en-GB" sz="1400" dirty="0"/>
          </a:p>
        </p:txBody>
      </p:sp>
      <p:pic>
        <p:nvPicPr>
          <p:cNvPr id="14" name="Content Placeholder 13" descr="Life expectancy at birth, Female and Male, Islington compared to London, 2011-13 to 2020-2022">
            <a:extLst>
              <a:ext uri="{FF2B5EF4-FFF2-40B4-BE49-F238E27FC236}">
                <a16:creationId xmlns:a16="http://schemas.microsoft.com/office/drawing/2014/main" id="{D77A2F9A-DD99-A15B-492E-D65EDB58F0DA}"/>
              </a:ext>
            </a:extLst>
          </p:cNvPr>
          <p:cNvPicPr>
            <a:picLocks noGrp="1" noChangeAspect="1"/>
          </p:cNvPicPr>
          <p:nvPr>
            <p:ph idx="1"/>
          </p:nvPr>
        </p:nvPicPr>
        <p:blipFill>
          <a:blip r:embed="rId2"/>
          <a:stretch>
            <a:fillRect/>
          </a:stretch>
        </p:blipFill>
        <p:spPr>
          <a:xfrm>
            <a:off x="1609344" y="2629035"/>
            <a:ext cx="4787042" cy="3122257"/>
          </a:xfrm>
          <a:prstGeom prst="rect">
            <a:avLst/>
          </a:prstGeom>
        </p:spPr>
      </p:pic>
      <p:pic>
        <p:nvPicPr>
          <p:cNvPr id="5" name="Picture 4" descr="Healthy life expectancy at birth, Female and Male, Islington compared to London 2010/12 - 2018.20">
            <a:extLst>
              <a:ext uri="{FF2B5EF4-FFF2-40B4-BE49-F238E27FC236}">
                <a16:creationId xmlns:a16="http://schemas.microsoft.com/office/drawing/2014/main" id="{0B8699CB-9896-3A14-9494-4EB13AB9F849}"/>
              </a:ext>
            </a:extLst>
          </p:cNvPr>
          <p:cNvPicPr>
            <a:picLocks noChangeAspect="1"/>
          </p:cNvPicPr>
          <p:nvPr/>
        </p:nvPicPr>
        <p:blipFill>
          <a:blip r:embed="rId3"/>
          <a:stretch>
            <a:fillRect/>
          </a:stretch>
        </p:blipFill>
        <p:spPr>
          <a:xfrm>
            <a:off x="6774658" y="2629035"/>
            <a:ext cx="4922919" cy="3122257"/>
          </a:xfrm>
          <a:prstGeom prst="rect">
            <a:avLst/>
          </a:prstGeom>
        </p:spPr>
      </p:pic>
      <p:sp>
        <p:nvSpPr>
          <p:cNvPr id="6" name="TextBox 5">
            <a:extLst>
              <a:ext uri="{FF2B5EF4-FFF2-40B4-BE49-F238E27FC236}">
                <a16:creationId xmlns:a16="http://schemas.microsoft.com/office/drawing/2014/main" id="{9B1B4C51-29B0-AB44-6696-9C7803951FD9}"/>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OHID Fingertips</a:t>
            </a:r>
          </a:p>
        </p:txBody>
      </p:sp>
    </p:spTree>
    <p:extLst>
      <p:ext uri="{BB962C8B-B14F-4D97-AF65-F5344CB8AC3E}">
        <p14:creationId xmlns:p14="http://schemas.microsoft.com/office/powerpoint/2010/main" val="3085849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BD9D5-EC5C-55D0-E136-978C98E9B3AA}"/>
              </a:ext>
            </a:extLst>
          </p:cNvPr>
          <p:cNvSpPr>
            <a:spLocks noGrp="1"/>
          </p:cNvSpPr>
          <p:nvPr>
            <p:ph type="title"/>
          </p:nvPr>
        </p:nvSpPr>
        <p:spPr/>
        <p:txBody>
          <a:bodyPr/>
          <a:lstStyle/>
          <a:p>
            <a:r>
              <a:rPr lang="en-GB" sz="2800" dirty="0"/>
              <a:t>Healthy life expectancy for males and females aged 65+ in Islington had been increasing until 2016-18. It has subsequently continued to rise for females whilst for females has dipped.</a:t>
            </a:r>
          </a:p>
        </p:txBody>
      </p:sp>
      <p:pic>
        <p:nvPicPr>
          <p:cNvPr id="5" name="Content Placeholder 10" descr="Healthy life expectancy at 65, Female and Male, Islington compared to London, 2010/12 - 2018/20">
            <a:extLst>
              <a:ext uri="{FF2B5EF4-FFF2-40B4-BE49-F238E27FC236}">
                <a16:creationId xmlns:a16="http://schemas.microsoft.com/office/drawing/2014/main" id="{300284B8-2459-70F4-35D3-1EB0C5A0EBE5}"/>
              </a:ext>
            </a:extLst>
          </p:cNvPr>
          <p:cNvPicPr>
            <a:picLocks noGrp="1" noChangeAspect="1"/>
          </p:cNvPicPr>
          <p:nvPr>
            <p:ph sz="half" idx="1"/>
          </p:nvPr>
        </p:nvPicPr>
        <p:blipFill>
          <a:blip r:embed="rId2"/>
          <a:stretch>
            <a:fillRect/>
          </a:stretch>
        </p:blipFill>
        <p:spPr>
          <a:xfrm>
            <a:off x="1173861" y="1754154"/>
            <a:ext cx="5507034" cy="3994539"/>
          </a:xfrm>
        </p:spPr>
      </p:pic>
      <p:sp>
        <p:nvSpPr>
          <p:cNvPr id="4" name="Content Placeholder 3">
            <a:extLst>
              <a:ext uri="{FF2B5EF4-FFF2-40B4-BE49-F238E27FC236}">
                <a16:creationId xmlns:a16="http://schemas.microsoft.com/office/drawing/2014/main" id="{BD59FA65-E981-EDB5-00C5-82A119089F2E}"/>
              </a:ext>
            </a:extLst>
          </p:cNvPr>
          <p:cNvSpPr>
            <a:spLocks noGrp="1"/>
          </p:cNvSpPr>
          <p:nvPr>
            <p:ph sz="half" idx="2"/>
          </p:nvPr>
        </p:nvSpPr>
        <p:spPr>
          <a:xfrm>
            <a:off x="7810026" y="1754154"/>
            <a:ext cx="3816000" cy="4081254"/>
          </a:xfrm>
        </p:spPr>
        <p:txBody>
          <a:bodyPr/>
          <a:lstStyle/>
          <a:p>
            <a:pPr>
              <a:lnSpc>
                <a:spcPct val="100000"/>
              </a:lnSpc>
            </a:pPr>
            <a:r>
              <a:rPr lang="en-US" sz="1600" dirty="0"/>
              <a:t>Healthy life expectancy (HLE) provides an estimate of lifetime spent in good health, </a:t>
            </a:r>
            <a:r>
              <a:rPr lang="en-US" sz="1600" dirty="0">
                <a:latin typeface="+mj-lt"/>
              </a:rPr>
              <a:t>without suffering from significant illness or disability in those aged 65 and over. It considers both the length of life and the quality of life. </a:t>
            </a:r>
          </a:p>
          <a:p>
            <a:pPr>
              <a:lnSpc>
                <a:spcPct val="100000"/>
              </a:lnSpc>
            </a:pPr>
            <a:r>
              <a:rPr lang="en-US" sz="1600" dirty="0">
                <a:latin typeface="+mj-lt"/>
              </a:rPr>
              <a:t>For Males in Islington healthy life expectancy at 65 years is 11.2 years versus 10.3 years for London and for females it is 8.9 years compared to 11.2 years in London.</a:t>
            </a:r>
          </a:p>
          <a:p>
            <a:pPr>
              <a:lnSpc>
                <a:spcPct val="100000"/>
              </a:lnSpc>
            </a:pPr>
            <a:endParaRPr lang="en-GB" dirty="0"/>
          </a:p>
        </p:txBody>
      </p:sp>
      <p:sp>
        <p:nvSpPr>
          <p:cNvPr id="3" name="TextBox 2">
            <a:extLst>
              <a:ext uri="{FF2B5EF4-FFF2-40B4-BE49-F238E27FC236}">
                <a16:creationId xmlns:a16="http://schemas.microsoft.com/office/drawing/2014/main" id="{3E464801-D91B-073B-BF66-F31CD637125D}"/>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OHID Fingertips</a:t>
            </a:r>
          </a:p>
        </p:txBody>
      </p:sp>
    </p:spTree>
    <p:extLst>
      <p:ext uri="{BB962C8B-B14F-4D97-AF65-F5344CB8AC3E}">
        <p14:creationId xmlns:p14="http://schemas.microsoft.com/office/powerpoint/2010/main" val="4114962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EF6CAF-9D42-7FBF-54CE-91F50FB65888}"/>
              </a:ext>
            </a:extLst>
          </p:cNvPr>
          <p:cNvSpPr>
            <a:spLocks noGrp="1"/>
          </p:cNvSpPr>
          <p:nvPr>
            <p:ph type="title"/>
          </p:nvPr>
        </p:nvSpPr>
        <p:spPr/>
        <p:txBody>
          <a:bodyPr/>
          <a:lstStyle/>
          <a:p>
            <a:r>
              <a:rPr lang="en-GB" dirty="0"/>
              <a:t>Summary - Housing</a:t>
            </a:r>
          </a:p>
        </p:txBody>
      </p:sp>
      <p:sp>
        <p:nvSpPr>
          <p:cNvPr id="3" name="Content Placeholder 2">
            <a:extLst>
              <a:ext uri="{FF2B5EF4-FFF2-40B4-BE49-F238E27FC236}">
                <a16:creationId xmlns:a16="http://schemas.microsoft.com/office/drawing/2014/main" id="{B2083E06-5FA6-CFB7-9960-12941F7AAB69}"/>
              </a:ext>
            </a:extLst>
          </p:cNvPr>
          <p:cNvSpPr>
            <a:spLocks noGrp="1"/>
          </p:cNvSpPr>
          <p:nvPr>
            <p:ph idx="1"/>
          </p:nvPr>
        </p:nvSpPr>
        <p:spPr/>
        <p:txBody>
          <a:bodyPr/>
          <a:lstStyle/>
          <a:p>
            <a:r>
              <a:rPr lang="en-GB" sz="1600"/>
              <a:t>Secure, affordable and decent housing is important to Islington residents. In the Let's talk Islington survey in 2021, it was the top issue for residents and in 2023 over 40% of residents stated it was important for a good life. </a:t>
            </a:r>
          </a:p>
          <a:p>
            <a:r>
              <a:rPr lang="en-GB" sz="1600"/>
              <a:t>Islington has a distinct tenure profile from London. Whilst the proportion of private rented properties are similar to London, Islington has a significantly higher proportion of properties that are socially rented. We are in fact the second largest landlord in London. These tenures collectively make up approximately 70% of housing tenure in Islington. </a:t>
            </a:r>
          </a:p>
          <a:p>
            <a:r>
              <a:rPr lang="en-GB" sz="1600">
                <a:sym typeface="Arial"/>
              </a:rPr>
              <a:t>The proportion of people living in private rental accommodation in Islington has implications for unequal vulnerability to the cost-of-living crisis, and  subsequent tenure insecurity, as rents rise faster than inflation. </a:t>
            </a:r>
            <a:r>
              <a:rPr lang="en-US" sz="1600">
                <a:cs typeface="Arial"/>
              </a:rPr>
              <a:t>Private rents rose to an average of £2,510 per month in June 2024, an annual increase of 14.6% from £2,191 in June 2023. This was higher than the rise in London (9.7%) over the year.  Private rented sector also has a higher proportion of non decent homes in the private rented sector is likely to reflect in part the fact that there is a higher share of older homes in the sector.</a:t>
            </a:r>
          </a:p>
          <a:p>
            <a:r>
              <a:rPr lang="en-GB" sz="1600">
                <a:sym typeface="Arial"/>
              </a:rPr>
              <a:t>The backdrop of this means we </a:t>
            </a:r>
            <a:r>
              <a:rPr lang="en-GB" sz="1600"/>
              <a:t>have the 7th highest rate in London for households assessed as homeless. </a:t>
            </a:r>
          </a:p>
          <a:p>
            <a:r>
              <a:rPr lang="en-GB" sz="1600">
                <a:cs typeface="Arial"/>
              </a:rPr>
              <a:t>More households in Islington approached when they were already homeless (relief) (4.2 per 1,000) compared to prevention stage (2.0 per 1,000). </a:t>
            </a:r>
            <a:r>
              <a:rPr lang="en-GB" sz="1600"/>
              <a:t>Although Islington's rate of temporary accommodation benchmarks well Islington has seen the 4th highest % increase in homelessness compared to Q4 last year. </a:t>
            </a:r>
            <a:endParaRPr lang="en-GB" sz="1600">
              <a:sym typeface="Arial"/>
            </a:endParaRPr>
          </a:p>
          <a:p>
            <a:endParaRPr lang="en-GB" sz="1600"/>
          </a:p>
        </p:txBody>
      </p:sp>
    </p:spTree>
    <p:extLst>
      <p:ext uri="{BB962C8B-B14F-4D97-AF65-F5344CB8AC3E}">
        <p14:creationId xmlns:p14="http://schemas.microsoft.com/office/powerpoint/2010/main" val="9115530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454BF-3F16-6323-6C36-C67DEAE2E285}"/>
              </a:ext>
            </a:extLst>
          </p:cNvPr>
          <p:cNvSpPr>
            <a:spLocks noGrp="1"/>
          </p:cNvSpPr>
          <p:nvPr>
            <p:ph type="title"/>
          </p:nvPr>
        </p:nvSpPr>
        <p:spPr/>
        <p:txBody>
          <a:bodyPr/>
          <a:lstStyle/>
          <a:p>
            <a:r>
              <a:rPr lang="en-US" sz="2800" dirty="0"/>
              <a:t>Inequalities in life expectancy at birth in Islington has been increasing more significantly for males than females and is higher than London.</a:t>
            </a:r>
            <a:endParaRPr lang="en-US" sz="2800" dirty="0">
              <a:cs typeface="Arial"/>
            </a:endParaRPr>
          </a:p>
        </p:txBody>
      </p:sp>
      <p:sp>
        <p:nvSpPr>
          <p:cNvPr id="11" name="Content Placeholder 3">
            <a:extLst>
              <a:ext uri="{FF2B5EF4-FFF2-40B4-BE49-F238E27FC236}">
                <a16:creationId xmlns:a16="http://schemas.microsoft.com/office/drawing/2014/main" id="{6990BE18-19E1-A99C-7E82-DB9985197AF2}"/>
              </a:ext>
            </a:extLst>
          </p:cNvPr>
          <p:cNvSpPr>
            <a:spLocks noGrp="1"/>
          </p:cNvSpPr>
          <p:nvPr/>
        </p:nvSpPr>
        <p:spPr>
          <a:xfrm>
            <a:off x="431915" y="1716947"/>
            <a:ext cx="11328169" cy="1379328"/>
          </a:xfrm>
          <a:prstGeom prst="rect">
            <a:avLst/>
          </a:prstGeom>
        </p:spPr>
        <p:txBody>
          <a:bodyPr vert="horz" wrap="square" lIns="0" tIns="0" rIns="0" bIns="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b="0" i="0" dirty="0">
                <a:solidFill>
                  <a:srgbClr val="000000"/>
                </a:solidFill>
                <a:effectLst/>
                <a:highlight>
                  <a:srgbClr val="FFFFFF"/>
                </a:highlight>
                <a:latin typeface="Arial" panose="020B0604020202020204" pitchFamily="34" charset="0"/>
              </a:rPr>
              <a:t>Breakdown by each local deprivation decile shows that the widening inequality gap within Islington for males has been driven by an exceptionally rapid increase in life expectancy among people living in the least deprived parts of the borough, particularly for men. For people living in the other 80 to 90 percent of the borough, the trend in life expectancy by deprivation decile has been broadly similar, with life expectancy falling in 2018–20 in some of Islington’s more deprived deciles. </a:t>
            </a:r>
          </a:p>
          <a:p>
            <a:pPr>
              <a:lnSpc>
                <a:spcPct val="100000"/>
              </a:lnSpc>
            </a:pPr>
            <a:r>
              <a:rPr lang="en-US" sz="1400" dirty="0">
                <a:solidFill>
                  <a:srgbClr val="000000"/>
                </a:solidFill>
                <a:highlight>
                  <a:srgbClr val="FFFFFF"/>
                </a:highlight>
                <a:latin typeface="Arial" panose="020B0604020202020204" pitchFamily="34" charset="0"/>
              </a:rPr>
              <a:t>For females, the gap is less stark and has not changed significantly over the last decade.</a:t>
            </a:r>
            <a:endParaRPr lang="en-GB" sz="1400" dirty="0">
              <a:cs typeface="Arial"/>
            </a:endParaRPr>
          </a:p>
        </p:txBody>
      </p:sp>
      <p:pic>
        <p:nvPicPr>
          <p:cNvPr id="9" name="Content Placeholder 8" descr="Life expectancy at birth by deprivation decile, Males, Islington ,2010-12 to 2018-20">
            <a:extLst>
              <a:ext uri="{FF2B5EF4-FFF2-40B4-BE49-F238E27FC236}">
                <a16:creationId xmlns:a16="http://schemas.microsoft.com/office/drawing/2014/main" id="{CD3F9841-4F16-E5C9-ED2E-1EF925B8AC0B}"/>
              </a:ext>
            </a:extLst>
          </p:cNvPr>
          <p:cNvPicPr>
            <a:picLocks noGrp="1" noChangeAspect="1"/>
          </p:cNvPicPr>
          <p:nvPr>
            <p:ph idx="1"/>
          </p:nvPr>
        </p:nvPicPr>
        <p:blipFill>
          <a:blip r:embed="rId2"/>
          <a:stretch>
            <a:fillRect/>
          </a:stretch>
        </p:blipFill>
        <p:spPr>
          <a:xfrm>
            <a:off x="957262" y="2946198"/>
            <a:ext cx="5138737" cy="2822777"/>
          </a:xfrm>
        </p:spPr>
      </p:pic>
      <p:pic>
        <p:nvPicPr>
          <p:cNvPr id="10" name="Content Placeholder 9" descr="life expectancy at birth by deprivation decile, Femlaes, Islington, 2010-12 to 2018-20 ">
            <a:extLst>
              <a:ext uri="{FF2B5EF4-FFF2-40B4-BE49-F238E27FC236}">
                <a16:creationId xmlns:a16="http://schemas.microsoft.com/office/drawing/2014/main" id="{7D2B6CED-84D5-164C-48B3-475C7EBE3892}"/>
              </a:ext>
            </a:extLst>
          </p:cNvPr>
          <p:cNvPicPr>
            <a:picLocks noGrp="1" noChangeAspect="1"/>
          </p:cNvPicPr>
          <p:nvPr>
            <p:ph sz="half" idx="4294967295"/>
          </p:nvPr>
        </p:nvPicPr>
        <p:blipFill>
          <a:blip r:embed="rId3"/>
          <a:stretch>
            <a:fillRect/>
          </a:stretch>
        </p:blipFill>
        <p:spPr>
          <a:xfrm>
            <a:off x="6358673" y="2946198"/>
            <a:ext cx="5138737" cy="2827337"/>
          </a:xfrm>
        </p:spPr>
      </p:pic>
      <p:sp>
        <p:nvSpPr>
          <p:cNvPr id="3" name="TextBox 2">
            <a:extLst>
              <a:ext uri="{FF2B5EF4-FFF2-40B4-BE49-F238E27FC236}">
                <a16:creationId xmlns:a16="http://schemas.microsoft.com/office/drawing/2014/main" id="{0345331D-C912-A17C-709B-10D888C07D39}"/>
              </a:ext>
            </a:extLst>
          </p:cNvPr>
          <p:cNvSpPr txBox="1"/>
          <p:nvPr/>
        </p:nvSpPr>
        <p:spPr>
          <a:xfrm>
            <a:off x="91108" y="6304002"/>
            <a:ext cx="9650052"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lang="en-US" sz="1200" b="1" dirty="0">
                <a:solidFill>
                  <a:schemeClr val="bg1"/>
                </a:solidFill>
                <a:cs typeface="Segoe UI"/>
              </a:rPr>
              <a:t>Note:</a:t>
            </a:r>
            <a:r>
              <a:rPr lang="en-US" sz="1200" dirty="0">
                <a:solidFill>
                  <a:schemeClr val="bg1"/>
                </a:solidFill>
                <a:cs typeface="Segoe UI"/>
              </a:rPr>
              <a:t> (1) </a:t>
            </a:r>
            <a:r>
              <a:rPr lang="en-US" sz="1200" b="0" dirty="0">
                <a:solidFill>
                  <a:schemeClr val="bg1"/>
                </a:solidFill>
                <a:effectLst/>
              </a:rPr>
              <a:t>Most deprived </a:t>
            </a:r>
            <a:r>
              <a:rPr lang="en-US" sz="1200" dirty="0">
                <a:solidFill>
                  <a:schemeClr val="bg1"/>
                </a:solidFill>
              </a:rPr>
              <a:t>dec</a:t>
            </a:r>
            <a:r>
              <a:rPr lang="en-US" sz="1200" b="0" dirty="0">
                <a:solidFill>
                  <a:schemeClr val="bg1"/>
                </a:solidFill>
                <a:effectLst/>
              </a:rPr>
              <a:t>ile refers to the most deprived 10% of LSOAs and (10) Least deprived </a:t>
            </a:r>
            <a:r>
              <a:rPr lang="en-US" sz="1200" dirty="0">
                <a:solidFill>
                  <a:schemeClr val="bg1"/>
                </a:solidFill>
              </a:rPr>
              <a:t>dec</a:t>
            </a:r>
            <a:r>
              <a:rPr lang="en-US" sz="1200" b="0" dirty="0">
                <a:solidFill>
                  <a:schemeClr val="bg1"/>
                </a:solidFill>
                <a:effectLst/>
              </a:rPr>
              <a:t>ile refers to the least deprived 10% of LSOAs within the borough</a:t>
            </a:r>
            <a:endPar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endParaRPr>
          </a:p>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OHID Fingertips</a:t>
            </a:r>
          </a:p>
        </p:txBody>
      </p:sp>
    </p:spTree>
    <p:extLst>
      <p:ext uri="{BB962C8B-B14F-4D97-AF65-F5344CB8AC3E}">
        <p14:creationId xmlns:p14="http://schemas.microsoft.com/office/powerpoint/2010/main" val="31607764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6711-B029-1F43-D63F-FFD961DB6B88}"/>
              </a:ext>
            </a:extLst>
          </p:cNvPr>
          <p:cNvSpPr>
            <a:spLocks noGrp="1"/>
          </p:cNvSpPr>
          <p:nvPr>
            <p:ph type="title"/>
          </p:nvPr>
        </p:nvSpPr>
        <p:spPr/>
        <p:txBody>
          <a:bodyPr/>
          <a:lstStyle/>
          <a:p>
            <a:r>
              <a:rPr lang="en-US" sz="2800"/>
              <a:t>Cancer, circulatory disease and COVID19 were the biggest contributors to the inequality in life expectancy gap.</a:t>
            </a:r>
            <a:endParaRPr lang="en-GB" sz="2800"/>
          </a:p>
        </p:txBody>
      </p:sp>
      <p:pic>
        <p:nvPicPr>
          <p:cNvPr id="5" name="Content Placeholder 3" descr="Breakdown of the life expectancy gap between the most and least deprived quintiles of Islington by cause of death, 2020 to 2021, by males and females ">
            <a:extLst>
              <a:ext uri="{FF2B5EF4-FFF2-40B4-BE49-F238E27FC236}">
                <a16:creationId xmlns:a16="http://schemas.microsoft.com/office/drawing/2014/main" id="{CD9ABB02-E95A-9677-3186-58CCE56FE2FD}"/>
              </a:ext>
            </a:extLst>
          </p:cNvPr>
          <p:cNvPicPr>
            <a:picLocks noGrp="1" noChangeAspect="1"/>
          </p:cNvPicPr>
          <p:nvPr>
            <p:ph sz="half" idx="1"/>
          </p:nvPr>
        </p:nvPicPr>
        <p:blipFill>
          <a:blip r:embed="rId2"/>
          <a:stretch>
            <a:fillRect/>
          </a:stretch>
        </p:blipFill>
        <p:spPr>
          <a:xfrm>
            <a:off x="979618" y="1443514"/>
            <a:ext cx="5320544" cy="4283788"/>
          </a:xfrm>
          <a:prstGeom prst="rect">
            <a:avLst/>
          </a:prstGeom>
        </p:spPr>
      </p:pic>
      <p:sp>
        <p:nvSpPr>
          <p:cNvPr id="11" name="TextBox 10">
            <a:extLst>
              <a:ext uri="{FF2B5EF4-FFF2-40B4-BE49-F238E27FC236}">
                <a16:creationId xmlns:a16="http://schemas.microsoft.com/office/drawing/2014/main" id="{96C08069-4CE7-DE36-D81E-97DE95663A88}"/>
              </a:ext>
            </a:extLst>
          </p:cNvPr>
          <p:cNvSpPr txBox="1"/>
          <p:nvPr/>
        </p:nvSpPr>
        <p:spPr>
          <a:xfrm>
            <a:off x="6636704" y="1548338"/>
            <a:ext cx="5173981" cy="523220"/>
          </a:xfrm>
          <a:prstGeom prst="rect">
            <a:avLst/>
          </a:prstGeom>
          <a:noFill/>
        </p:spPr>
        <p:txBody>
          <a:bodyPr wrap="square">
            <a:spAutoFit/>
          </a:bodyPr>
          <a:lstStyle/>
          <a:p>
            <a:r>
              <a:rPr lang="en-US" sz="1400" b="1" i="0" u="none" strike="noStrike" dirty="0">
                <a:solidFill>
                  <a:srgbClr val="000000"/>
                </a:solidFill>
                <a:effectLst/>
                <a:latin typeface="Arial" panose="020B0604020202020204" pitchFamily="34" charset="0"/>
              </a:rPr>
              <a:t>Top 5 contributors to the life expectancy gap, by contributing years</a:t>
            </a:r>
            <a:r>
              <a:rPr lang="en-US" sz="1400" b="0" i="0" dirty="0">
                <a:solidFill>
                  <a:srgbClr val="000000"/>
                </a:solidFill>
                <a:effectLst/>
                <a:latin typeface="Arial" panose="020B0604020202020204" pitchFamily="34" charset="0"/>
              </a:rPr>
              <a:t>​</a:t>
            </a:r>
            <a:endParaRPr lang="en-GB" sz="1400" dirty="0"/>
          </a:p>
        </p:txBody>
      </p:sp>
      <p:graphicFrame>
        <p:nvGraphicFramePr>
          <p:cNvPr id="9" name="Table 8">
            <a:extLst>
              <a:ext uri="{FF2B5EF4-FFF2-40B4-BE49-F238E27FC236}">
                <a16:creationId xmlns:a16="http://schemas.microsoft.com/office/drawing/2014/main" id="{1DCDB4B8-6171-3CBD-219C-7E291423B38F}"/>
              </a:ext>
            </a:extLst>
          </p:cNvPr>
          <p:cNvGraphicFramePr>
            <a:graphicFrameLocks noGrp="1"/>
          </p:cNvGraphicFramePr>
          <p:nvPr>
            <p:extLst>
              <p:ext uri="{D42A27DB-BD31-4B8C-83A1-F6EECF244321}">
                <p14:modId xmlns:p14="http://schemas.microsoft.com/office/powerpoint/2010/main" val="2714689878"/>
              </p:ext>
            </p:extLst>
          </p:nvPr>
        </p:nvGraphicFramePr>
        <p:xfrm>
          <a:off x="6704968" y="2176564"/>
          <a:ext cx="5105717" cy="2255520"/>
        </p:xfrm>
        <a:graphic>
          <a:graphicData uri="http://schemas.openxmlformats.org/drawingml/2006/table">
            <a:tbl>
              <a:tblPr firstRow="1"/>
              <a:tblGrid>
                <a:gridCol w="2629216">
                  <a:extLst>
                    <a:ext uri="{9D8B030D-6E8A-4147-A177-3AD203B41FA5}">
                      <a16:colId xmlns:a16="http://schemas.microsoft.com/office/drawing/2014/main" val="661418372"/>
                    </a:ext>
                  </a:extLst>
                </a:gridCol>
                <a:gridCol w="1143000">
                  <a:extLst>
                    <a:ext uri="{9D8B030D-6E8A-4147-A177-3AD203B41FA5}">
                      <a16:colId xmlns:a16="http://schemas.microsoft.com/office/drawing/2014/main" val="2009498894"/>
                    </a:ext>
                  </a:extLst>
                </a:gridCol>
                <a:gridCol w="1333501">
                  <a:extLst>
                    <a:ext uri="{9D8B030D-6E8A-4147-A177-3AD203B41FA5}">
                      <a16:colId xmlns:a16="http://schemas.microsoft.com/office/drawing/2014/main" val="3834964318"/>
                    </a:ext>
                  </a:extLst>
                </a:gridCol>
              </a:tblGrid>
              <a:tr h="295831">
                <a:tc>
                  <a:txBody>
                    <a:bodyPr/>
                    <a:lstStyle/>
                    <a:p>
                      <a:pPr algn="l" rtl="0" fontAlgn="base"/>
                      <a:r>
                        <a:rPr lang="en-GB" sz="1400" b="1" i="0">
                          <a:solidFill>
                            <a:srgbClr val="FFFFFF"/>
                          </a:solidFill>
                          <a:effectLst/>
                          <a:latin typeface="Arial" panose="020B0604020202020204" pitchFamily="34" charset="0"/>
                        </a:rPr>
                        <a:t>Cause​</a:t>
                      </a:r>
                      <a:endParaRPr lang="en-GB" sz="2000" b="1" i="0">
                        <a:solidFill>
                          <a:srgbClr val="FFFFFF"/>
                        </a:solidFill>
                        <a:effectLst/>
                      </a:endParaRPr>
                    </a:p>
                  </a:txBody>
                  <a:tcPr>
                    <a:lnL w="11514" cap="flat" cmpd="sng" algn="ctr">
                      <a:solidFill>
                        <a:srgbClr val="288647"/>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288647"/>
                    </a:solidFill>
                  </a:tcPr>
                </a:tc>
                <a:tc>
                  <a:txBody>
                    <a:bodyPr/>
                    <a:lstStyle/>
                    <a:p>
                      <a:pPr algn="l" rtl="0" fontAlgn="base"/>
                      <a:r>
                        <a:rPr lang="en-GB" sz="1400" b="1" i="0">
                          <a:solidFill>
                            <a:srgbClr val="FFFFFF"/>
                          </a:solidFill>
                          <a:effectLst/>
                          <a:latin typeface="Arial" panose="020B0604020202020204" pitchFamily="34" charset="0"/>
                        </a:rPr>
                        <a:t>Male (years)​</a:t>
                      </a:r>
                      <a:endParaRPr lang="en-GB" sz="2000"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288647"/>
                    </a:solidFill>
                  </a:tcPr>
                </a:tc>
                <a:tc>
                  <a:txBody>
                    <a:bodyPr/>
                    <a:lstStyle/>
                    <a:p>
                      <a:pPr algn="l" rtl="0" fontAlgn="base"/>
                      <a:r>
                        <a:rPr lang="en-US" sz="1400" b="1" i="0">
                          <a:solidFill>
                            <a:srgbClr val="FFFFFF"/>
                          </a:solidFill>
                          <a:effectLst/>
                          <a:latin typeface="Arial" panose="020B0604020202020204" pitchFamily="34" charset="0"/>
                        </a:rPr>
                        <a:t>Female (years)​</a:t>
                      </a:r>
                      <a:endParaRPr lang="en-US" sz="2000" b="1" i="0">
                        <a:solidFill>
                          <a:srgbClr val="FFFFFF"/>
                        </a:solidFill>
                        <a:effectLst/>
                      </a:endParaRPr>
                    </a:p>
                  </a:txBody>
                  <a:tcPr>
                    <a:lnL w="12700" cap="flat" cmpd="sng" algn="ctr">
                      <a:solidFill>
                        <a:srgbClr val="FFFFFF"/>
                      </a:solidFill>
                      <a:prstDash val="solid"/>
                      <a:round/>
                      <a:headEnd type="none" w="med" len="med"/>
                      <a:tailEnd type="none" w="med" len="med"/>
                    </a:lnL>
                    <a:lnR w="11514" cap="flat" cmpd="sng" algn="ctr">
                      <a:solidFill>
                        <a:srgbClr val="288647"/>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288647"/>
                    </a:solidFill>
                  </a:tcPr>
                </a:tc>
                <a:extLst>
                  <a:ext uri="{0D108BD9-81ED-4DB2-BD59-A6C34878D82A}">
                    <a16:rowId xmlns:a16="http://schemas.microsoft.com/office/drawing/2014/main" val="1759276535"/>
                  </a:ext>
                </a:extLst>
              </a:tr>
              <a:tr h="295831">
                <a:tc>
                  <a:txBody>
                    <a:bodyPr/>
                    <a:lstStyle/>
                    <a:p>
                      <a:pPr algn="l" rtl="0" fontAlgn="base"/>
                      <a:r>
                        <a:rPr lang="en-GB" sz="1400" b="0" i="0" u="none" strike="noStrike">
                          <a:solidFill>
                            <a:srgbClr val="000000"/>
                          </a:solidFill>
                          <a:effectLst/>
                          <a:latin typeface="Arial" panose="020B0604020202020204" pitchFamily="34" charset="0"/>
                        </a:rPr>
                        <a:t>Other</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1514" cap="flat" cmpd="sng" algn="ctr">
                      <a:solidFill>
                        <a:srgbClr val="288647"/>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E8EDE9"/>
                    </a:solidFill>
                  </a:tcPr>
                </a:tc>
                <a:tc>
                  <a:txBody>
                    <a:bodyPr/>
                    <a:lstStyle/>
                    <a:p>
                      <a:pPr algn="l" rtl="0" fontAlgn="base"/>
                      <a:r>
                        <a:rPr lang="en-GB" sz="1400" b="0" i="0" u="none" strike="noStrike">
                          <a:solidFill>
                            <a:srgbClr val="000000"/>
                          </a:solidFill>
                          <a:effectLst/>
                          <a:latin typeface="Arial" panose="020B0604020202020204" pitchFamily="34" charset="0"/>
                        </a:rPr>
                        <a:t>1.19</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E8EDE9"/>
                    </a:solidFill>
                  </a:tcPr>
                </a:tc>
                <a:tc>
                  <a:txBody>
                    <a:bodyPr/>
                    <a:lstStyle/>
                    <a:p>
                      <a:pPr algn="l" rtl="0" fontAlgn="base"/>
                      <a:r>
                        <a:rPr lang="en-GB" sz="1400" b="0" i="0" u="none" strike="noStrike">
                          <a:solidFill>
                            <a:srgbClr val="000000"/>
                          </a:solidFill>
                          <a:effectLst/>
                          <a:latin typeface="Arial" panose="020B0604020202020204" pitchFamily="34" charset="0"/>
                        </a:rPr>
                        <a:t>1.47</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2700" cap="flat" cmpd="sng" algn="ctr">
                      <a:solidFill>
                        <a:srgbClr val="FFFFFF"/>
                      </a:solidFill>
                      <a:prstDash val="solid"/>
                      <a:round/>
                      <a:headEnd type="none" w="med" len="med"/>
                      <a:tailEnd type="none" w="med" len="med"/>
                    </a:lnL>
                    <a:lnR w="11514" cap="flat" cmpd="sng" algn="ctr">
                      <a:solidFill>
                        <a:srgbClr val="288647"/>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E8EDE9"/>
                    </a:solidFill>
                  </a:tcPr>
                </a:tc>
                <a:extLst>
                  <a:ext uri="{0D108BD9-81ED-4DB2-BD59-A6C34878D82A}">
                    <a16:rowId xmlns:a16="http://schemas.microsoft.com/office/drawing/2014/main" val="76282893"/>
                  </a:ext>
                </a:extLst>
              </a:tr>
              <a:tr h="295831">
                <a:tc>
                  <a:txBody>
                    <a:bodyPr/>
                    <a:lstStyle/>
                    <a:p>
                      <a:pPr algn="l" rtl="0" fontAlgn="base"/>
                      <a:r>
                        <a:rPr lang="en-GB" sz="1400" b="0" i="0" u="none" strike="noStrike">
                          <a:solidFill>
                            <a:srgbClr val="000000"/>
                          </a:solidFill>
                          <a:effectLst/>
                          <a:latin typeface="Arial" panose="020B0604020202020204" pitchFamily="34" charset="0"/>
                        </a:rPr>
                        <a:t>COVID-19</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1514" cap="flat" cmpd="sng" algn="ctr">
                      <a:solidFill>
                        <a:srgbClr val="288647"/>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FFFFFF"/>
                    </a:solidFill>
                  </a:tcPr>
                </a:tc>
                <a:tc>
                  <a:txBody>
                    <a:bodyPr/>
                    <a:lstStyle/>
                    <a:p>
                      <a:pPr algn="l" rtl="0" fontAlgn="base"/>
                      <a:r>
                        <a:rPr lang="en-GB" sz="1400" b="0" i="0" u="none" strike="noStrike">
                          <a:solidFill>
                            <a:srgbClr val="000000"/>
                          </a:solidFill>
                          <a:effectLst/>
                          <a:latin typeface="Arial" panose="020B0604020202020204" pitchFamily="34" charset="0"/>
                        </a:rPr>
                        <a:t>0.57</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FFFFFF"/>
                    </a:solidFill>
                  </a:tcPr>
                </a:tc>
                <a:tc>
                  <a:txBody>
                    <a:bodyPr/>
                    <a:lstStyle/>
                    <a:p>
                      <a:pPr algn="l" rtl="0" fontAlgn="base"/>
                      <a:r>
                        <a:rPr lang="en-GB" sz="1400" b="0" i="0" u="none" strike="noStrike">
                          <a:solidFill>
                            <a:srgbClr val="000000"/>
                          </a:solidFill>
                          <a:effectLst/>
                          <a:latin typeface="Arial" panose="020B0604020202020204" pitchFamily="34" charset="0"/>
                        </a:rPr>
                        <a:t>1.07</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2700" cap="flat" cmpd="sng" algn="ctr">
                      <a:solidFill>
                        <a:srgbClr val="FFFFFF"/>
                      </a:solidFill>
                      <a:prstDash val="solid"/>
                      <a:round/>
                      <a:headEnd type="none" w="med" len="med"/>
                      <a:tailEnd type="none" w="med" len="med"/>
                    </a:lnL>
                    <a:lnR w="11514" cap="flat" cmpd="sng" algn="ctr">
                      <a:solidFill>
                        <a:srgbClr val="288647"/>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FFFFFF"/>
                    </a:solidFill>
                  </a:tcPr>
                </a:tc>
                <a:extLst>
                  <a:ext uri="{0D108BD9-81ED-4DB2-BD59-A6C34878D82A}">
                    <a16:rowId xmlns:a16="http://schemas.microsoft.com/office/drawing/2014/main" val="3681801731"/>
                  </a:ext>
                </a:extLst>
              </a:tr>
              <a:tr h="295831">
                <a:tc>
                  <a:txBody>
                    <a:bodyPr/>
                    <a:lstStyle/>
                    <a:p>
                      <a:pPr algn="l" rtl="0" fontAlgn="base"/>
                      <a:r>
                        <a:rPr lang="en-GB" sz="1400" b="0" i="0" u="none" strike="noStrike">
                          <a:solidFill>
                            <a:srgbClr val="000000"/>
                          </a:solidFill>
                          <a:effectLst/>
                          <a:latin typeface="Arial" panose="020B0604020202020204" pitchFamily="34" charset="0"/>
                        </a:rPr>
                        <a:t>Lung cancer</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1514" cap="flat" cmpd="sng" algn="ctr">
                      <a:solidFill>
                        <a:srgbClr val="288647"/>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E8EDE9"/>
                    </a:solidFill>
                  </a:tcPr>
                </a:tc>
                <a:tc>
                  <a:txBody>
                    <a:bodyPr/>
                    <a:lstStyle/>
                    <a:p>
                      <a:pPr algn="l" rtl="0" fontAlgn="base"/>
                      <a:r>
                        <a:rPr lang="en-GB" sz="1400" b="0" i="0" u="none" strike="noStrike">
                          <a:solidFill>
                            <a:srgbClr val="000000"/>
                          </a:solidFill>
                          <a:effectLst/>
                          <a:latin typeface="Arial" panose="020B0604020202020204" pitchFamily="34" charset="0"/>
                        </a:rPr>
                        <a:t>0.83</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E8EDE9"/>
                    </a:solidFill>
                  </a:tcPr>
                </a:tc>
                <a:tc>
                  <a:txBody>
                    <a:bodyPr/>
                    <a:lstStyle/>
                    <a:p>
                      <a:pPr algn="l" rtl="0" fontAlgn="base"/>
                      <a:r>
                        <a:rPr lang="en-GB" sz="1400" b="0" i="0" u="none" strike="noStrike">
                          <a:solidFill>
                            <a:srgbClr val="000000"/>
                          </a:solidFill>
                          <a:effectLst/>
                          <a:latin typeface="Arial" panose="020B0604020202020204" pitchFamily="34" charset="0"/>
                        </a:rPr>
                        <a:t>0.63</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2700" cap="flat" cmpd="sng" algn="ctr">
                      <a:solidFill>
                        <a:srgbClr val="FFFFFF"/>
                      </a:solidFill>
                      <a:prstDash val="solid"/>
                      <a:round/>
                      <a:headEnd type="none" w="med" len="med"/>
                      <a:tailEnd type="none" w="med" len="med"/>
                    </a:lnL>
                    <a:lnR w="11514" cap="flat" cmpd="sng" algn="ctr">
                      <a:solidFill>
                        <a:srgbClr val="288647"/>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E8EDE9"/>
                    </a:solidFill>
                  </a:tcPr>
                </a:tc>
                <a:extLst>
                  <a:ext uri="{0D108BD9-81ED-4DB2-BD59-A6C34878D82A}">
                    <a16:rowId xmlns:a16="http://schemas.microsoft.com/office/drawing/2014/main" val="2310563964"/>
                  </a:ext>
                </a:extLst>
              </a:tr>
              <a:tr h="295831">
                <a:tc>
                  <a:txBody>
                    <a:bodyPr/>
                    <a:lstStyle/>
                    <a:p>
                      <a:pPr algn="l" rtl="0" fontAlgn="base"/>
                      <a:r>
                        <a:rPr lang="en-GB" sz="1400" b="0" i="0" u="none" strike="noStrike">
                          <a:solidFill>
                            <a:srgbClr val="000000"/>
                          </a:solidFill>
                          <a:effectLst/>
                          <a:latin typeface="Arial" panose="020B0604020202020204" pitchFamily="34" charset="0"/>
                        </a:rPr>
                        <a:t>Chronic lower respiratory diseases</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1514" cap="flat" cmpd="sng" algn="ctr">
                      <a:solidFill>
                        <a:srgbClr val="288647"/>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FFFFFF"/>
                    </a:solidFill>
                  </a:tcPr>
                </a:tc>
                <a:tc>
                  <a:txBody>
                    <a:bodyPr/>
                    <a:lstStyle/>
                    <a:p>
                      <a:pPr algn="l" rtl="0" fontAlgn="base"/>
                      <a:r>
                        <a:rPr lang="en-GB" sz="1400" b="0" i="0" u="none" strike="noStrike">
                          <a:solidFill>
                            <a:srgbClr val="000000"/>
                          </a:solidFill>
                          <a:effectLst/>
                          <a:latin typeface="Arial" panose="020B0604020202020204" pitchFamily="34" charset="0"/>
                        </a:rPr>
                        <a:t>0.28</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FFFFFF"/>
                    </a:solidFill>
                  </a:tcPr>
                </a:tc>
                <a:tc>
                  <a:txBody>
                    <a:bodyPr/>
                    <a:lstStyle/>
                    <a:p>
                      <a:pPr algn="l" rtl="0" fontAlgn="base"/>
                      <a:r>
                        <a:rPr lang="en-GB" sz="1400" b="0" i="0" u="none" strike="noStrike">
                          <a:solidFill>
                            <a:srgbClr val="000000"/>
                          </a:solidFill>
                          <a:effectLst/>
                          <a:latin typeface="Arial" panose="020B0604020202020204" pitchFamily="34" charset="0"/>
                        </a:rPr>
                        <a:t>0.77</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2700" cap="flat" cmpd="sng" algn="ctr">
                      <a:solidFill>
                        <a:srgbClr val="FFFFFF"/>
                      </a:solidFill>
                      <a:prstDash val="solid"/>
                      <a:round/>
                      <a:headEnd type="none" w="med" len="med"/>
                      <a:tailEnd type="none" w="med" len="med"/>
                    </a:lnL>
                    <a:lnR w="11514" cap="flat" cmpd="sng" algn="ctr">
                      <a:solidFill>
                        <a:srgbClr val="288647"/>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FFFFFF"/>
                    </a:solidFill>
                  </a:tcPr>
                </a:tc>
                <a:extLst>
                  <a:ext uri="{0D108BD9-81ED-4DB2-BD59-A6C34878D82A}">
                    <a16:rowId xmlns:a16="http://schemas.microsoft.com/office/drawing/2014/main" val="1735402794"/>
                  </a:ext>
                </a:extLst>
              </a:tr>
              <a:tr h="295831">
                <a:tc>
                  <a:txBody>
                    <a:bodyPr/>
                    <a:lstStyle/>
                    <a:p>
                      <a:pPr algn="l" rtl="0" fontAlgn="base"/>
                      <a:r>
                        <a:rPr lang="en-GB" sz="1400" b="0" i="0" u="none" strike="noStrike" dirty="0">
                          <a:solidFill>
                            <a:srgbClr val="000000"/>
                          </a:solidFill>
                          <a:effectLst/>
                          <a:latin typeface="Arial" panose="020B0604020202020204" pitchFamily="34" charset="0"/>
                        </a:rPr>
                        <a:t>Other cancer</a:t>
                      </a:r>
                      <a:r>
                        <a:rPr lang="en-GB" sz="1400" b="0" i="0" dirty="0">
                          <a:solidFill>
                            <a:srgbClr val="000000"/>
                          </a:solidFill>
                          <a:effectLst/>
                          <a:latin typeface="Arial" panose="020B0604020202020204" pitchFamily="34" charset="0"/>
                        </a:rPr>
                        <a:t>​</a:t>
                      </a:r>
                      <a:endParaRPr lang="en-GB" sz="2000" b="0" i="0" dirty="0">
                        <a:solidFill>
                          <a:srgbClr val="000000"/>
                        </a:solidFill>
                        <a:effectLst/>
                      </a:endParaRPr>
                    </a:p>
                  </a:txBody>
                  <a:tcPr anchor="b">
                    <a:lnL w="11514" cap="flat" cmpd="sng" algn="ctr">
                      <a:solidFill>
                        <a:srgbClr val="288647"/>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E8EDE9"/>
                    </a:solidFill>
                  </a:tcPr>
                </a:tc>
                <a:tc>
                  <a:txBody>
                    <a:bodyPr/>
                    <a:lstStyle/>
                    <a:p>
                      <a:pPr algn="l" rtl="0" fontAlgn="base"/>
                      <a:r>
                        <a:rPr lang="en-GB" sz="1400" b="0" i="0" u="none" strike="noStrike">
                          <a:solidFill>
                            <a:srgbClr val="000000"/>
                          </a:solidFill>
                          <a:effectLst/>
                          <a:latin typeface="Arial" panose="020B0604020202020204" pitchFamily="34" charset="0"/>
                        </a:rPr>
                        <a:t>0.28</a:t>
                      </a:r>
                      <a:r>
                        <a:rPr lang="en-GB" sz="1400" b="0" i="0">
                          <a:solidFill>
                            <a:srgbClr val="000000"/>
                          </a:solidFill>
                          <a:effectLst/>
                          <a:latin typeface="Arial" panose="020B0604020202020204" pitchFamily="34" charset="0"/>
                        </a:rPr>
                        <a:t>​</a:t>
                      </a:r>
                      <a:endParaRPr lang="en-GB" sz="2000" b="0" i="0">
                        <a:solidFill>
                          <a:srgbClr val="000000"/>
                        </a:solidFill>
                        <a:effectLst/>
                      </a:endParaRPr>
                    </a:p>
                  </a:txBody>
                  <a:tcPr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E8EDE9"/>
                    </a:solidFill>
                  </a:tcPr>
                </a:tc>
                <a:tc>
                  <a:txBody>
                    <a:bodyPr/>
                    <a:lstStyle/>
                    <a:p>
                      <a:pPr algn="l" rtl="0" fontAlgn="base"/>
                      <a:r>
                        <a:rPr lang="en-GB" sz="1400" b="0" i="0" u="none" strike="noStrike" dirty="0">
                          <a:solidFill>
                            <a:srgbClr val="000000"/>
                          </a:solidFill>
                          <a:effectLst/>
                          <a:latin typeface="Arial" panose="020B0604020202020204" pitchFamily="34" charset="0"/>
                        </a:rPr>
                        <a:t>0.75</a:t>
                      </a:r>
                      <a:r>
                        <a:rPr lang="en-GB" sz="1400" b="0" i="0" dirty="0">
                          <a:solidFill>
                            <a:srgbClr val="000000"/>
                          </a:solidFill>
                          <a:effectLst/>
                          <a:latin typeface="Arial" panose="020B0604020202020204" pitchFamily="34" charset="0"/>
                        </a:rPr>
                        <a:t>​</a:t>
                      </a:r>
                      <a:endParaRPr lang="en-GB" sz="2000" b="0" i="0" dirty="0">
                        <a:solidFill>
                          <a:srgbClr val="000000"/>
                        </a:solidFill>
                        <a:effectLst/>
                      </a:endParaRPr>
                    </a:p>
                  </a:txBody>
                  <a:tcPr anchor="b">
                    <a:lnL w="12700" cap="flat" cmpd="sng" algn="ctr">
                      <a:solidFill>
                        <a:srgbClr val="FFFFFF"/>
                      </a:solidFill>
                      <a:prstDash val="solid"/>
                      <a:round/>
                      <a:headEnd type="none" w="med" len="med"/>
                      <a:tailEnd type="none" w="med" len="med"/>
                    </a:lnL>
                    <a:lnR w="11514" cap="flat" cmpd="sng" algn="ctr">
                      <a:solidFill>
                        <a:srgbClr val="288647"/>
                      </a:solidFill>
                      <a:prstDash val="solid"/>
                      <a:round/>
                      <a:headEnd type="none" w="med" len="med"/>
                      <a:tailEnd type="none" w="med" len="med"/>
                    </a:lnR>
                    <a:lnT w="11514" cap="flat" cmpd="sng" algn="ctr">
                      <a:solidFill>
                        <a:srgbClr val="288647"/>
                      </a:solidFill>
                      <a:prstDash val="solid"/>
                      <a:round/>
                      <a:headEnd type="none" w="med" len="med"/>
                      <a:tailEnd type="none" w="med" len="med"/>
                    </a:lnT>
                    <a:lnB w="11514" cap="flat" cmpd="sng" algn="ctr">
                      <a:solidFill>
                        <a:srgbClr val="288647"/>
                      </a:solidFill>
                      <a:prstDash val="solid"/>
                      <a:round/>
                      <a:headEnd type="none" w="med" len="med"/>
                      <a:tailEnd type="none" w="med" len="med"/>
                    </a:lnB>
                    <a:solidFill>
                      <a:srgbClr val="E8EDE9"/>
                    </a:solidFill>
                  </a:tcPr>
                </a:tc>
                <a:extLst>
                  <a:ext uri="{0D108BD9-81ED-4DB2-BD59-A6C34878D82A}">
                    <a16:rowId xmlns:a16="http://schemas.microsoft.com/office/drawing/2014/main" val="1018863871"/>
                  </a:ext>
                </a:extLst>
              </a:tr>
            </a:tbl>
          </a:graphicData>
        </a:graphic>
      </p:graphicFrame>
      <p:sp>
        <p:nvSpPr>
          <p:cNvPr id="6" name="TextBox 5">
            <a:extLst>
              <a:ext uri="{FF2B5EF4-FFF2-40B4-BE49-F238E27FC236}">
                <a16:creationId xmlns:a16="http://schemas.microsoft.com/office/drawing/2014/main" id="{325CE56F-D282-4886-7C26-1952D9DCA088}"/>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US" sz="1200" dirty="0">
                <a:solidFill>
                  <a:schemeClr val="bg1"/>
                </a:solidFill>
                <a:cs typeface="Arial"/>
              </a:rPr>
              <a:t>Segment Tool, OHID [Last Updated: January 2023]</a:t>
            </a:r>
            <a:endParaRPr lang="en-GB" sz="1200" dirty="0">
              <a:solidFill>
                <a:schemeClr val="bg1"/>
              </a:solidFill>
            </a:endParaRPr>
          </a:p>
        </p:txBody>
      </p:sp>
    </p:spTree>
    <p:extLst>
      <p:ext uri="{BB962C8B-B14F-4D97-AF65-F5344CB8AC3E}">
        <p14:creationId xmlns:p14="http://schemas.microsoft.com/office/powerpoint/2010/main" val="26705375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AFCD-612A-4590-D338-F66A17A29808}"/>
              </a:ext>
            </a:extLst>
          </p:cNvPr>
          <p:cNvSpPr>
            <a:spLocks noGrp="1"/>
          </p:cNvSpPr>
          <p:nvPr>
            <p:ph type="title"/>
          </p:nvPr>
        </p:nvSpPr>
        <p:spPr/>
        <p:txBody>
          <a:bodyPr/>
          <a:lstStyle/>
          <a:p>
            <a:r>
              <a:rPr lang="en-US" sz="2800" dirty="0"/>
              <a:t>The rate of preventable deaths from cancer is higher amongst Islington males and females compared to London and England.</a:t>
            </a:r>
            <a:endParaRPr lang="en-GB" sz="2800" dirty="0"/>
          </a:p>
        </p:txBody>
      </p:sp>
      <p:pic>
        <p:nvPicPr>
          <p:cNvPr id="7" name="Content Placeholder 6" descr="Preventable cancer mortality rate (persons aged under 75 years), per 100,000 population, Islington compared to London and England 2001-2003 to 2020-2022, by males and females ">
            <a:extLst>
              <a:ext uri="{FF2B5EF4-FFF2-40B4-BE49-F238E27FC236}">
                <a16:creationId xmlns:a16="http://schemas.microsoft.com/office/drawing/2014/main" id="{3B45B36F-279B-3039-0109-A82E4F274EDC}"/>
              </a:ext>
            </a:extLst>
          </p:cNvPr>
          <p:cNvPicPr>
            <a:picLocks noGrp="1" noChangeAspect="1"/>
          </p:cNvPicPr>
          <p:nvPr>
            <p:ph sz="half" idx="1"/>
          </p:nvPr>
        </p:nvPicPr>
        <p:blipFill>
          <a:blip r:embed="rId2"/>
          <a:stretch>
            <a:fillRect/>
          </a:stretch>
        </p:blipFill>
        <p:spPr>
          <a:xfrm>
            <a:off x="725584" y="1642246"/>
            <a:ext cx="6421665" cy="4199753"/>
          </a:xfrm>
          <a:prstGeom prst="rect">
            <a:avLst/>
          </a:prstGeom>
        </p:spPr>
      </p:pic>
      <p:sp>
        <p:nvSpPr>
          <p:cNvPr id="4" name="Content Placeholder 3">
            <a:extLst>
              <a:ext uri="{FF2B5EF4-FFF2-40B4-BE49-F238E27FC236}">
                <a16:creationId xmlns:a16="http://schemas.microsoft.com/office/drawing/2014/main" id="{45352EF5-D70D-5758-3FF5-7E7E03E19994}"/>
              </a:ext>
            </a:extLst>
          </p:cNvPr>
          <p:cNvSpPr>
            <a:spLocks noGrp="1"/>
          </p:cNvSpPr>
          <p:nvPr>
            <p:ph sz="half" idx="2"/>
          </p:nvPr>
        </p:nvSpPr>
        <p:spPr>
          <a:xfrm>
            <a:off x="7810026" y="1528274"/>
            <a:ext cx="3816000" cy="4307134"/>
          </a:xfrm>
        </p:spPr>
        <p:txBody>
          <a:bodyPr/>
          <a:lstStyle/>
          <a:p>
            <a:pPr>
              <a:lnSpc>
                <a:spcPct val="100000"/>
              </a:lnSpc>
            </a:pPr>
            <a:r>
              <a:rPr lang="en-US" sz="1600" dirty="0"/>
              <a:t>Deaths </a:t>
            </a:r>
            <a:r>
              <a:rPr lang="en-GB" sz="1600" dirty="0"/>
              <a:t>from many cancers can be prevented by effective early intervention. These include lung, liver, skin, cervical, and female breast cancers. </a:t>
            </a:r>
          </a:p>
          <a:p>
            <a:pPr>
              <a:lnSpc>
                <a:spcPct val="100000"/>
              </a:lnSpc>
            </a:pPr>
            <a:r>
              <a:rPr lang="en-GB" sz="1600" dirty="0"/>
              <a:t>In Islington, males are twice as likely to die from preventable cancers than females (95 per 100,000 compared to 44 per 100,000 in 2020-2022). </a:t>
            </a:r>
          </a:p>
          <a:p>
            <a:pPr>
              <a:lnSpc>
                <a:spcPct val="100000"/>
              </a:lnSpc>
            </a:pPr>
            <a:r>
              <a:rPr lang="en-GB" sz="1600" dirty="0">
                <a:latin typeface="+mj-lt"/>
              </a:rPr>
              <a:t>For both, the rate of mortality from preventable cancers has been decreasing since 2001-2003. </a:t>
            </a:r>
          </a:p>
          <a:p>
            <a:endParaRPr lang="en-GB" sz="1600" dirty="0"/>
          </a:p>
        </p:txBody>
      </p:sp>
      <p:sp>
        <p:nvSpPr>
          <p:cNvPr id="3" name="TextBox 2">
            <a:extLst>
              <a:ext uri="{FF2B5EF4-FFF2-40B4-BE49-F238E27FC236}">
                <a16:creationId xmlns:a16="http://schemas.microsoft.com/office/drawing/2014/main" id="{8658C6E3-DD9C-F015-5136-48FB4C2DA2E4}"/>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1200" b="1" i="0" u="none" strike="noStrike" kern="1200" cap="none" spc="0" normalizeH="0" baseline="0" noProof="0" dirty="0">
                <a:ln>
                  <a:noFill/>
                </a:ln>
                <a:solidFill>
                  <a:schemeClr val="bg1"/>
                </a:solidFill>
                <a:effectLst/>
                <a:uLnTx/>
                <a:uFillTx/>
                <a:latin typeface="Arial" panose="020B0604020202020204"/>
                <a:ea typeface="+mn-ea"/>
                <a:cs typeface="Arial"/>
              </a:rPr>
              <a:t>Source:</a:t>
            </a:r>
            <a:r>
              <a:rPr kumimoji="0" lang="en-GB" sz="1200" b="0" i="0" u="none" strike="noStrike" kern="1200" cap="none" spc="0" normalizeH="0" baseline="0" noProof="0" dirty="0">
                <a:ln>
                  <a:noFill/>
                </a:ln>
                <a:solidFill>
                  <a:schemeClr val="bg1"/>
                </a:solidFill>
                <a:effectLst/>
                <a:uLnTx/>
                <a:uFillTx/>
                <a:latin typeface="Arial" panose="020B0604020202020204"/>
                <a:ea typeface="+mn-ea"/>
                <a:cs typeface="Arial"/>
              </a:rPr>
              <a:t> </a:t>
            </a:r>
            <a:r>
              <a:rPr lang="en-GB" sz="1200" dirty="0">
                <a:solidFill>
                  <a:schemeClr val="bg1"/>
                </a:solidFill>
              </a:rPr>
              <a:t>OHID Fingertips; </a:t>
            </a:r>
            <a:r>
              <a:rPr lang="en-US" sz="1200" dirty="0">
                <a:solidFill>
                  <a:schemeClr val="bg1"/>
                </a:solidFill>
                <a:cs typeface="Arial"/>
                <a:hlinkClick r:id="rId3">
                  <a:extLst>
                    <a:ext uri="{A12FA001-AC4F-418D-AE19-62706E023703}">
                      <ahyp:hlinkClr xmlns:ahyp="http://schemas.microsoft.com/office/drawing/2018/hyperlinkcolor" val="tx"/>
                    </a:ext>
                  </a:extLst>
                </a:hlinkClick>
              </a:rPr>
              <a:t>Avoidable mortality methodology</a:t>
            </a:r>
            <a:endParaRPr lang="en-GB" sz="1200" dirty="0">
              <a:solidFill>
                <a:schemeClr val="bg1"/>
              </a:solidFill>
            </a:endParaRPr>
          </a:p>
        </p:txBody>
      </p:sp>
    </p:spTree>
    <p:extLst>
      <p:ext uri="{BB962C8B-B14F-4D97-AF65-F5344CB8AC3E}">
        <p14:creationId xmlns:p14="http://schemas.microsoft.com/office/powerpoint/2010/main" val="15335282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AFCD-612A-4590-D338-F66A17A29808}"/>
              </a:ext>
            </a:extLst>
          </p:cNvPr>
          <p:cNvSpPr>
            <a:spLocks noGrp="1"/>
          </p:cNvSpPr>
          <p:nvPr>
            <p:ph type="title"/>
          </p:nvPr>
        </p:nvSpPr>
        <p:spPr/>
        <p:txBody>
          <a:bodyPr/>
          <a:lstStyle/>
          <a:p>
            <a:r>
              <a:rPr lang="en-US" sz="2800" dirty="0"/>
              <a:t>Preventable mortality from circulatory disease has been decreasing in Islington, following a similar trend to London.</a:t>
            </a:r>
            <a:endParaRPr lang="en-GB" sz="2800" dirty="0"/>
          </a:p>
        </p:txBody>
      </p:sp>
      <p:pic>
        <p:nvPicPr>
          <p:cNvPr id="7" name="Content Placeholder 6" descr="Preventable circulatory disease mortality rate (persons aged under 75 years), per 100,000 population, Islington compared to London and England, 2001-2003 to 2020-2022, by males and females">
            <a:extLst>
              <a:ext uri="{FF2B5EF4-FFF2-40B4-BE49-F238E27FC236}">
                <a16:creationId xmlns:a16="http://schemas.microsoft.com/office/drawing/2014/main" id="{F9C9A0F2-6914-EDFA-67F3-ED0DDD142FF1}"/>
              </a:ext>
            </a:extLst>
          </p:cNvPr>
          <p:cNvPicPr>
            <a:picLocks noGrp="1" noChangeAspect="1"/>
          </p:cNvPicPr>
          <p:nvPr>
            <p:ph sz="half" idx="1"/>
          </p:nvPr>
        </p:nvPicPr>
        <p:blipFill>
          <a:blip r:embed="rId2"/>
          <a:stretch>
            <a:fillRect/>
          </a:stretch>
        </p:blipFill>
        <p:spPr>
          <a:xfrm>
            <a:off x="839755" y="1341438"/>
            <a:ext cx="6768643" cy="4425139"/>
          </a:xfrm>
          <a:prstGeom prst="rect">
            <a:avLst/>
          </a:prstGeom>
        </p:spPr>
      </p:pic>
      <p:sp>
        <p:nvSpPr>
          <p:cNvPr id="3" name="Content Placeholder 2">
            <a:extLst>
              <a:ext uri="{FF2B5EF4-FFF2-40B4-BE49-F238E27FC236}">
                <a16:creationId xmlns:a16="http://schemas.microsoft.com/office/drawing/2014/main" id="{13F648A0-C4EE-1ECE-6765-BF72F877CC68}"/>
              </a:ext>
            </a:extLst>
          </p:cNvPr>
          <p:cNvSpPr>
            <a:spLocks noGrp="1"/>
          </p:cNvSpPr>
          <p:nvPr>
            <p:ph sz="half" idx="2"/>
          </p:nvPr>
        </p:nvSpPr>
        <p:spPr/>
        <p:txBody>
          <a:bodyPr/>
          <a:lstStyle/>
          <a:p>
            <a:r>
              <a:rPr lang="en-US" sz="1600" dirty="0"/>
              <a:t>Preventable deaths from circulatory diseases include hypertension, ischemic heart disease, and cerebrovascular diseases</a:t>
            </a:r>
            <a:endParaRPr lang="en-GB" sz="1600" dirty="0"/>
          </a:p>
          <a:p>
            <a:r>
              <a:rPr lang="en-GB" sz="1600" dirty="0"/>
              <a:t>In Islington, males are twice as likely to die from preventable cardiovascular diseases than females (50 per 100,000 compared to 19 per 100,000 in 2020-2022). </a:t>
            </a:r>
          </a:p>
          <a:p>
            <a:r>
              <a:rPr lang="en-GB" sz="1600" dirty="0"/>
              <a:t>There has been a drastic decrease in the rate of mortality among males from a peak of 118 per 100,000 in 2001-2003. </a:t>
            </a:r>
          </a:p>
          <a:p>
            <a:r>
              <a:rPr lang="en-GB" sz="1600" dirty="0">
                <a:latin typeface="+mj-lt"/>
              </a:rPr>
              <a:t>The rate among females has remained relatively stable since 2011-2013. </a:t>
            </a:r>
          </a:p>
          <a:p>
            <a:endParaRPr lang="en-GB" sz="1600" dirty="0"/>
          </a:p>
        </p:txBody>
      </p:sp>
      <p:sp>
        <p:nvSpPr>
          <p:cNvPr id="8" name="TextBox 7">
            <a:extLst>
              <a:ext uri="{FF2B5EF4-FFF2-40B4-BE49-F238E27FC236}">
                <a16:creationId xmlns:a16="http://schemas.microsoft.com/office/drawing/2014/main" id="{EA812CC4-89E1-E92F-BB90-458087759DC1}"/>
              </a:ext>
            </a:extLst>
          </p:cNvPr>
          <p:cNvSpPr txBox="1"/>
          <p:nvPr/>
        </p:nvSpPr>
        <p:spPr>
          <a:xfrm>
            <a:off x="81777" y="6614153"/>
            <a:ext cx="4562474"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dirty="0">
                <a:solidFill>
                  <a:schemeClr val="bg1"/>
                </a:solidFill>
                <a:cs typeface="Arial"/>
              </a:rPr>
              <a:t>Source: </a:t>
            </a:r>
            <a:r>
              <a:rPr lang="en-US" sz="1200" dirty="0">
                <a:solidFill>
                  <a:schemeClr val="bg1"/>
                </a:solidFill>
                <a:cs typeface="Arial"/>
              </a:rPr>
              <a:t>OHID Fingertips; </a:t>
            </a:r>
            <a:r>
              <a:rPr lang="en-US" sz="1200" dirty="0">
                <a:solidFill>
                  <a:schemeClr val="bg1"/>
                </a:solidFill>
                <a:cs typeface="Arial"/>
                <a:hlinkClick r:id="rId3">
                  <a:extLst>
                    <a:ext uri="{A12FA001-AC4F-418D-AE19-62706E023703}">
                      <ahyp:hlinkClr xmlns:ahyp="http://schemas.microsoft.com/office/drawing/2018/hyperlinkcolor" val="tx"/>
                    </a:ext>
                  </a:extLst>
                </a:hlinkClick>
              </a:rPr>
              <a:t>Avoidable mortality methodology</a:t>
            </a:r>
            <a:endParaRPr lang="en-US" sz="1200" dirty="0">
              <a:solidFill>
                <a:schemeClr val="bg1"/>
              </a:solidFill>
              <a:cs typeface="Arial"/>
            </a:endParaRPr>
          </a:p>
        </p:txBody>
      </p:sp>
    </p:spTree>
    <p:extLst>
      <p:ext uri="{BB962C8B-B14F-4D97-AF65-F5344CB8AC3E}">
        <p14:creationId xmlns:p14="http://schemas.microsoft.com/office/powerpoint/2010/main" val="22056382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1996-B966-5A93-CB7A-87603128C215}"/>
              </a:ext>
            </a:extLst>
          </p:cNvPr>
          <p:cNvSpPr>
            <a:spLocks noGrp="1"/>
          </p:cNvSpPr>
          <p:nvPr>
            <p:ph type="title"/>
          </p:nvPr>
        </p:nvSpPr>
        <p:spPr/>
        <p:txBody>
          <a:bodyPr/>
          <a:lstStyle/>
          <a:p>
            <a:r>
              <a:rPr lang="en-GB" sz="2800" dirty="0"/>
              <a:t>Preventable mortality from respiratory disease for males shows a sharp increase between 2012-14 and 2019-21 and has since showing signs of decline.</a:t>
            </a:r>
          </a:p>
        </p:txBody>
      </p:sp>
      <p:pic>
        <p:nvPicPr>
          <p:cNvPr id="10" name="Content Placeholder 9" descr="Preventable respiratory disease mortality rate (persons aged under 75 years), per 100,000 population, Islington compared to London and England, 2001-2003 to 2020-2022, by males and females">
            <a:extLst>
              <a:ext uri="{FF2B5EF4-FFF2-40B4-BE49-F238E27FC236}">
                <a16:creationId xmlns:a16="http://schemas.microsoft.com/office/drawing/2014/main" id="{14ECB387-12B8-3A19-D9BC-FC557F92DAE3}"/>
              </a:ext>
            </a:extLst>
          </p:cNvPr>
          <p:cNvPicPr>
            <a:picLocks noGrp="1" noChangeAspect="1"/>
          </p:cNvPicPr>
          <p:nvPr>
            <p:ph sz="half" idx="1"/>
          </p:nvPr>
        </p:nvPicPr>
        <p:blipFill>
          <a:blip r:embed="rId2"/>
          <a:stretch>
            <a:fillRect/>
          </a:stretch>
        </p:blipFill>
        <p:spPr>
          <a:xfrm>
            <a:off x="725584" y="1733780"/>
            <a:ext cx="6281706" cy="4108220"/>
          </a:xfrm>
          <a:prstGeom prst="rect">
            <a:avLst/>
          </a:prstGeom>
        </p:spPr>
      </p:pic>
      <p:sp>
        <p:nvSpPr>
          <p:cNvPr id="3" name="Content Placeholder 2">
            <a:extLst>
              <a:ext uri="{FF2B5EF4-FFF2-40B4-BE49-F238E27FC236}">
                <a16:creationId xmlns:a16="http://schemas.microsoft.com/office/drawing/2014/main" id="{58506CF6-B248-5210-A9A2-44CB83FF572A}"/>
              </a:ext>
            </a:extLst>
          </p:cNvPr>
          <p:cNvSpPr>
            <a:spLocks noGrp="1"/>
          </p:cNvSpPr>
          <p:nvPr>
            <p:ph sz="half" idx="2"/>
          </p:nvPr>
        </p:nvSpPr>
        <p:spPr>
          <a:xfrm>
            <a:off x="7810026" y="1727188"/>
            <a:ext cx="3816000" cy="4108220"/>
          </a:xfrm>
        </p:spPr>
        <p:txBody>
          <a:bodyPr/>
          <a:lstStyle/>
          <a:p>
            <a:r>
              <a:rPr lang="en-GB" sz="1600" dirty="0"/>
              <a:t>In Islington, males are twice as likely to die from preventable respiratory diseases than females (31 per 100,000 compared to 15 per 100,000 in 2020-2022). </a:t>
            </a:r>
          </a:p>
          <a:p>
            <a:r>
              <a:rPr lang="en-GB" sz="1600" dirty="0"/>
              <a:t>The mortality rate among males had been decreasing from 2001-2003, before increasing again in 2013-2015. It appears that the rate has started to drop again in the most recent years. </a:t>
            </a:r>
            <a:endParaRPr lang="en-GB" sz="1600" dirty="0">
              <a:latin typeface="+mj-lt"/>
            </a:endParaRPr>
          </a:p>
          <a:p>
            <a:endParaRPr lang="en-GB" sz="1600" dirty="0"/>
          </a:p>
        </p:txBody>
      </p:sp>
      <p:sp>
        <p:nvSpPr>
          <p:cNvPr id="9" name="TextBox 8">
            <a:extLst>
              <a:ext uri="{FF2B5EF4-FFF2-40B4-BE49-F238E27FC236}">
                <a16:creationId xmlns:a16="http://schemas.microsoft.com/office/drawing/2014/main" id="{5EB734D7-4B83-C167-1A55-23D1086E4CE3}"/>
              </a:ext>
            </a:extLst>
          </p:cNvPr>
          <p:cNvSpPr txBox="1"/>
          <p:nvPr/>
        </p:nvSpPr>
        <p:spPr>
          <a:xfrm>
            <a:off x="81777" y="6614153"/>
            <a:ext cx="4562474"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dirty="0">
                <a:solidFill>
                  <a:schemeClr val="bg1"/>
                </a:solidFill>
                <a:cs typeface="Arial"/>
              </a:rPr>
              <a:t>Source: </a:t>
            </a:r>
            <a:r>
              <a:rPr lang="en-US" sz="1200" dirty="0">
                <a:solidFill>
                  <a:schemeClr val="bg1"/>
                </a:solidFill>
                <a:cs typeface="Arial"/>
              </a:rPr>
              <a:t>OHID Fingertips; </a:t>
            </a:r>
            <a:r>
              <a:rPr lang="en-US" sz="1200" dirty="0">
                <a:solidFill>
                  <a:schemeClr val="bg1"/>
                </a:solidFill>
                <a:cs typeface="Arial"/>
                <a:hlinkClick r:id="rId3">
                  <a:extLst>
                    <a:ext uri="{A12FA001-AC4F-418D-AE19-62706E023703}">
                      <ahyp:hlinkClr xmlns:ahyp="http://schemas.microsoft.com/office/drawing/2018/hyperlinkcolor" val="tx"/>
                    </a:ext>
                  </a:extLst>
                </a:hlinkClick>
              </a:rPr>
              <a:t>Avoidable mortality methodology</a:t>
            </a:r>
            <a:endParaRPr lang="en-US" sz="1200" dirty="0">
              <a:solidFill>
                <a:schemeClr val="bg1"/>
              </a:solidFill>
              <a:cs typeface="Arial"/>
            </a:endParaRPr>
          </a:p>
        </p:txBody>
      </p:sp>
    </p:spTree>
    <p:extLst>
      <p:ext uri="{BB962C8B-B14F-4D97-AF65-F5344CB8AC3E}">
        <p14:creationId xmlns:p14="http://schemas.microsoft.com/office/powerpoint/2010/main" val="36428279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2A26D8A-DB1A-D56E-1BC8-63C1C17165AD}"/>
              </a:ext>
            </a:extLst>
          </p:cNvPr>
          <p:cNvSpPr txBox="1">
            <a:spLocks noGrp="1"/>
          </p:cNvSpPr>
          <p:nvPr>
            <p:ph type="title"/>
          </p:nvPr>
        </p:nvSpPr>
        <p:spPr>
          <a:xfrm>
            <a:off x="565974" y="524202"/>
            <a:ext cx="11060052"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1"/>
                </a:solidFill>
                <a:effectLst/>
                <a:uLnTx/>
                <a:uFillTx/>
                <a:latin typeface="+mj-lt"/>
                <a:ea typeface="+mj-ea"/>
                <a:cs typeface="+mj-cs"/>
              </a:rPr>
              <a:t>31% of Islington's population has at least 1 Long Term Condition (2024).</a:t>
            </a:r>
          </a:p>
        </p:txBody>
      </p:sp>
      <p:graphicFrame>
        <p:nvGraphicFramePr>
          <p:cNvPr id="7" name="Table 6" descr="Table showing number of people diagnosed with Long-Term Conditions, Islington in 2022/23.">
            <a:extLst>
              <a:ext uri="{FF2B5EF4-FFF2-40B4-BE49-F238E27FC236}">
                <a16:creationId xmlns:a16="http://schemas.microsoft.com/office/drawing/2014/main" id="{50DD3ACA-E93E-C8F9-5AA3-29523AD611B8}"/>
              </a:ext>
            </a:extLst>
          </p:cNvPr>
          <p:cNvGraphicFramePr>
            <a:graphicFrameLocks noGrp="1"/>
          </p:cNvGraphicFramePr>
          <p:nvPr>
            <p:extLst>
              <p:ext uri="{D42A27DB-BD31-4B8C-83A1-F6EECF244321}">
                <p14:modId xmlns:p14="http://schemas.microsoft.com/office/powerpoint/2010/main" val="294972516"/>
              </p:ext>
            </p:extLst>
          </p:nvPr>
        </p:nvGraphicFramePr>
        <p:xfrm>
          <a:off x="325704" y="1812404"/>
          <a:ext cx="5026340" cy="3794747"/>
        </p:xfrm>
        <a:graphic>
          <a:graphicData uri="http://schemas.openxmlformats.org/drawingml/2006/table">
            <a:tbl>
              <a:tblPr firstRow="1" bandRow="1">
                <a:tableStyleId>{B301B821-A1FF-4177-AEE7-76D212191A09}</a:tableStyleId>
              </a:tblPr>
              <a:tblGrid>
                <a:gridCol w="1875980">
                  <a:extLst>
                    <a:ext uri="{9D8B030D-6E8A-4147-A177-3AD203B41FA5}">
                      <a16:colId xmlns:a16="http://schemas.microsoft.com/office/drawing/2014/main" val="3599365963"/>
                    </a:ext>
                  </a:extLst>
                </a:gridCol>
                <a:gridCol w="1640749">
                  <a:extLst>
                    <a:ext uri="{9D8B030D-6E8A-4147-A177-3AD203B41FA5}">
                      <a16:colId xmlns:a16="http://schemas.microsoft.com/office/drawing/2014/main" val="2687764127"/>
                    </a:ext>
                  </a:extLst>
                </a:gridCol>
                <a:gridCol w="1509611">
                  <a:extLst>
                    <a:ext uri="{9D8B030D-6E8A-4147-A177-3AD203B41FA5}">
                      <a16:colId xmlns:a16="http://schemas.microsoft.com/office/drawing/2014/main" val="3917451054"/>
                    </a:ext>
                  </a:extLst>
                </a:gridCol>
              </a:tblGrid>
              <a:tr h="370840">
                <a:tc>
                  <a:txBody>
                    <a:bodyPr/>
                    <a:lstStyle/>
                    <a:p>
                      <a:r>
                        <a:rPr lang="en-GB" sz="1200"/>
                        <a:t>Long Term Condition</a:t>
                      </a:r>
                    </a:p>
                  </a:txBody>
                  <a:tcPr/>
                </a:tc>
                <a:tc>
                  <a:txBody>
                    <a:bodyPr/>
                    <a:lstStyle/>
                    <a:p>
                      <a:r>
                        <a:rPr lang="en-GB" sz="1200"/>
                        <a:t>Number diagnosed in Islington</a:t>
                      </a:r>
                    </a:p>
                  </a:txBody>
                  <a:tcPr/>
                </a:tc>
                <a:tc>
                  <a:txBody>
                    <a:bodyPr/>
                    <a:lstStyle/>
                    <a:p>
                      <a:pPr lvl="0">
                        <a:buNone/>
                      </a:pPr>
                      <a:r>
                        <a:rPr lang="en-GB" sz="1200"/>
                        <a:t>% diagnosed in Islington</a:t>
                      </a:r>
                    </a:p>
                  </a:txBody>
                  <a:tcPr/>
                </a:tc>
                <a:extLst>
                  <a:ext uri="{0D108BD9-81ED-4DB2-BD59-A6C34878D82A}">
                    <a16:rowId xmlns:a16="http://schemas.microsoft.com/office/drawing/2014/main" val="1926354377"/>
                  </a:ext>
                </a:extLst>
              </a:tr>
              <a:tr h="370840">
                <a:tc>
                  <a:txBody>
                    <a:bodyPr/>
                    <a:lstStyle/>
                    <a:p>
                      <a:pPr lvl="0" algn="l">
                        <a:buNone/>
                      </a:pPr>
                      <a:r>
                        <a:rPr lang="en-GB" sz="1400" u="none" strike="noStrike">
                          <a:solidFill>
                            <a:srgbClr val="000000"/>
                          </a:solidFill>
                          <a:effectLst/>
                        </a:rPr>
                        <a:t>Depression</a:t>
                      </a:r>
                      <a:endParaRPr lang="en-US" sz="1400"/>
                    </a:p>
                  </a:txBody>
                  <a:tcPr marL="9525" marR="9525" marT="9525" marB="0" anchor="b"/>
                </a:tc>
                <a:tc>
                  <a:txBody>
                    <a:bodyPr/>
                    <a:lstStyle/>
                    <a:p>
                      <a:pPr lvl="0" algn="l">
                        <a:buNone/>
                      </a:pPr>
                      <a:r>
                        <a:rPr lang="en-GB" sz="1400" u="none" strike="noStrike">
                          <a:solidFill>
                            <a:srgbClr val="000000"/>
                          </a:solidFill>
                          <a:effectLst/>
                        </a:rPr>
                        <a:t>        30,526 </a:t>
                      </a:r>
                      <a:endParaRPr lang="en-US" sz="1400"/>
                    </a:p>
                  </a:txBody>
                  <a:tcPr marL="9525" marR="9525" marT="9525" marB="0" anchor="b"/>
                </a:tc>
                <a:tc>
                  <a:txBody>
                    <a:bodyPr/>
                    <a:lstStyle/>
                    <a:p>
                      <a:pPr lvl="0" algn="l">
                        <a:buNone/>
                      </a:pPr>
                      <a:r>
                        <a:rPr lang="en-GB" sz="1400" u="none" strike="noStrike">
                          <a:solidFill>
                            <a:srgbClr val="000000"/>
                          </a:solidFill>
                          <a:effectLst/>
                        </a:rPr>
                        <a:t>12%</a:t>
                      </a:r>
                    </a:p>
                  </a:txBody>
                  <a:tcPr marL="9524" marR="9524" marT="9524" marB="0" anchor="b"/>
                </a:tc>
                <a:extLst>
                  <a:ext uri="{0D108BD9-81ED-4DB2-BD59-A6C34878D82A}">
                    <a16:rowId xmlns:a16="http://schemas.microsoft.com/office/drawing/2014/main" val="893224111"/>
                  </a:ext>
                </a:extLst>
              </a:tr>
              <a:tr h="370840">
                <a:tc>
                  <a:txBody>
                    <a:bodyPr/>
                    <a:lstStyle/>
                    <a:p>
                      <a:pPr lvl="0" algn="l">
                        <a:buNone/>
                      </a:pPr>
                      <a:r>
                        <a:rPr lang="en-GB" sz="1400" u="none" strike="noStrike">
                          <a:solidFill>
                            <a:srgbClr val="000000"/>
                          </a:solidFill>
                          <a:effectLst/>
                        </a:rPr>
                        <a:t>Hypertension</a:t>
                      </a:r>
                      <a:endParaRPr lang="en-US" sz="1400"/>
                    </a:p>
                  </a:txBody>
                  <a:tcPr marL="9525" marR="9525" marT="9525" marB="0" anchor="b"/>
                </a:tc>
                <a:tc>
                  <a:txBody>
                    <a:bodyPr/>
                    <a:lstStyle/>
                    <a:p>
                      <a:pPr lvl="0" algn="l">
                        <a:buNone/>
                      </a:pPr>
                      <a:r>
                        <a:rPr lang="en-GB" sz="1400" u="none" strike="noStrike">
                          <a:solidFill>
                            <a:srgbClr val="000000"/>
                          </a:solidFill>
                          <a:effectLst/>
                        </a:rPr>
                        <a:t>        23,401 </a:t>
                      </a:r>
                      <a:endParaRPr lang="en-US" sz="1400"/>
                    </a:p>
                  </a:txBody>
                  <a:tcPr marL="9525" marR="9525" marT="9525" marB="0" anchor="b"/>
                </a:tc>
                <a:tc>
                  <a:txBody>
                    <a:bodyPr/>
                    <a:lstStyle/>
                    <a:p>
                      <a:pPr lvl="0" algn="l">
                        <a:buNone/>
                      </a:pPr>
                      <a:r>
                        <a:rPr lang="en-GB" sz="1400" u="none" strike="noStrike">
                          <a:solidFill>
                            <a:srgbClr val="000000"/>
                          </a:solidFill>
                          <a:effectLst/>
                        </a:rPr>
                        <a:t>8%</a:t>
                      </a:r>
                    </a:p>
                  </a:txBody>
                  <a:tcPr marL="9524" marR="9524" marT="9524" marB="0" anchor="b"/>
                </a:tc>
                <a:extLst>
                  <a:ext uri="{0D108BD9-81ED-4DB2-BD59-A6C34878D82A}">
                    <a16:rowId xmlns:a16="http://schemas.microsoft.com/office/drawing/2014/main" val="2712637848"/>
                  </a:ext>
                </a:extLst>
              </a:tr>
              <a:tr h="370839">
                <a:tc>
                  <a:txBody>
                    <a:bodyPr/>
                    <a:lstStyle/>
                    <a:p>
                      <a:pPr lvl="0" algn="l">
                        <a:buNone/>
                      </a:pPr>
                      <a:r>
                        <a:rPr lang="en-GB" sz="1400" u="none" strike="noStrike">
                          <a:solidFill>
                            <a:srgbClr val="000000"/>
                          </a:solidFill>
                          <a:effectLst/>
                        </a:rPr>
                        <a:t>Asthma (aged 6+)</a:t>
                      </a:r>
                      <a:endParaRPr lang="en-US" sz="1400" u="none" strike="noStrike">
                        <a:solidFill>
                          <a:srgbClr val="000000"/>
                        </a:solidFill>
                        <a:effectLst/>
                      </a:endParaRPr>
                    </a:p>
                  </a:txBody>
                  <a:tcPr marL="9525" marR="9525" marT="9525" marB="0" anchor="b"/>
                </a:tc>
                <a:tc>
                  <a:txBody>
                    <a:bodyPr/>
                    <a:lstStyle/>
                    <a:p>
                      <a:pPr lvl="0" algn="l">
                        <a:buNone/>
                      </a:pPr>
                      <a:r>
                        <a:rPr lang="en-GB" sz="1400" u="none" strike="noStrike">
                          <a:solidFill>
                            <a:srgbClr val="000000"/>
                          </a:solidFill>
                          <a:effectLst/>
                        </a:rPr>
                        <a:t>        13,536 </a:t>
                      </a:r>
                      <a:endParaRPr lang="en-US" sz="1400"/>
                    </a:p>
                  </a:txBody>
                  <a:tcPr marL="9525" marR="9525" marT="9525" marB="0" anchor="b"/>
                </a:tc>
                <a:tc>
                  <a:txBody>
                    <a:bodyPr/>
                    <a:lstStyle/>
                    <a:p>
                      <a:pPr lvl="0" algn="l">
                        <a:buNone/>
                      </a:pPr>
                      <a:r>
                        <a:rPr lang="en-GB" sz="1400" u="none" strike="noStrike">
                          <a:solidFill>
                            <a:srgbClr val="000000"/>
                          </a:solidFill>
                          <a:effectLst/>
                        </a:rPr>
                        <a:t>5%</a:t>
                      </a:r>
                    </a:p>
                  </a:txBody>
                  <a:tcPr marL="9524" marR="9524" marT="9524" marB="0" anchor="b"/>
                </a:tc>
                <a:extLst>
                  <a:ext uri="{0D108BD9-81ED-4DB2-BD59-A6C34878D82A}">
                    <a16:rowId xmlns:a16="http://schemas.microsoft.com/office/drawing/2014/main" val="1518427263"/>
                  </a:ext>
                </a:extLst>
              </a:tr>
              <a:tr h="370838">
                <a:tc>
                  <a:txBody>
                    <a:bodyPr/>
                    <a:lstStyle/>
                    <a:p>
                      <a:pPr lvl="0" algn="l">
                        <a:buNone/>
                      </a:pPr>
                      <a:r>
                        <a:rPr lang="en-GB" sz="1400" u="none" strike="noStrike">
                          <a:solidFill>
                            <a:srgbClr val="000000"/>
                          </a:solidFill>
                          <a:effectLst/>
                        </a:rPr>
                        <a:t>Diabetes (aged 17+)</a:t>
                      </a:r>
                      <a:endParaRPr lang="en-US" sz="1400"/>
                    </a:p>
                  </a:txBody>
                  <a:tcPr marL="9525" marR="9525" marT="9525" marB="0" anchor="b"/>
                </a:tc>
                <a:tc>
                  <a:txBody>
                    <a:bodyPr/>
                    <a:lstStyle/>
                    <a:p>
                      <a:pPr lvl="0" algn="l">
                        <a:buNone/>
                      </a:pPr>
                      <a:r>
                        <a:rPr lang="en-GB" sz="1400" u="none" strike="noStrike">
                          <a:solidFill>
                            <a:srgbClr val="000000"/>
                          </a:solidFill>
                          <a:effectLst/>
                        </a:rPr>
                        <a:t>        11,116 </a:t>
                      </a:r>
                      <a:endParaRPr lang="en-US" sz="1400"/>
                    </a:p>
                  </a:txBody>
                  <a:tcPr marL="9525" marR="9525" marT="9525" marB="0" anchor="b"/>
                </a:tc>
                <a:tc>
                  <a:txBody>
                    <a:bodyPr/>
                    <a:lstStyle/>
                    <a:p>
                      <a:pPr lvl="0" algn="l">
                        <a:buNone/>
                      </a:pPr>
                      <a:r>
                        <a:rPr lang="en-GB" sz="1400" u="none" strike="noStrike">
                          <a:solidFill>
                            <a:srgbClr val="000000"/>
                          </a:solidFill>
                          <a:effectLst/>
                        </a:rPr>
                        <a:t>5%</a:t>
                      </a:r>
                    </a:p>
                  </a:txBody>
                  <a:tcPr marL="9524" marR="9524" marT="9524" marB="0" anchor="b"/>
                </a:tc>
                <a:extLst>
                  <a:ext uri="{0D108BD9-81ED-4DB2-BD59-A6C34878D82A}">
                    <a16:rowId xmlns:a16="http://schemas.microsoft.com/office/drawing/2014/main" val="743458553"/>
                  </a:ext>
                </a:extLst>
              </a:tr>
              <a:tr h="370838">
                <a:tc>
                  <a:txBody>
                    <a:bodyPr/>
                    <a:lstStyle/>
                    <a:p>
                      <a:pPr lvl="0" algn="l">
                        <a:buNone/>
                      </a:pPr>
                      <a:r>
                        <a:rPr lang="en-GB" sz="1400" u="none" strike="noStrike">
                          <a:solidFill>
                            <a:srgbClr val="000000"/>
                          </a:solidFill>
                          <a:effectLst/>
                        </a:rPr>
                        <a:t>Serious Mental Illness</a:t>
                      </a:r>
                      <a:endParaRPr lang="en-US" sz="1400"/>
                    </a:p>
                  </a:txBody>
                  <a:tcPr marL="9525" marR="9525" marT="9525" marB="0" anchor="b"/>
                </a:tc>
                <a:tc>
                  <a:txBody>
                    <a:bodyPr/>
                    <a:lstStyle/>
                    <a:p>
                      <a:pPr lvl="0" algn="l">
                        <a:buNone/>
                      </a:pPr>
                      <a:r>
                        <a:rPr lang="en-GB" sz="1400" u="none" strike="noStrike">
                          <a:solidFill>
                            <a:srgbClr val="000000"/>
                          </a:solidFill>
                          <a:effectLst/>
                        </a:rPr>
                        <a:t>          4,280 </a:t>
                      </a:r>
                      <a:endParaRPr lang="en-US" sz="1400"/>
                    </a:p>
                  </a:txBody>
                  <a:tcPr marL="9525" marR="9525" marT="9525" marB="0" anchor="b"/>
                </a:tc>
                <a:tc>
                  <a:txBody>
                    <a:bodyPr/>
                    <a:lstStyle/>
                    <a:p>
                      <a:pPr lvl="0" algn="l">
                        <a:buNone/>
                      </a:pPr>
                      <a:r>
                        <a:rPr lang="en-GB" sz="1400" u="none" strike="noStrike">
                          <a:solidFill>
                            <a:srgbClr val="000000"/>
                          </a:solidFill>
                          <a:effectLst/>
                        </a:rPr>
                        <a:t>2%</a:t>
                      </a:r>
                    </a:p>
                  </a:txBody>
                  <a:tcPr marL="9524" marR="9524" marT="9524" marB="0" anchor="b"/>
                </a:tc>
                <a:extLst>
                  <a:ext uri="{0D108BD9-81ED-4DB2-BD59-A6C34878D82A}">
                    <a16:rowId xmlns:a16="http://schemas.microsoft.com/office/drawing/2014/main" val="3043679717"/>
                  </a:ext>
                </a:extLst>
              </a:tr>
              <a:tr h="370838">
                <a:tc>
                  <a:txBody>
                    <a:bodyPr/>
                    <a:lstStyle/>
                    <a:p>
                      <a:pPr lvl="0" algn="l">
                        <a:buNone/>
                      </a:pPr>
                      <a:r>
                        <a:rPr lang="en-GB" sz="1400" u="none" strike="noStrike">
                          <a:solidFill>
                            <a:srgbClr val="000000"/>
                          </a:solidFill>
                          <a:effectLst/>
                        </a:rPr>
                        <a:t>CKD (aged 18+)</a:t>
                      </a:r>
                      <a:endParaRPr lang="en-US" sz="1400"/>
                    </a:p>
                  </a:txBody>
                  <a:tcPr marL="9525" marR="9525" marT="9525" marB="0" anchor="b"/>
                </a:tc>
                <a:tc>
                  <a:txBody>
                    <a:bodyPr/>
                    <a:lstStyle/>
                    <a:p>
                      <a:pPr lvl="0" algn="l">
                        <a:buNone/>
                      </a:pPr>
                      <a:r>
                        <a:rPr lang="en-GB" sz="1400" u="none" strike="noStrike">
                          <a:solidFill>
                            <a:srgbClr val="000000"/>
                          </a:solidFill>
                          <a:effectLst/>
                        </a:rPr>
                        <a:t>          3,878 </a:t>
                      </a:r>
                      <a:endParaRPr lang="en-US" sz="1400"/>
                    </a:p>
                  </a:txBody>
                  <a:tcPr marL="9525" marR="9525" marT="9525" marB="0" anchor="b"/>
                </a:tc>
                <a:tc>
                  <a:txBody>
                    <a:bodyPr/>
                    <a:lstStyle/>
                    <a:p>
                      <a:pPr lvl="0" algn="l">
                        <a:buNone/>
                      </a:pPr>
                      <a:r>
                        <a:rPr lang="en-GB" sz="1400" u="none" strike="noStrike">
                          <a:solidFill>
                            <a:srgbClr val="000000"/>
                          </a:solidFill>
                          <a:effectLst/>
                        </a:rPr>
                        <a:t>2%</a:t>
                      </a:r>
                    </a:p>
                  </a:txBody>
                  <a:tcPr marL="9524" marR="9524" marT="9524" marB="0" anchor="b"/>
                </a:tc>
                <a:extLst>
                  <a:ext uri="{0D108BD9-81ED-4DB2-BD59-A6C34878D82A}">
                    <a16:rowId xmlns:a16="http://schemas.microsoft.com/office/drawing/2014/main" val="757631335"/>
                  </a:ext>
                </a:extLst>
              </a:tr>
              <a:tr h="370838">
                <a:tc>
                  <a:txBody>
                    <a:bodyPr/>
                    <a:lstStyle/>
                    <a:p>
                      <a:pPr lvl="0" algn="l">
                        <a:buNone/>
                      </a:pPr>
                      <a:r>
                        <a:rPr lang="en-GB" sz="1400" u="none" strike="noStrike">
                          <a:solidFill>
                            <a:srgbClr val="000000"/>
                          </a:solidFill>
                          <a:effectLst/>
                        </a:rPr>
                        <a:t>CHD</a:t>
                      </a:r>
                      <a:endParaRPr lang="en-US" sz="1400"/>
                    </a:p>
                  </a:txBody>
                  <a:tcPr marL="9525" marR="9525" marT="9525" marB="0" anchor="b"/>
                </a:tc>
                <a:tc>
                  <a:txBody>
                    <a:bodyPr/>
                    <a:lstStyle/>
                    <a:p>
                      <a:pPr lvl="0" algn="l">
                        <a:buNone/>
                      </a:pPr>
                      <a:r>
                        <a:rPr lang="en-GB" sz="1400" u="none" strike="noStrike">
                          <a:solidFill>
                            <a:srgbClr val="000000"/>
                          </a:solidFill>
                          <a:effectLst/>
                        </a:rPr>
                        <a:t>          3,819 </a:t>
                      </a:r>
                      <a:endParaRPr lang="en-US" sz="1400"/>
                    </a:p>
                  </a:txBody>
                  <a:tcPr marL="9525" marR="9525" marT="9525" marB="0" anchor="b"/>
                </a:tc>
                <a:tc>
                  <a:txBody>
                    <a:bodyPr/>
                    <a:lstStyle/>
                    <a:p>
                      <a:pPr lvl="0" algn="l">
                        <a:buNone/>
                      </a:pPr>
                      <a:r>
                        <a:rPr lang="en-GB" sz="1400" u="none" strike="noStrike">
                          <a:solidFill>
                            <a:srgbClr val="000000"/>
                          </a:solidFill>
                          <a:effectLst/>
                        </a:rPr>
                        <a:t>1%</a:t>
                      </a:r>
                    </a:p>
                  </a:txBody>
                  <a:tcPr marL="9524" marR="9524" marT="9524" marB="0" anchor="b"/>
                </a:tc>
                <a:extLst>
                  <a:ext uri="{0D108BD9-81ED-4DB2-BD59-A6C34878D82A}">
                    <a16:rowId xmlns:a16="http://schemas.microsoft.com/office/drawing/2014/main" val="3142845723"/>
                  </a:ext>
                </a:extLst>
              </a:tr>
              <a:tr h="370838">
                <a:tc>
                  <a:txBody>
                    <a:bodyPr/>
                    <a:lstStyle/>
                    <a:p>
                      <a:pPr lvl="0" algn="l">
                        <a:buNone/>
                      </a:pPr>
                      <a:r>
                        <a:rPr lang="en-GB" sz="1400" u="none" strike="noStrike">
                          <a:solidFill>
                            <a:srgbClr val="000000"/>
                          </a:solidFill>
                          <a:effectLst/>
                        </a:rPr>
                        <a:t>COPD</a:t>
                      </a:r>
                      <a:endParaRPr lang="en-US" sz="1400"/>
                    </a:p>
                  </a:txBody>
                  <a:tcPr marL="9525" marR="9525" marT="9525" marB="0" anchor="b"/>
                </a:tc>
                <a:tc>
                  <a:txBody>
                    <a:bodyPr/>
                    <a:lstStyle/>
                    <a:p>
                      <a:pPr lvl="0" algn="l">
                        <a:buNone/>
                      </a:pPr>
                      <a:r>
                        <a:rPr lang="en-GB" sz="1400" u="none" strike="noStrike">
                          <a:solidFill>
                            <a:srgbClr val="000000"/>
                          </a:solidFill>
                          <a:effectLst/>
                        </a:rPr>
                        <a:t>          3,784 </a:t>
                      </a:r>
                      <a:endParaRPr lang="en-US" sz="1400"/>
                    </a:p>
                  </a:txBody>
                  <a:tcPr marL="9525" marR="9525" marT="9525" marB="0" anchor="b"/>
                </a:tc>
                <a:tc>
                  <a:txBody>
                    <a:bodyPr/>
                    <a:lstStyle/>
                    <a:p>
                      <a:pPr lvl="0" algn="l">
                        <a:buNone/>
                      </a:pPr>
                      <a:r>
                        <a:rPr lang="en-GB" sz="1400" u="none" strike="noStrike">
                          <a:solidFill>
                            <a:srgbClr val="000000"/>
                          </a:solidFill>
                          <a:effectLst/>
                        </a:rPr>
                        <a:t>1%</a:t>
                      </a:r>
                    </a:p>
                  </a:txBody>
                  <a:tcPr marL="9524" marR="9524" marT="9524" marB="0" anchor="b"/>
                </a:tc>
                <a:extLst>
                  <a:ext uri="{0D108BD9-81ED-4DB2-BD59-A6C34878D82A}">
                    <a16:rowId xmlns:a16="http://schemas.microsoft.com/office/drawing/2014/main" val="99491148"/>
                  </a:ext>
                </a:extLst>
              </a:tr>
              <a:tr h="370838">
                <a:tc>
                  <a:txBody>
                    <a:bodyPr/>
                    <a:lstStyle/>
                    <a:p>
                      <a:pPr lvl="0" algn="l">
                        <a:buNone/>
                      </a:pPr>
                      <a:r>
                        <a:rPr lang="en-GB" sz="1400" u="none" strike="noStrike">
                          <a:solidFill>
                            <a:srgbClr val="000000"/>
                          </a:solidFill>
                          <a:effectLst/>
                        </a:rPr>
                        <a:t>Stroke</a:t>
                      </a:r>
                      <a:endParaRPr lang="en-US" sz="1400"/>
                    </a:p>
                  </a:txBody>
                  <a:tcPr marL="9525" marR="9525" marT="9525" marB="0" anchor="b"/>
                </a:tc>
                <a:tc>
                  <a:txBody>
                    <a:bodyPr/>
                    <a:lstStyle/>
                    <a:p>
                      <a:pPr lvl="0" algn="l">
                        <a:buNone/>
                      </a:pPr>
                      <a:r>
                        <a:rPr lang="en-GB" sz="1400" u="none" strike="noStrike">
                          <a:solidFill>
                            <a:srgbClr val="000000"/>
                          </a:solidFill>
                          <a:effectLst/>
                        </a:rPr>
                        <a:t>          2,690 </a:t>
                      </a:r>
                      <a:endParaRPr lang="en-US" sz="1400"/>
                    </a:p>
                  </a:txBody>
                  <a:tcPr marL="9525" marR="9525" marT="9525" marB="0" anchor="b"/>
                </a:tc>
                <a:tc>
                  <a:txBody>
                    <a:bodyPr/>
                    <a:lstStyle/>
                    <a:p>
                      <a:pPr lvl="0" algn="l">
                        <a:buNone/>
                      </a:pPr>
                      <a:r>
                        <a:rPr lang="en-GB" sz="1400" u="none" strike="noStrike" dirty="0">
                          <a:solidFill>
                            <a:srgbClr val="000000"/>
                          </a:solidFill>
                          <a:effectLst/>
                        </a:rPr>
                        <a:t>1%</a:t>
                      </a:r>
                    </a:p>
                  </a:txBody>
                  <a:tcPr marL="9524" marR="9524" marT="9524" marB="0" anchor="b"/>
                </a:tc>
                <a:extLst>
                  <a:ext uri="{0D108BD9-81ED-4DB2-BD59-A6C34878D82A}">
                    <a16:rowId xmlns:a16="http://schemas.microsoft.com/office/drawing/2014/main" val="3225605977"/>
                  </a:ext>
                </a:extLst>
              </a:tr>
            </a:tbl>
          </a:graphicData>
        </a:graphic>
      </p:graphicFrame>
      <p:pic>
        <p:nvPicPr>
          <p:cNvPr id="4" name="Picture 3" descr="Chart showing prevalence of Long-Term Conditions, Islington compared to London in 2021/22-2022/23.">
            <a:extLst>
              <a:ext uri="{FF2B5EF4-FFF2-40B4-BE49-F238E27FC236}">
                <a16:creationId xmlns:a16="http://schemas.microsoft.com/office/drawing/2014/main" id="{EB18B585-4FB7-9C87-7856-F0364EAE288F}"/>
              </a:ext>
            </a:extLst>
          </p:cNvPr>
          <p:cNvPicPr>
            <a:picLocks noChangeAspect="1"/>
          </p:cNvPicPr>
          <p:nvPr/>
        </p:nvPicPr>
        <p:blipFill>
          <a:blip r:embed="rId2"/>
          <a:stretch>
            <a:fillRect/>
          </a:stretch>
        </p:blipFill>
        <p:spPr>
          <a:xfrm>
            <a:off x="5536808" y="1486669"/>
            <a:ext cx="6329488" cy="4126711"/>
          </a:xfrm>
          <a:prstGeom prst="rect">
            <a:avLst/>
          </a:prstGeom>
        </p:spPr>
      </p:pic>
      <p:sp>
        <p:nvSpPr>
          <p:cNvPr id="2" name="TextBox 1">
            <a:extLst>
              <a:ext uri="{FF2B5EF4-FFF2-40B4-BE49-F238E27FC236}">
                <a16:creationId xmlns:a16="http://schemas.microsoft.com/office/drawing/2014/main" id="{FB7A035B-E94F-D96F-0723-A5ED38A7A815}"/>
              </a:ext>
            </a:extLst>
          </p:cNvPr>
          <p:cNvSpPr txBox="1"/>
          <p:nvPr/>
        </p:nvSpPr>
        <p:spPr>
          <a:xfrm>
            <a:off x="81776" y="6614153"/>
            <a:ext cx="10341725"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1"/>
                </a:solidFill>
                <a:effectLst/>
                <a:uLnTx/>
                <a:uFillTx/>
                <a:latin typeface="Arial"/>
                <a:ea typeface="Calibri"/>
                <a:cs typeface="Arial"/>
              </a:rPr>
              <a:t>Source:</a:t>
            </a:r>
            <a:r>
              <a:rPr kumimoji="0" lang="en-GB" sz="1200" b="0" i="0" u="none" strike="noStrike" kern="1200" cap="none" spc="0" normalizeH="0" baseline="0" noProof="0" dirty="0">
                <a:ln>
                  <a:noFill/>
                </a:ln>
                <a:solidFill>
                  <a:schemeClr val="bg1"/>
                </a:solidFill>
                <a:effectLst/>
                <a:uLnTx/>
                <a:uFillTx/>
                <a:latin typeface="Arial"/>
                <a:ea typeface="+mn-lt"/>
                <a:cs typeface="+mn-lt"/>
              </a:rPr>
              <a:t> Quality Outcome Framework 2022/23, Quality Outcome Framework 2021/22 (diabetes and CKD prevalence), HealtheIntent 2024</a:t>
            </a:r>
          </a:p>
        </p:txBody>
      </p:sp>
    </p:spTree>
    <p:extLst>
      <p:ext uri="{BB962C8B-B14F-4D97-AF65-F5344CB8AC3E}">
        <p14:creationId xmlns:p14="http://schemas.microsoft.com/office/powerpoint/2010/main" val="12051493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A5681-1461-43E0-C659-A29AD992A793}"/>
              </a:ext>
            </a:extLst>
          </p:cNvPr>
          <p:cNvSpPr>
            <a:spLocks noGrp="1"/>
          </p:cNvSpPr>
          <p:nvPr>
            <p:ph type="title"/>
          </p:nvPr>
        </p:nvSpPr>
        <p:spPr/>
        <p:txBody>
          <a:bodyPr/>
          <a:lstStyle/>
          <a:p>
            <a:r>
              <a:rPr lang="en-US" sz="2800" dirty="0"/>
              <a:t>The proportion of people living with at least one long term conditions increases with deprivation.</a:t>
            </a:r>
          </a:p>
        </p:txBody>
      </p:sp>
      <p:pic>
        <p:nvPicPr>
          <p:cNvPr id="5" name="Content Placeholder 4" descr="Graph showing the proportion of people living with long term conditions by deprivation and number of long term conditions, 2024">
            <a:extLst>
              <a:ext uri="{FF2B5EF4-FFF2-40B4-BE49-F238E27FC236}">
                <a16:creationId xmlns:a16="http://schemas.microsoft.com/office/drawing/2014/main" id="{417EEB19-7BEA-2FF1-8FBA-D2BBC6630FDD}"/>
              </a:ext>
            </a:extLst>
          </p:cNvPr>
          <p:cNvPicPr>
            <a:picLocks noGrp="1" noChangeAspect="1"/>
          </p:cNvPicPr>
          <p:nvPr>
            <p:ph sz="half" idx="1"/>
          </p:nvPr>
        </p:nvPicPr>
        <p:blipFill>
          <a:blip r:embed="rId2"/>
          <a:stretch>
            <a:fillRect/>
          </a:stretch>
        </p:blipFill>
        <p:spPr>
          <a:xfrm>
            <a:off x="746449" y="1334846"/>
            <a:ext cx="6859563" cy="4487691"/>
          </a:xfrm>
          <a:ln>
            <a:noFill/>
          </a:ln>
        </p:spPr>
      </p:pic>
      <p:sp>
        <p:nvSpPr>
          <p:cNvPr id="4" name="Content Placeholder 3">
            <a:extLst>
              <a:ext uri="{FF2B5EF4-FFF2-40B4-BE49-F238E27FC236}">
                <a16:creationId xmlns:a16="http://schemas.microsoft.com/office/drawing/2014/main" id="{E5D57C18-C39F-5C13-3F5F-C790BFF3E074}"/>
              </a:ext>
            </a:extLst>
          </p:cNvPr>
          <p:cNvSpPr>
            <a:spLocks noGrp="1"/>
          </p:cNvSpPr>
          <p:nvPr>
            <p:ph sz="half" idx="2"/>
          </p:nvPr>
        </p:nvSpPr>
        <p:spPr/>
        <p:txBody>
          <a:bodyPr vert="horz" wrap="square" lIns="0" tIns="0" rIns="0" bIns="0" rtlCol="0" anchor="t">
            <a:noAutofit/>
          </a:bodyPr>
          <a:lstStyle/>
          <a:p>
            <a:r>
              <a:rPr lang="en-US" sz="1800">
                <a:cs typeface="Arial"/>
              </a:rPr>
              <a:t>The proportion of people living with at least one long term condition increases with deprivation. </a:t>
            </a:r>
          </a:p>
          <a:p>
            <a:r>
              <a:rPr lang="en-US" sz="1800">
                <a:cs typeface="Arial"/>
              </a:rPr>
              <a:t>34% of people in the most deprived area have at least one long term condition. 7% have 2 long term conditions and 6% have 3 or more long term conditions.</a:t>
            </a:r>
          </a:p>
        </p:txBody>
      </p:sp>
      <p:sp>
        <p:nvSpPr>
          <p:cNvPr id="3" name="TextBox 2">
            <a:extLst>
              <a:ext uri="{FF2B5EF4-FFF2-40B4-BE49-F238E27FC236}">
                <a16:creationId xmlns:a16="http://schemas.microsoft.com/office/drawing/2014/main" id="{F543276C-FA0C-6FA8-E6DF-FBA43D896BBA}"/>
              </a:ext>
            </a:extLst>
          </p:cNvPr>
          <p:cNvSpPr txBox="1"/>
          <p:nvPr/>
        </p:nvSpPr>
        <p:spPr>
          <a:xfrm>
            <a:off x="81776" y="6614153"/>
            <a:ext cx="8418411"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dirty="0">
                <a:solidFill>
                  <a:schemeClr val="bg1"/>
                </a:solidFill>
                <a:cs typeface="Arial"/>
              </a:rPr>
              <a:t>Source:</a:t>
            </a:r>
            <a:r>
              <a:rPr lang="en-US" sz="1200" dirty="0">
                <a:solidFill>
                  <a:schemeClr val="bg1"/>
                </a:solidFill>
                <a:cs typeface="Arial"/>
              </a:rPr>
              <a:t> HealtheIntent Population </a:t>
            </a:r>
            <a:r>
              <a:rPr lang="en-GB" sz="1200" dirty="0">
                <a:solidFill>
                  <a:schemeClr val="bg1"/>
                </a:solidFill>
                <a:cs typeface="Arial"/>
              </a:rPr>
              <a:t>Health</a:t>
            </a:r>
            <a:r>
              <a:rPr lang="en-US" sz="1200" dirty="0">
                <a:solidFill>
                  <a:schemeClr val="bg1"/>
                </a:solidFill>
                <a:cs typeface="Arial"/>
              </a:rPr>
              <a:t> Needs and Inequalities dashboard [Data accessed on 03/09/2024]</a:t>
            </a:r>
          </a:p>
        </p:txBody>
      </p:sp>
    </p:spTree>
    <p:extLst>
      <p:ext uri="{BB962C8B-B14F-4D97-AF65-F5344CB8AC3E}">
        <p14:creationId xmlns:p14="http://schemas.microsoft.com/office/powerpoint/2010/main" val="36258125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9434-0A1B-A5BF-954C-C6682F68ED29}"/>
              </a:ext>
            </a:extLst>
          </p:cNvPr>
          <p:cNvSpPr>
            <a:spLocks noGrp="1"/>
          </p:cNvSpPr>
          <p:nvPr>
            <p:ph type="title"/>
          </p:nvPr>
        </p:nvSpPr>
        <p:spPr/>
        <p:txBody>
          <a:bodyPr/>
          <a:lstStyle/>
          <a:p>
            <a:r>
              <a:rPr lang="en-US" sz="2800" dirty="0">
                <a:cs typeface="Arial"/>
              </a:rPr>
              <a:t>11% of people in Islington live with two or more long-term conditions.</a:t>
            </a:r>
            <a:endParaRPr lang="en-US" sz="2800" dirty="0"/>
          </a:p>
        </p:txBody>
      </p:sp>
      <p:pic>
        <p:nvPicPr>
          <p:cNvPr id="6" name="Content Placeholder 5" descr="Graph showing the proportion of people living with long term conditions by ethnicity and number of long term conditions, 2024">
            <a:extLst>
              <a:ext uri="{FF2B5EF4-FFF2-40B4-BE49-F238E27FC236}">
                <a16:creationId xmlns:a16="http://schemas.microsoft.com/office/drawing/2014/main" id="{6FE27290-429E-A1F1-82CB-E8060541B027}"/>
              </a:ext>
            </a:extLst>
          </p:cNvPr>
          <p:cNvPicPr>
            <a:picLocks noGrp="1" noChangeAspect="1"/>
          </p:cNvPicPr>
          <p:nvPr>
            <p:ph sz="half" idx="1"/>
          </p:nvPr>
        </p:nvPicPr>
        <p:blipFill>
          <a:blip r:embed="rId2"/>
          <a:stretch>
            <a:fillRect/>
          </a:stretch>
        </p:blipFill>
        <p:spPr>
          <a:xfrm>
            <a:off x="1073153" y="1464906"/>
            <a:ext cx="6025352" cy="4370502"/>
          </a:xfrm>
          <a:ln>
            <a:noFill/>
          </a:ln>
        </p:spPr>
      </p:pic>
      <p:sp>
        <p:nvSpPr>
          <p:cNvPr id="5" name="Content Placeholder 4">
            <a:extLst>
              <a:ext uri="{FF2B5EF4-FFF2-40B4-BE49-F238E27FC236}">
                <a16:creationId xmlns:a16="http://schemas.microsoft.com/office/drawing/2014/main" id="{1DB54D6D-EBAB-C8A5-A0AB-7D30F1B1E886}"/>
              </a:ext>
            </a:extLst>
          </p:cNvPr>
          <p:cNvSpPr>
            <a:spLocks noGrp="1"/>
          </p:cNvSpPr>
          <p:nvPr>
            <p:ph sz="half" idx="2"/>
          </p:nvPr>
        </p:nvSpPr>
        <p:spPr/>
        <p:txBody>
          <a:bodyPr vert="horz" wrap="square" lIns="0" tIns="0" rIns="0" bIns="0" rtlCol="0" anchor="t">
            <a:noAutofit/>
          </a:bodyPr>
          <a:lstStyle/>
          <a:p>
            <a:r>
              <a:rPr lang="en-US" sz="1600">
                <a:cs typeface="Arial"/>
              </a:rPr>
              <a:t>5% of people in Islington have 3 or more long term conditions. </a:t>
            </a:r>
          </a:p>
          <a:p>
            <a:r>
              <a:rPr lang="en-US" sz="1600">
                <a:cs typeface="Arial"/>
              </a:rPr>
              <a:t>41% of people from a Black ethnic group have at least one long term condition, with 17% having 2 or more long term conditions</a:t>
            </a:r>
          </a:p>
        </p:txBody>
      </p:sp>
      <p:sp>
        <p:nvSpPr>
          <p:cNvPr id="3" name="TextBox 2">
            <a:extLst>
              <a:ext uri="{FF2B5EF4-FFF2-40B4-BE49-F238E27FC236}">
                <a16:creationId xmlns:a16="http://schemas.microsoft.com/office/drawing/2014/main" id="{25A4525B-2765-F205-5FC7-08E0E4CEBB66}"/>
              </a:ext>
            </a:extLst>
          </p:cNvPr>
          <p:cNvSpPr txBox="1"/>
          <p:nvPr/>
        </p:nvSpPr>
        <p:spPr>
          <a:xfrm>
            <a:off x="81776" y="6614153"/>
            <a:ext cx="8418411"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dirty="0">
                <a:solidFill>
                  <a:schemeClr val="bg1"/>
                </a:solidFill>
                <a:cs typeface="Arial"/>
              </a:rPr>
              <a:t>Source:</a:t>
            </a:r>
            <a:r>
              <a:rPr lang="en-US" sz="1200" dirty="0">
                <a:solidFill>
                  <a:schemeClr val="bg1"/>
                </a:solidFill>
                <a:cs typeface="Arial"/>
              </a:rPr>
              <a:t> HealtheIntent Population </a:t>
            </a:r>
            <a:r>
              <a:rPr lang="en-GB" sz="1200" dirty="0">
                <a:solidFill>
                  <a:schemeClr val="bg1"/>
                </a:solidFill>
                <a:cs typeface="Arial"/>
              </a:rPr>
              <a:t>Health</a:t>
            </a:r>
            <a:r>
              <a:rPr lang="en-US" sz="1200" dirty="0">
                <a:solidFill>
                  <a:schemeClr val="bg1"/>
                </a:solidFill>
                <a:cs typeface="Arial"/>
              </a:rPr>
              <a:t> Needs and Inequalities dashboard [Data accessed on 03/09/2024]</a:t>
            </a:r>
          </a:p>
        </p:txBody>
      </p:sp>
    </p:spTree>
    <p:extLst>
      <p:ext uri="{BB962C8B-B14F-4D97-AF65-F5344CB8AC3E}">
        <p14:creationId xmlns:p14="http://schemas.microsoft.com/office/powerpoint/2010/main" val="11182864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6912-EE83-1BDF-F31B-98F8B8E2ED84}"/>
              </a:ext>
            </a:extLst>
          </p:cNvPr>
          <p:cNvSpPr>
            <a:spLocks noGrp="1"/>
          </p:cNvSpPr>
          <p:nvPr>
            <p:ph type="title"/>
          </p:nvPr>
        </p:nvSpPr>
        <p:spPr>
          <a:xfrm>
            <a:off x="565973" y="431459"/>
            <a:ext cx="10515600" cy="1056827"/>
          </a:xfrm>
        </p:spPr>
        <p:txBody>
          <a:bodyPr/>
          <a:lstStyle/>
          <a:p>
            <a:r>
              <a:rPr lang="en-US" sz="2800" dirty="0">
                <a:cs typeface="Arial"/>
              </a:rPr>
              <a:t>Islington has the second highest prevalence of people diagnosed with Serious Mental Illness and Depression in London. Second to Hackney.</a:t>
            </a:r>
            <a:endParaRPr lang="en-GB" sz="2800" dirty="0"/>
          </a:p>
        </p:txBody>
      </p:sp>
      <p:sp>
        <p:nvSpPr>
          <p:cNvPr id="9" name="Content Placeholder 8">
            <a:extLst>
              <a:ext uri="{FF2B5EF4-FFF2-40B4-BE49-F238E27FC236}">
                <a16:creationId xmlns:a16="http://schemas.microsoft.com/office/drawing/2014/main" id="{4F3A9566-8CC9-0499-F996-C9D94CA58347}"/>
              </a:ext>
            </a:extLst>
          </p:cNvPr>
          <p:cNvSpPr>
            <a:spLocks noGrp="1"/>
          </p:cNvSpPr>
          <p:nvPr>
            <p:ph idx="1"/>
          </p:nvPr>
        </p:nvSpPr>
        <p:spPr>
          <a:xfrm>
            <a:off x="565973" y="1640155"/>
            <a:ext cx="10685717" cy="1056828"/>
          </a:xfrm>
        </p:spPr>
        <p:txBody>
          <a:bodyPr vert="horz" wrap="square" lIns="0" tIns="0" rIns="0" bIns="0" rtlCol="0" anchor="t">
            <a:noAutofit/>
          </a:bodyPr>
          <a:lstStyle/>
          <a:p>
            <a:r>
              <a:rPr lang="en-GB" sz="1600" dirty="0">
                <a:cs typeface="Arial"/>
              </a:rPr>
              <a:t>People from a Black ethnic group (2.8%) are significantly more likely to be diagnosed with a serious mental health condition (schizophrenia, bipolar affective disorder and other psychoses) than all other ethnic groups</a:t>
            </a:r>
            <a:r>
              <a:rPr lang="en-US" sz="1600" dirty="0">
                <a:cs typeface="Arial"/>
              </a:rPr>
              <a:t>.</a:t>
            </a:r>
            <a:endParaRPr lang="en-US" sz="1400" dirty="0">
              <a:cs typeface="Arial"/>
            </a:endParaRPr>
          </a:p>
          <a:p>
            <a:r>
              <a:rPr lang="en-GB" sz="1600" dirty="0">
                <a:cs typeface="Arial"/>
              </a:rPr>
              <a:t>People from a White ethnic group or Mixed ethnic have a higher prevalence of diagnosed depression compared to the Islington average. </a:t>
            </a:r>
          </a:p>
          <a:p>
            <a:pPr marL="0" indent="0">
              <a:buNone/>
            </a:pPr>
            <a:endParaRPr lang="en-GB" sz="1400" dirty="0">
              <a:cs typeface="Arial"/>
            </a:endParaRPr>
          </a:p>
          <a:p>
            <a:endParaRPr lang="en-GB" sz="1400" dirty="0">
              <a:cs typeface="Arial"/>
            </a:endParaRPr>
          </a:p>
          <a:p>
            <a:pPr marL="0" indent="0">
              <a:buNone/>
            </a:pPr>
            <a:endParaRPr lang="en-GB" sz="1400" dirty="0">
              <a:cs typeface="Arial"/>
            </a:endParaRPr>
          </a:p>
        </p:txBody>
      </p:sp>
      <p:pic>
        <p:nvPicPr>
          <p:cNvPr id="5" name="Picture 4" descr="Graph showing the proportion of people recorded as having a serious mental health condition by ethnicity, 2024">
            <a:extLst>
              <a:ext uri="{FF2B5EF4-FFF2-40B4-BE49-F238E27FC236}">
                <a16:creationId xmlns:a16="http://schemas.microsoft.com/office/drawing/2014/main" id="{20A2E33A-CFD1-0454-6E8B-8180915A687D}"/>
              </a:ext>
            </a:extLst>
          </p:cNvPr>
          <p:cNvPicPr>
            <a:picLocks noChangeAspect="1"/>
          </p:cNvPicPr>
          <p:nvPr/>
        </p:nvPicPr>
        <p:blipFill>
          <a:blip r:embed="rId2"/>
          <a:srcRect b="4232"/>
          <a:stretch/>
        </p:blipFill>
        <p:spPr>
          <a:xfrm>
            <a:off x="755778" y="2730600"/>
            <a:ext cx="4856608" cy="3067203"/>
          </a:xfrm>
          <a:prstGeom prst="rect">
            <a:avLst/>
          </a:prstGeom>
        </p:spPr>
      </p:pic>
      <p:pic>
        <p:nvPicPr>
          <p:cNvPr id="6" name="Picture 5" descr="Graph showing the proportion of people recorded as having depression condition by ethnicity, 2024">
            <a:extLst>
              <a:ext uri="{FF2B5EF4-FFF2-40B4-BE49-F238E27FC236}">
                <a16:creationId xmlns:a16="http://schemas.microsoft.com/office/drawing/2014/main" id="{44EB2629-AB5B-DB6B-5908-5B6834592F20}"/>
              </a:ext>
            </a:extLst>
          </p:cNvPr>
          <p:cNvPicPr>
            <a:picLocks noChangeAspect="1"/>
          </p:cNvPicPr>
          <p:nvPr/>
        </p:nvPicPr>
        <p:blipFill>
          <a:blip r:embed="rId3"/>
          <a:stretch>
            <a:fillRect/>
          </a:stretch>
        </p:blipFill>
        <p:spPr>
          <a:xfrm>
            <a:off x="6445432" y="2463930"/>
            <a:ext cx="4806259" cy="3333873"/>
          </a:xfrm>
          <a:prstGeom prst="rect">
            <a:avLst/>
          </a:prstGeom>
        </p:spPr>
      </p:pic>
      <p:sp>
        <p:nvSpPr>
          <p:cNvPr id="3" name="TextBox 2">
            <a:extLst>
              <a:ext uri="{FF2B5EF4-FFF2-40B4-BE49-F238E27FC236}">
                <a16:creationId xmlns:a16="http://schemas.microsoft.com/office/drawing/2014/main" id="{9ADEA02E-0E4E-DFAA-639E-B4D7E656F5D1}"/>
              </a:ext>
            </a:extLst>
          </p:cNvPr>
          <p:cNvSpPr txBox="1"/>
          <p:nvPr/>
        </p:nvSpPr>
        <p:spPr>
          <a:xfrm>
            <a:off x="81776" y="6478086"/>
            <a:ext cx="10135243"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dirty="0">
                <a:solidFill>
                  <a:schemeClr val="bg1"/>
                </a:solidFill>
                <a:cs typeface="Arial"/>
              </a:rPr>
              <a:t>Note:</a:t>
            </a:r>
            <a:r>
              <a:rPr lang="en-US" sz="1200" dirty="0">
                <a:solidFill>
                  <a:schemeClr val="bg1"/>
                </a:solidFill>
                <a:cs typeface="Arial"/>
              </a:rPr>
              <a:t> Data label refers to count. </a:t>
            </a:r>
          </a:p>
          <a:p>
            <a:r>
              <a:rPr lang="en-US" sz="1200" b="1" dirty="0">
                <a:solidFill>
                  <a:schemeClr val="bg1"/>
                </a:solidFill>
                <a:cs typeface="Arial"/>
              </a:rPr>
              <a:t>Source:</a:t>
            </a:r>
            <a:r>
              <a:rPr lang="en-US" sz="1200" dirty="0">
                <a:solidFill>
                  <a:schemeClr val="bg1"/>
                </a:solidFill>
                <a:cs typeface="Arial"/>
              </a:rPr>
              <a:t> HealtheIntent Population </a:t>
            </a:r>
            <a:r>
              <a:rPr lang="en-GB" sz="1200" dirty="0">
                <a:solidFill>
                  <a:schemeClr val="bg1"/>
                </a:solidFill>
                <a:cs typeface="Arial"/>
              </a:rPr>
              <a:t>Health</a:t>
            </a:r>
            <a:r>
              <a:rPr lang="en-US" sz="1200" dirty="0">
                <a:solidFill>
                  <a:schemeClr val="bg1"/>
                </a:solidFill>
                <a:cs typeface="Arial"/>
              </a:rPr>
              <a:t> Needs and Inequalities dashboard [Data accessed on 06/08/2024]</a:t>
            </a:r>
          </a:p>
        </p:txBody>
      </p:sp>
    </p:spTree>
    <p:extLst>
      <p:ext uri="{BB962C8B-B14F-4D97-AF65-F5344CB8AC3E}">
        <p14:creationId xmlns:p14="http://schemas.microsoft.com/office/powerpoint/2010/main" val="24050598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BE302-B501-998C-AF23-250DF00B559D}"/>
              </a:ext>
            </a:extLst>
          </p:cNvPr>
          <p:cNvSpPr>
            <a:spLocks noGrp="1"/>
          </p:cNvSpPr>
          <p:nvPr>
            <p:ph type="title"/>
          </p:nvPr>
        </p:nvSpPr>
        <p:spPr/>
        <p:txBody>
          <a:bodyPr/>
          <a:lstStyle/>
          <a:p>
            <a:r>
              <a:rPr lang="en-GB" sz="2800">
                <a:cs typeface="Arial"/>
              </a:rPr>
              <a:t>Smoking prevalence in Islington has been declining over the last decade but remains high in certain populations. </a:t>
            </a:r>
            <a:endParaRPr lang="en-GB" sz="2800"/>
          </a:p>
        </p:txBody>
      </p:sp>
      <p:sp>
        <p:nvSpPr>
          <p:cNvPr id="13" name="Content Placeholder 12">
            <a:extLst>
              <a:ext uri="{FF2B5EF4-FFF2-40B4-BE49-F238E27FC236}">
                <a16:creationId xmlns:a16="http://schemas.microsoft.com/office/drawing/2014/main" id="{C2460D2E-3248-D36E-33A1-B8633B0D1A54}"/>
              </a:ext>
            </a:extLst>
          </p:cNvPr>
          <p:cNvSpPr>
            <a:spLocks noGrp="1"/>
          </p:cNvSpPr>
          <p:nvPr>
            <p:ph sz="half" idx="4294967295"/>
          </p:nvPr>
        </p:nvSpPr>
        <p:spPr>
          <a:xfrm>
            <a:off x="438539" y="1408684"/>
            <a:ext cx="11102586" cy="1323975"/>
          </a:xfrm>
        </p:spPr>
        <p:txBody>
          <a:bodyPr vert="horz" wrap="square" lIns="0" tIns="0" rIns="0" bIns="0" rtlCol="0" anchor="t">
            <a:noAutofit/>
          </a:bodyPr>
          <a:lstStyle/>
          <a:p>
            <a:pPr>
              <a:buClr>
                <a:schemeClr val="accent1"/>
              </a:buClr>
            </a:pPr>
            <a:r>
              <a:rPr lang="en-US" sz="1400" dirty="0">
                <a:cs typeface="Arial"/>
              </a:rPr>
              <a:t>Approximately 42,000 (17%) of Islington's adult population are registered by their GP as being current smokers. More people smoke in Islington than the London average, but in both Islington and London the rate has been decreasing since 2013/14. </a:t>
            </a:r>
          </a:p>
          <a:p>
            <a:pPr>
              <a:buClr>
                <a:schemeClr val="accent1"/>
              </a:buClr>
            </a:pPr>
            <a:r>
              <a:rPr lang="en-US" sz="1400" dirty="0">
                <a:cs typeface="Arial"/>
              </a:rPr>
              <a:t>Smoking prevalence varies by 7.8% across the different ethnic groups, with 19.5% of people from a White ethnic group recorded as smokers, compared to 11.7% in an Asian ethnic group. </a:t>
            </a:r>
          </a:p>
          <a:p>
            <a:pPr marL="285750" indent="-285750">
              <a:buClr>
                <a:schemeClr val="accent1"/>
              </a:buClr>
            </a:pPr>
            <a:endParaRPr lang="en-US" sz="1400" dirty="0">
              <a:cs typeface="Arial"/>
            </a:endParaRPr>
          </a:p>
          <a:p>
            <a:pPr marL="285750" indent="-285750">
              <a:buClr>
                <a:schemeClr val="accent1"/>
              </a:buClr>
            </a:pPr>
            <a:endParaRPr lang="en-US" sz="1400" dirty="0">
              <a:cs typeface="Arial"/>
            </a:endParaRPr>
          </a:p>
        </p:txBody>
      </p:sp>
      <p:pic>
        <p:nvPicPr>
          <p:cNvPr id="6" name="Content Placeholder 5" descr="Graph showing the proportion of people recorded as being current smokers by ethnicity, 2024">
            <a:extLst>
              <a:ext uri="{FF2B5EF4-FFF2-40B4-BE49-F238E27FC236}">
                <a16:creationId xmlns:a16="http://schemas.microsoft.com/office/drawing/2014/main" id="{BD4DF287-41DD-A257-4D23-4FF2CD4D1B69}"/>
              </a:ext>
            </a:extLst>
          </p:cNvPr>
          <p:cNvPicPr>
            <a:picLocks noGrp="1" noChangeAspect="1"/>
          </p:cNvPicPr>
          <p:nvPr>
            <p:ph sz="half" idx="4294967295"/>
          </p:nvPr>
        </p:nvPicPr>
        <p:blipFill>
          <a:blip r:embed="rId2"/>
          <a:stretch>
            <a:fillRect/>
          </a:stretch>
        </p:blipFill>
        <p:spPr>
          <a:xfrm>
            <a:off x="350665" y="2548129"/>
            <a:ext cx="5023768" cy="3244227"/>
          </a:xfrm>
          <a:ln>
            <a:noFill/>
          </a:ln>
        </p:spPr>
      </p:pic>
      <p:pic>
        <p:nvPicPr>
          <p:cNvPr id="3" name="Picture 2" descr="Graph showing the proportion of people recorded as being current smokers by age group, 2024">
            <a:extLst>
              <a:ext uri="{FF2B5EF4-FFF2-40B4-BE49-F238E27FC236}">
                <a16:creationId xmlns:a16="http://schemas.microsoft.com/office/drawing/2014/main" id="{4AA0212D-5F51-C0A5-B331-EA66E5B7755C}"/>
              </a:ext>
            </a:extLst>
          </p:cNvPr>
          <p:cNvPicPr>
            <a:picLocks noChangeAspect="1"/>
          </p:cNvPicPr>
          <p:nvPr/>
        </p:nvPicPr>
        <p:blipFill>
          <a:blip r:embed="rId3"/>
          <a:stretch>
            <a:fillRect/>
          </a:stretch>
        </p:blipFill>
        <p:spPr>
          <a:xfrm>
            <a:off x="5989832" y="2548129"/>
            <a:ext cx="5129384" cy="3236586"/>
          </a:xfrm>
          <a:prstGeom prst="rect">
            <a:avLst/>
          </a:prstGeom>
        </p:spPr>
      </p:pic>
      <p:sp>
        <p:nvSpPr>
          <p:cNvPr id="5" name="TextBox 4">
            <a:extLst>
              <a:ext uri="{FF2B5EF4-FFF2-40B4-BE49-F238E27FC236}">
                <a16:creationId xmlns:a16="http://schemas.microsoft.com/office/drawing/2014/main" id="{0F05A3D8-5010-F0B6-04F1-D6B0107CC7B1}"/>
              </a:ext>
            </a:extLst>
          </p:cNvPr>
          <p:cNvSpPr txBox="1"/>
          <p:nvPr/>
        </p:nvSpPr>
        <p:spPr>
          <a:xfrm>
            <a:off x="81776" y="6478086"/>
            <a:ext cx="10135243"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dirty="0">
                <a:solidFill>
                  <a:schemeClr val="bg1"/>
                </a:solidFill>
                <a:cs typeface="Arial"/>
              </a:rPr>
              <a:t>Note:</a:t>
            </a:r>
            <a:r>
              <a:rPr lang="en-US" sz="1200" dirty="0">
                <a:solidFill>
                  <a:schemeClr val="bg1"/>
                </a:solidFill>
                <a:cs typeface="Arial"/>
              </a:rPr>
              <a:t> Data label refers to count. </a:t>
            </a:r>
          </a:p>
          <a:p>
            <a:r>
              <a:rPr lang="en-US" sz="1200" b="1" dirty="0">
                <a:solidFill>
                  <a:schemeClr val="bg1"/>
                </a:solidFill>
                <a:cs typeface="Arial"/>
              </a:rPr>
              <a:t>Source:</a:t>
            </a:r>
            <a:r>
              <a:rPr lang="en-US" sz="1200" dirty="0">
                <a:solidFill>
                  <a:schemeClr val="bg1"/>
                </a:solidFill>
                <a:cs typeface="Arial"/>
              </a:rPr>
              <a:t> HealtheIntent Population </a:t>
            </a:r>
            <a:r>
              <a:rPr lang="en-GB" sz="1200" dirty="0">
                <a:solidFill>
                  <a:schemeClr val="bg1"/>
                </a:solidFill>
                <a:cs typeface="Arial"/>
              </a:rPr>
              <a:t>Health</a:t>
            </a:r>
            <a:r>
              <a:rPr lang="en-US" sz="1200" dirty="0">
                <a:solidFill>
                  <a:schemeClr val="bg1"/>
                </a:solidFill>
                <a:cs typeface="Arial"/>
              </a:rPr>
              <a:t> Needs and Inequalities dashboard [Data accessed on 06/08/2024]</a:t>
            </a:r>
          </a:p>
        </p:txBody>
      </p:sp>
    </p:spTree>
    <p:extLst>
      <p:ext uri="{BB962C8B-B14F-4D97-AF65-F5344CB8AC3E}">
        <p14:creationId xmlns:p14="http://schemas.microsoft.com/office/powerpoint/2010/main" val="373412590"/>
      </p:ext>
    </p:extLst>
  </p:cSld>
  <p:clrMapOvr>
    <a:masterClrMapping/>
  </p:clrMapOvr>
</p:sld>
</file>

<file path=ppt/theme/theme1.xml><?xml version="1.0" encoding="utf-8"?>
<a:theme xmlns:a="http://schemas.openxmlformats.org/drawingml/2006/main" name="IS2022">
  <a:themeElements>
    <a:clrScheme name="IS20202 04">
      <a:dk1>
        <a:srgbClr val="000000"/>
      </a:dk1>
      <a:lt1>
        <a:srgbClr val="FFFFFF"/>
      </a:lt1>
      <a:dk2>
        <a:srgbClr val="44546A"/>
      </a:dk2>
      <a:lt2>
        <a:srgbClr val="E7E6E6"/>
      </a:lt2>
      <a:accent1>
        <a:srgbClr val="288647"/>
      </a:accent1>
      <a:accent2>
        <a:srgbClr val="CC4B00"/>
      </a:accent2>
      <a:accent3>
        <a:srgbClr val="767676"/>
      </a:accent3>
      <a:accent4>
        <a:srgbClr val="8960C3"/>
      </a:accent4>
      <a:accent5>
        <a:srgbClr val="008299"/>
      </a:accent5>
      <a:accent6>
        <a:srgbClr val="E01F59"/>
      </a:accent6>
      <a:hlink>
        <a:srgbClr val="047CB3"/>
      </a:hlink>
      <a:folHlink>
        <a:srgbClr val="8960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Islington_2022" id="{D7D33035-B56B-804C-B2EA-CFDFCFBE6BA9}" vid="{7E64DB91-7BDA-0341-B0C6-E60DE3974F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165B9E46142848A777D236ED0C4B90" ma:contentTypeVersion="31" ma:contentTypeDescription="Create a new document." ma:contentTypeScope="" ma:versionID="a6dc162ebafa9e2103ddfd2c3b69d174">
  <xsd:schema xmlns:xsd="http://www.w3.org/2001/XMLSchema" xmlns:xs="http://www.w3.org/2001/XMLSchema" xmlns:p="http://schemas.microsoft.com/office/2006/metadata/properties" xmlns:ns2="f85e2b9f-2abf-46b5-8165-c4081e2a6ff1" xmlns:ns3="ae8eda8c-7784-43e3-a806-b3b111f2b9e9" targetNamespace="http://schemas.microsoft.com/office/2006/metadata/properties" ma:root="true" ma:fieldsID="245ff89dc5164af13cfc204d4548d6e7" ns2:_="" ns3:_="">
    <xsd:import namespace="f85e2b9f-2abf-46b5-8165-c4081e2a6ff1"/>
    <xsd:import namespace="ae8eda8c-7784-43e3-a806-b3b111f2b9e9"/>
    <xsd:element name="properties">
      <xsd:complexType>
        <xsd:sequence>
          <xsd:element name="documentManagement">
            <xsd:complexType>
              <xsd:all>
                <xsd:element ref="ns2:izziRecordID" minOccurs="0"/>
                <xsd:element ref="ns2:izziFileName" minOccurs="0"/>
                <xsd:element ref="ns2:Typeofdocument" minOccurs="0"/>
                <xsd:element ref="ns2:Theme" minOccurs="0"/>
                <xsd:element ref="ns2:Category1" minOccurs="0"/>
                <xsd:element ref="ns2:CategoryB" minOccurs="0"/>
                <xsd:element ref="ns2:Keyaudience" minOccurs="0"/>
                <xsd:element ref="ns2:_Flow_SignoffStatus" minOccurs="0"/>
                <xsd:element ref="ns2:izziDateCreated" minOccurs="0"/>
                <xsd:element ref="ns2:izziCreatedBy" minOccurs="0"/>
                <xsd:element ref="ns2:izziDateModified" minOccurs="0"/>
                <xsd:element ref="ns2:izziModifiedBy" minOccurs="0"/>
                <xsd:element ref="ns2:MediaServiceMetadata" minOccurs="0"/>
                <xsd:element ref="ns2:izziRecordURL" minOccurs="0"/>
                <xsd:element ref="ns2:izziPageURL"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5e2b9f-2abf-46b5-8165-c4081e2a6ff1" elementFormDefault="qualified">
    <xsd:import namespace="http://schemas.microsoft.com/office/2006/documentManagement/types"/>
    <xsd:import namespace="http://schemas.microsoft.com/office/infopath/2007/PartnerControls"/>
    <xsd:element name="izziRecordID" ma:index="2" nillable="true" ma:displayName="izzi Record ID" ma:decimals="0" ma:internalName="izziRecordID" ma:readOnly="false" ma:percentage="FALSE">
      <xsd:simpleType>
        <xsd:restriction base="dms:Number"/>
      </xsd:simpleType>
    </xsd:element>
    <xsd:element name="izziFileName" ma:index="3" nillable="true" ma:displayName="izzi File Name" ma:internalName="izziFileName" ma:readOnly="false">
      <xsd:simpleType>
        <xsd:restriction base="dms:Text">
          <xsd:maxLength value="255"/>
        </xsd:restriction>
      </xsd:simpleType>
    </xsd:element>
    <xsd:element name="Typeofdocument" ma:index="4" nillable="true" ma:displayName="Type of document" ma:format="Dropdown" ma:internalName="Typeofdocument" ma:readOnly="false">
      <xsd:simpleType>
        <xsd:restriction base="dms:Choice">
          <xsd:enumeration value="Form"/>
          <xsd:enumeration value="Guidance"/>
          <xsd:enumeration value="Promotional material"/>
        </xsd:restriction>
      </xsd:simpleType>
    </xsd:element>
    <xsd:element name="Theme" ma:index="5" nillable="true" ma:displayName="Theme" ma:internalName="Theme" ma:readOnly="false">
      <xsd:complexType>
        <xsd:complexContent>
          <xsd:extension base="dms:MultiChoice">
            <xsd:sequence>
              <xsd:element name="Value" maxOccurs="unbounded" minOccurs="0" nillable="true">
                <xsd:simpleType>
                  <xsd:restriction base="dms:Choice">
                    <xsd:enumeration value="Accessibility"/>
                    <xsd:enumeration value="Buildings and workplace"/>
                    <xsd:enumeration value="Communications"/>
                    <xsd:enumeration value="Corporate info/strategy"/>
                    <xsd:enumeration value="Equality, diversity and inclusion"/>
                    <xsd:enumeration value="Finance"/>
                    <xsd:enumeration value="Health and safety"/>
                    <xsd:enumeration value="Health and wellbeing"/>
                    <xsd:enumeration value="HR policies and procedures"/>
                    <xsd:enumeration value="Information and technology"/>
                    <xsd:enumeration value="Information governance"/>
                    <xsd:enumeration value="Law and governance"/>
                    <xsd:enumeration value="Learning and development"/>
                    <xsd:enumeration value="Leave and family friendly"/>
                    <xsd:enumeration value="Leaving the council"/>
                    <xsd:enumeration value="Manager's hub"/>
                    <xsd:enumeration value="Net zero carbon"/>
                    <xsd:enumeration value="Onboarding"/>
                    <xsd:enumeration value="Pay, rewards and benefits"/>
                    <xsd:enumeration value="Recruitment and careers"/>
                    <xsd:enumeration value="Remote working"/>
                    <xsd:enumeration value="Staff engagement"/>
                  </xsd:restriction>
                </xsd:simpleType>
              </xsd:element>
            </xsd:sequence>
          </xsd:extension>
        </xsd:complexContent>
      </xsd:complexType>
    </xsd:element>
    <xsd:element name="Category1" ma:index="6" nillable="true" ma:displayName="Category A" ma:internalName="Category1" ma:readOnly="false">
      <xsd:complexType>
        <xsd:complexContent>
          <xsd:extension base="dms:MultiChoiceFillIn">
            <xsd:sequence>
              <xsd:element name="Value" maxOccurs="unbounded" minOccurs="0" nillable="true">
                <xsd:simpleType>
                  <xsd:union memberTypes="dms:Text">
                    <xsd:simpleType>
                      <xsd:restriction base="dms:Choice">
                        <xsd:enumeration value="Absence management"/>
                        <xsd:enumeration value="Accessibility"/>
                        <xsd:enumeration value="Accidents"/>
                        <xsd:enumeration value="Apprenticeships"/>
                        <xsd:enumeration value="CARE values"/>
                      </xsd:restriction>
                    </xsd:simpleType>
                  </xsd:union>
                </xsd:simpleType>
              </xsd:element>
            </xsd:sequence>
          </xsd:extension>
        </xsd:complexContent>
      </xsd:complexType>
    </xsd:element>
    <xsd:element name="CategoryB" ma:index="7" nillable="true" ma:displayName="Category B" ma:format="Dropdown" ma:internalName="CategoryB" ma:readOnly="false">
      <xsd:simpleType>
        <xsd:union memberTypes="dms:Text">
          <xsd:simpleType>
            <xsd:restriction base="dms:Choice">
              <xsd:enumeration value="Choice 1"/>
              <xsd:enumeration value="Choice 2"/>
              <xsd:enumeration value="Choice 3"/>
            </xsd:restriction>
          </xsd:simpleType>
        </xsd:union>
      </xsd:simpleType>
    </xsd:element>
    <xsd:element name="Keyaudience" ma:index="8" nillable="true" ma:displayName="Key audience" ma:format="Dropdown" ma:internalName="Keyaudience" ma:readOnly="false">
      <xsd:simpleType>
        <xsd:restriction base="dms:Choice">
          <xsd:enumeration value="Employee"/>
          <xsd:enumeration value="Manager"/>
          <xsd:enumeration value="Manager, Employee"/>
        </xsd:restriction>
      </xsd:simpleType>
    </xsd:element>
    <xsd:element name="_Flow_SignoffStatus" ma:index="10" nillable="true" ma:displayName="Sign-off status" ma:internalName="Sign_x002d_off_x0020_status" ma:readOnly="false">
      <xsd:simpleType>
        <xsd:restriction base="dms:Text"/>
      </xsd:simpleType>
    </xsd:element>
    <xsd:element name="izziDateCreated" ma:index="12" nillable="true" ma:displayName="izzi Date Created" ma:format="DateOnly" ma:hidden="true" ma:internalName="izziDateCreated" ma:readOnly="false">
      <xsd:simpleType>
        <xsd:restriction base="dms:DateTime"/>
      </xsd:simpleType>
    </xsd:element>
    <xsd:element name="izziCreatedBy" ma:index="13" nillable="true" ma:displayName="izzi Created By" ma:hidden="true" ma:internalName="izziCreatedBy" ma:readOnly="false">
      <xsd:simpleType>
        <xsd:restriction base="dms:Text">
          <xsd:maxLength value="255"/>
        </xsd:restriction>
      </xsd:simpleType>
    </xsd:element>
    <xsd:element name="izziDateModified" ma:index="14" nillable="true" ma:displayName="izzi Date Modified" ma:format="DateOnly" ma:hidden="true" ma:internalName="izziDateModified" ma:readOnly="false">
      <xsd:simpleType>
        <xsd:restriction base="dms:DateTime"/>
      </xsd:simpleType>
    </xsd:element>
    <xsd:element name="izziModifiedBy" ma:index="15" nillable="true" ma:displayName="izzi Modified By" ma:hidden="true" ma:internalName="izziModifiedBy" ma:readOnly="false">
      <xsd:simpleType>
        <xsd:restriction base="dms:Text">
          <xsd:maxLength value="255"/>
        </xsd:restriction>
      </xsd:simpleType>
    </xsd:element>
    <xsd:element name="MediaServiceMetadata" ma:index="17" nillable="true" ma:displayName="MediaServiceMetadata" ma:hidden="true" ma:internalName="MediaServiceMetadata" ma:readOnly="true">
      <xsd:simpleType>
        <xsd:restriction base="dms:Note"/>
      </xsd:simpleType>
    </xsd:element>
    <xsd:element name="izziRecordURL" ma:index="18" nillable="true" ma:displayName="izzi Record URL" ma:hidden="true" ma:internalName="izziRecordURL" ma:readOnly="false">
      <xsd:simpleType>
        <xsd:restriction base="dms:Text">
          <xsd:maxLength value="255"/>
        </xsd:restriction>
      </xsd:simpleType>
    </xsd:element>
    <xsd:element name="izziPageURL" ma:index="19" nillable="true" ma:displayName="izzi Page URL" ma:hidden="true" ma:internalName="izziPageURL" ma:readOnly="false">
      <xsd:simpleType>
        <xsd:restriction base="dms:Text">
          <xsd:maxLength value="255"/>
        </xsd:restriction>
      </xsd:simpleType>
    </xsd:element>
    <xsd:element name="MediaServiceFastMetadata" ma:index="24" nillable="true" ma:displayName="MediaServiceFastMetadata" ma:hidden="true" ma:internalName="MediaServiceFastMetadata"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5ce72b2-2fa2-4114-b357-87efa3ebfecf"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hidden="true" ma:internalName="MediaServiceOCR" ma:readOnly="true">
      <xsd:simpleType>
        <xsd:restriction base="dms:Note"/>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DateTaken" ma:index="30" nillable="true" ma:displayName="MediaServiceDateTaken" ma:hidden="true" ma:indexed="true" ma:internalName="MediaServiceDateTaken" ma:readOnly="true">
      <xsd:simpleType>
        <xsd:restriction base="dms:Text"/>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element name="MediaLengthInSeconds" ma:index="3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8eda8c-7784-43e3-a806-b3b111f2b9e9"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6d046d27-685d-43d8-a363-07a9a92febf5}" ma:internalName="TaxCatchAll" ma:readOnly="false" ma:showField="CatchAllData" ma:web="ae8eda8c-7784-43e3-a806-b3b111f2b9e9">
      <xsd:complexType>
        <xsd:complexContent>
          <xsd:extension base="dms:MultiChoiceLookup">
            <xsd:sequence>
              <xsd:element name="Value" type="dms:Lookup" maxOccurs="unbounded" minOccurs="0" nillable="true"/>
            </xsd:sequence>
          </xsd:extension>
        </xsd:complexContent>
      </xsd:complexType>
    </xsd:element>
    <xsd:element name="SharedWithUsers" ma:index="3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e8eda8c-7784-43e3-a806-b3b111f2b9e9" xsi:nil="true"/>
    <lcf76f155ced4ddcb4097134ff3c332f xmlns="f85e2b9f-2abf-46b5-8165-c4081e2a6ff1">
      <Terms xmlns="http://schemas.microsoft.com/office/infopath/2007/PartnerControls"/>
    </lcf76f155ced4ddcb4097134ff3c332f>
    <SharedWithUsers xmlns="ae8eda8c-7784-43e3-a806-b3b111f2b9e9">
      <UserInfo>
        <DisplayName>Shaukat, Mahnaz</DisplayName>
        <AccountId>29</AccountId>
        <AccountType/>
      </UserInfo>
      <UserInfo>
        <DisplayName>Scott, Laura</DisplayName>
        <AccountId>24</AccountId>
        <AccountType/>
      </UserInfo>
      <UserInfo>
        <DisplayName>Lodge, Evie</DisplayName>
        <AccountId>23</AccountId>
        <AccountType/>
      </UserInfo>
      <UserInfo>
        <DisplayName>Pope, Ben</DisplayName>
        <AccountId>88</AccountId>
        <AccountType/>
      </UserInfo>
      <UserInfo>
        <DisplayName>Bhambra, Tajinder</DisplayName>
        <AccountId>94</AccountId>
        <AccountType/>
      </UserInfo>
      <UserInfo>
        <DisplayName>Ly1, Hoi</DisplayName>
        <AccountId>165</AccountId>
        <AccountType/>
      </UserInfo>
      <UserInfo>
        <DisplayName>Mathialagan, Shanika</DisplayName>
        <AccountId>61</AccountId>
        <AccountType/>
      </UserInfo>
      <UserInfo>
        <DisplayName>White, Adam</DisplayName>
        <AccountId>85</AccountId>
        <AccountType/>
      </UserInfo>
      <UserInfo>
        <DisplayName>Hamilton, Richard</DisplayName>
        <AccountId>90</AccountId>
        <AccountType/>
      </UserInfo>
      <UserInfo>
        <DisplayName>Mobeen Zafar</DisplayName>
        <AccountId>86</AccountId>
        <AccountType/>
      </UserInfo>
      <UserInfo>
        <DisplayName>Tirvassen, Aiken</DisplayName>
        <AccountId>95</AccountId>
        <AccountType/>
      </UserInfo>
      <UserInfo>
        <DisplayName>Bunce, Matthew</DisplayName>
        <AccountId>91</AccountId>
        <AccountType/>
      </UserInfo>
      <UserInfo>
        <DisplayName>Ivens, Rachel</DisplayName>
        <AccountId>93</AccountId>
        <AccountType/>
      </UserInfo>
      <UserInfo>
        <DisplayName>Bernecka, Emilia</DisplayName>
        <AccountId>32</AccountId>
        <AccountType/>
      </UserInfo>
      <UserInfo>
        <DisplayName>Shadbolt, Claire</DisplayName>
        <AccountId>57</AccountId>
        <AccountType/>
      </UserInfo>
      <UserInfo>
        <DisplayName>Latib, Mwawa</DisplayName>
        <AccountId>166</AccountId>
        <AccountType/>
      </UserInfo>
      <UserInfo>
        <DisplayName>Oates, Murray</DisplayName>
        <AccountId>78</AccountId>
        <AccountType/>
      </UserInfo>
      <UserInfo>
        <DisplayName>Cingi, Burak</DisplayName>
        <AccountId>84</AccountId>
        <AccountType/>
      </UserInfo>
      <UserInfo>
        <DisplayName>Rahimi, Kaveh</DisplayName>
        <AccountId>96</AccountId>
        <AccountType/>
      </UserInfo>
      <UserInfo>
        <DisplayName>Luxton, Joe</DisplayName>
        <AccountId>97</AccountId>
        <AccountType/>
      </UserInfo>
    </SharedWithUsers>
    <Typeofdocument xmlns="f85e2b9f-2abf-46b5-8165-c4081e2a6ff1" xsi:nil="true"/>
    <Keyaudience xmlns="f85e2b9f-2abf-46b5-8165-c4081e2a6ff1" xsi:nil="true"/>
    <izziRecordURL xmlns="f85e2b9f-2abf-46b5-8165-c4081e2a6ff1" xsi:nil="true"/>
    <izziCreatedBy xmlns="f85e2b9f-2abf-46b5-8165-c4081e2a6ff1" xsi:nil="true"/>
    <Category1 xmlns="f85e2b9f-2abf-46b5-8165-c4081e2a6ff1" xsi:nil="true"/>
    <izziPageURL xmlns="f85e2b9f-2abf-46b5-8165-c4081e2a6ff1" xsi:nil="true"/>
    <izziModifiedBy xmlns="f85e2b9f-2abf-46b5-8165-c4081e2a6ff1" xsi:nil="true"/>
    <izziFileName xmlns="f85e2b9f-2abf-46b5-8165-c4081e2a6ff1" xsi:nil="true"/>
    <_Flow_SignoffStatus xmlns="f85e2b9f-2abf-46b5-8165-c4081e2a6ff1" xsi:nil="true"/>
    <izziRecordID xmlns="f85e2b9f-2abf-46b5-8165-c4081e2a6ff1" xsi:nil="true"/>
    <izziDateModified xmlns="f85e2b9f-2abf-46b5-8165-c4081e2a6ff1" xsi:nil="true"/>
    <CategoryB xmlns="f85e2b9f-2abf-46b5-8165-c4081e2a6ff1" xsi:nil="true"/>
    <izziDateCreated xmlns="f85e2b9f-2abf-46b5-8165-c4081e2a6ff1" xsi:nil="true"/>
    <Theme xmlns="f85e2b9f-2abf-46b5-8165-c4081e2a6ff1" xsi:nil="true"/>
  </documentManagement>
</p:properties>
</file>

<file path=customXml/itemProps1.xml><?xml version="1.0" encoding="utf-8"?>
<ds:datastoreItem xmlns:ds="http://schemas.openxmlformats.org/officeDocument/2006/customXml" ds:itemID="{347D820B-27D3-44D6-9174-13571529D8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5e2b9f-2abf-46b5-8165-c4081e2a6ff1"/>
    <ds:schemaRef ds:uri="ae8eda8c-7784-43e3-a806-b3b111f2b9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0827A9-2A4B-485F-8135-810ECB23D0C1}">
  <ds:schemaRefs>
    <ds:schemaRef ds:uri="http://schemas.microsoft.com/sharepoint/v3/contenttype/forms"/>
  </ds:schemaRefs>
</ds:datastoreItem>
</file>

<file path=customXml/itemProps3.xml><?xml version="1.0" encoding="utf-8"?>
<ds:datastoreItem xmlns:ds="http://schemas.openxmlformats.org/officeDocument/2006/customXml" ds:itemID="{FB8B2D57-197D-4ACB-85AC-BAAE817BA868}">
  <ds:schemaRefs>
    <ds:schemaRef ds:uri="http://purl.org/dc/terms/"/>
    <ds:schemaRef ds:uri="http://www.w3.org/XML/1998/namespace"/>
    <ds:schemaRef ds:uri="http://purl.org/dc/dcmitype/"/>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ae8eda8c-7784-43e3-a806-b3b111f2b9e9"/>
    <ds:schemaRef ds:uri="f85e2b9f-2abf-46b5-8165-c4081e2a6ff1"/>
  </ds:schemaRefs>
</ds:datastoreItem>
</file>

<file path=docProps/app.xml><?xml version="1.0" encoding="utf-8"?>
<Properties xmlns="http://schemas.openxmlformats.org/officeDocument/2006/extended-properties" xmlns:vt="http://schemas.openxmlformats.org/officeDocument/2006/docPropsVTypes">
  <Template>TEMPLATE_Widescreen presentation - ANALYSIS</Template>
  <TotalTime>384</TotalTime>
  <Words>15592</Words>
  <Application>Microsoft Office PowerPoint</Application>
  <PresentationFormat>Widescreen</PresentationFormat>
  <Paragraphs>1021</Paragraphs>
  <Slides>121</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121</vt:i4>
      </vt:variant>
    </vt:vector>
  </HeadingPairs>
  <TitlesOfParts>
    <vt:vector size="130" baseType="lpstr">
      <vt:lpstr>Aptos</vt:lpstr>
      <vt:lpstr>Arial</vt:lpstr>
      <vt:lpstr>Calibri</vt:lpstr>
      <vt:lpstr>Calibri Light</vt:lpstr>
      <vt:lpstr>Courier New</vt:lpstr>
      <vt:lpstr>Segoe UI</vt:lpstr>
      <vt:lpstr>Tahoma</vt:lpstr>
      <vt:lpstr>Wingdings</vt:lpstr>
      <vt:lpstr>IS2022</vt:lpstr>
      <vt:lpstr>The state of the borough</vt:lpstr>
      <vt:lpstr>Contents</vt:lpstr>
      <vt:lpstr>Purpose of the report</vt:lpstr>
      <vt:lpstr>Executive Summary</vt:lpstr>
      <vt:lpstr>Summary - Current population and context</vt:lpstr>
      <vt:lpstr>Summary - Employment</vt:lpstr>
      <vt:lpstr>Summary - Income and poverty</vt:lpstr>
      <vt:lpstr>Summary - Income and poverty (2)</vt:lpstr>
      <vt:lpstr>Summary - Housing</vt:lpstr>
      <vt:lpstr>Summary - Children and young people</vt:lpstr>
      <vt:lpstr>Summary - Environment and Climate</vt:lpstr>
      <vt:lpstr>Summary - Health and Wellbeing</vt:lpstr>
      <vt:lpstr>Summary - Health and Wellbeing (2)</vt:lpstr>
      <vt:lpstr>Summary - Crime and safety</vt:lpstr>
      <vt:lpstr>Summary - Communities</vt:lpstr>
      <vt:lpstr>Current population</vt:lpstr>
      <vt:lpstr>Islington is home to approximately 225,000 people.</vt:lpstr>
      <vt:lpstr>Overall, Islington’s population is estimated to see a slight decrease (1.4%) over the next 10 years.</vt:lpstr>
      <vt:lpstr>As of June 2023 more, people left Islington than arrived. </vt:lpstr>
      <vt:lpstr>Islington’s population has become more diverse over the last decade. </vt:lpstr>
      <vt:lpstr>After English, Spanish is the most spoken language in Islington.</vt:lpstr>
      <vt:lpstr>Islington is becoming more secular. 41% percent of Islington residents said they have no religion.</vt:lpstr>
      <vt:lpstr>In 2023, good health, financial stability, and friendships &amp; relationships are the factors Islington residents most commonly identify as important to live a good life.</vt:lpstr>
      <vt:lpstr>Two of the three factors rated as most important in living a good life are also factors that residents are most satisfied with currently. </vt:lpstr>
      <vt:lpstr>Economy and employment</vt:lpstr>
      <vt:lpstr>Islington is home to approximately 22,600 businesses, largely consisting of small businesses.</vt:lpstr>
      <vt:lpstr>Majority of businesses in Islington have a good survival rate of up to 2 years and generally seen more new businesses setting up then closing down across the years.  </vt:lpstr>
      <vt:lpstr>82% of the working age population in Islington are economically active. </vt:lpstr>
      <vt:lpstr>Islington has a higher job density ratio compared to London and has seen an increasing trend since 2020.</vt:lpstr>
      <vt:lpstr>Employment rate in Islington is 75% and has been rising since the pandemic, before a slight dip in the latest period.</vt:lpstr>
      <vt:lpstr>The main reason for people not being in employment or seeking employment in Islington is due to being a student.</vt:lpstr>
      <vt:lpstr>People identifying as white have a higher employment rate compared to other ethnic groups. There is evidence that the gap has been closing overtime.</vt:lpstr>
      <vt:lpstr>The rate of employment with people with health conditions or illnesses lasting more than 12 months.</vt:lpstr>
      <vt:lpstr>The rate of employment with people with a disability compared to those without a disability remains persistent.</vt:lpstr>
      <vt:lpstr>The percentage of young people Not in Education Employment or Training is higher than London and reducing at a slower rate. </vt:lpstr>
      <vt:lpstr>The proportion of Islington adults with level 4 or above qualification is higher than London. </vt:lpstr>
      <vt:lpstr>Income and poverty</vt:lpstr>
      <vt:lpstr>Islington is the 6th most deprived borough in London according to the Index of Multiple deprivation.</vt:lpstr>
      <vt:lpstr>Income Deprivation affecting Children and Older People</vt:lpstr>
      <vt:lpstr>Approximately 7,500 children aged 0-16 live in poverty, and this rises to over 14,000 children after housing costs.</vt:lpstr>
      <vt:lpstr>Levels of poverty vary by definition </vt:lpstr>
      <vt:lpstr>The proportion of children eligible for Free School Meals (FSM) has increased in Islington and rest of London. </vt:lpstr>
      <vt:lpstr>The percentage of households that are fuel poor has been decreasing in both Islington and London since 2020.</vt:lpstr>
      <vt:lpstr>The median gross annual pay of Islington residents is higher than London overall and shows an increasing trend since 2021.</vt:lpstr>
      <vt:lpstr>Employee jobs below the London Living Wage (LLW)</vt:lpstr>
      <vt:lpstr>Housing</vt:lpstr>
      <vt:lpstr>A third of Islington's households are private rented similar to London and a further 40% are social rented from the council or housing association.</vt:lpstr>
      <vt:lpstr>Tenure by socio-economic group</vt:lpstr>
      <vt:lpstr>Privately Rented Properties have the highest % of non-decent homes.</vt:lpstr>
      <vt:lpstr>Islington private rents rose by 14.6% compared to June last year.</vt:lpstr>
      <vt:lpstr>Islington residents spend 14 times their annual earnings buying a home, higher than London (12 times their earnings).</vt:lpstr>
      <vt:lpstr>Homelessness has increased over time, with significantly more homeless assessments in Islington than London.</vt:lpstr>
      <vt:lpstr>Households are more likely to approach the service when already homeless compared to London.  </vt:lpstr>
      <vt:lpstr>The main reason for approach, was due to friends or family no longer being willing or able to accommodate. </vt:lpstr>
      <vt:lpstr>Islington has a higher percentage of single homeless males than London.</vt:lpstr>
      <vt:lpstr>Islington has fewer households in temporary accommodation compared to London.</vt:lpstr>
      <vt:lpstr>Islington has fewer households with dependent children in temporary accommodation compared to London.</vt:lpstr>
      <vt:lpstr>Islington has seen an upwards trajectory in temporary accommodation.</vt:lpstr>
      <vt:lpstr>Since last year, Islington has seen a 22% increase in the rate of temporary accommodation.</vt:lpstr>
      <vt:lpstr>The number of homelessness applications increased among all ethnic groups between 2021/22 and 2022/23, but most among households without stated ethnicity.</vt:lpstr>
      <vt:lpstr>Black/Black British households are over-represented with respect to homelessness applications.</vt:lpstr>
      <vt:lpstr>Proportion and number of households in rent arrears has increased and so has the average rent arrears per tenant.</vt:lpstr>
      <vt:lpstr>All ethnic groups have seen an increase in the proportion of households in rent arrears.</vt:lpstr>
      <vt:lpstr>Households with over 65s have experienced a slightly less negative impact on rent arrears compared to other households.</vt:lpstr>
      <vt:lpstr>There is little evidence that households with under 16s have become relatively worse off in terms of rent arrears compared to other households.</vt:lpstr>
      <vt:lpstr>Although rent arrears is increasing, as a proportion of rent roll, Islington performs better than the London median.</vt:lpstr>
      <vt:lpstr>Children and young people and education</vt:lpstr>
      <vt:lpstr>Children and young people population</vt:lpstr>
      <vt:lpstr>Islington has a higher proportion of pupils of children with Special Educational needs with and without an Education Health and Care plan compared to London.</vt:lpstr>
      <vt:lpstr>Annual change in pupils with an Education &amp; Health Care Plan or Statement of Special Education Needs (SEN).</vt:lpstr>
      <vt:lpstr>The primary need on Islington Education Health and Care plans is Autistic Spectrum Disorders.</vt:lpstr>
      <vt:lpstr>The rate of children looked after in Islington is higher than London and England.</vt:lpstr>
      <vt:lpstr>Rates of children in need is significantly higher than London and England.</vt:lpstr>
      <vt:lpstr>66.6% of Islington children had a Good Level of Development at age, but differences exist by Free School Meal status and Special Education Need status.</vt:lpstr>
      <vt:lpstr>Good level of development by ethnicity is similar to Inner London and England.</vt:lpstr>
      <vt:lpstr>Key stage 4 attainment gaps exist by Special Educational Need and Free School Meal eligibility.</vt:lpstr>
      <vt:lpstr>Key stage 4 gaps by ethnicity</vt:lpstr>
      <vt:lpstr>Persistence absence amongst Islington School children has been rising since 2020/21 as has it in London.</vt:lpstr>
      <vt:lpstr>School suspensions and exclusions</vt:lpstr>
      <vt:lpstr>Environment and climate</vt:lpstr>
      <vt:lpstr>Islington residents have some of the lowest access to green spaces in London.</vt:lpstr>
      <vt:lpstr>Greenhouse gas emissions have decreased in Islington over the past 10 years, with the biggest reduction seen in the commercial sector.</vt:lpstr>
      <vt:lpstr>Air pollution</vt:lpstr>
      <vt:lpstr>Car ownership amongst Islington residents is lower than London overall and has been declining since 2019.</vt:lpstr>
      <vt:lpstr>Almost 50% of the borough is now a Low traffic neighbourhoods, the second highest amongst inner London boroughs.</vt:lpstr>
      <vt:lpstr>Overall climate risk</vt:lpstr>
      <vt:lpstr>Health and Wellbeing</vt:lpstr>
      <vt:lpstr>Life expectancy in Islington is higher for females than males in Islington but has been slowing down in recent years, primarily due to the impacts of COVID.</vt:lpstr>
      <vt:lpstr>Healthy life expectancy for males and females aged 65+ in Islington had been increasing until 2016-18. It has subsequently continued to rise for females whilst for females has dipped.</vt:lpstr>
      <vt:lpstr>Inequalities in life expectancy at birth in Islington has been increasing more significantly for males than females and is higher than London.</vt:lpstr>
      <vt:lpstr>Cancer, circulatory disease and COVID19 were the biggest contributors to the inequality in life expectancy gap.</vt:lpstr>
      <vt:lpstr>The rate of preventable deaths from cancer is higher amongst Islington males and females compared to London and England.</vt:lpstr>
      <vt:lpstr>Preventable mortality from circulatory disease has been decreasing in Islington, following a similar trend to London.</vt:lpstr>
      <vt:lpstr>Preventable mortality from respiratory disease for males shows a sharp increase between 2012-14 and 2019-21 and has since showing signs of decline.</vt:lpstr>
      <vt:lpstr>31% of Islington's population has at least 1 Long Term Condition (2024).</vt:lpstr>
      <vt:lpstr>The proportion of people living with at least one long term conditions increases with deprivation.</vt:lpstr>
      <vt:lpstr>11% of people in Islington live with two or more long-term conditions.</vt:lpstr>
      <vt:lpstr>Islington has the second highest prevalence of people diagnosed with Serious Mental Illness and Depression in London. Second to Hackney.</vt:lpstr>
      <vt:lpstr>Smoking prevalence in Islington has been declining over the last decade but remains high in certain populations. </vt:lpstr>
      <vt:lpstr>2.4% of Islington’s population are recorded by their GP as being dependent on alcohol. </vt:lpstr>
      <vt:lpstr>20% of Islington’s adult population are recorded by their GP as being overweight, 12% are recorded as obese and 2% as severely obese. </vt:lpstr>
      <vt:lpstr>People in the ‘Other ethnic group’ has the poorest health, among those aged 65+.</vt:lpstr>
      <vt:lpstr>The number and proportion of residents who are living with a disability has increased since 2011. </vt:lpstr>
      <vt:lpstr>Islington adult social care supports significantly more residents compared to London.</vt:lpstr>
      <vt:lpstr>Just over 60% of children registered with an Islington GP have had all their vaccinations, with the lowest uptake amongst the Black community.</vt:lpstr>
      <vt:lpstr>Crime and safety</vt:lpstr>
      <vt:lpstr>Islington has a lower positive perception to the police compared to London as a whole.</vt:lpstr>
      <vt:lpstr>Theft and violence against a person make up 50% of notified crimes in Islington.</vt:lpstr>
      <vt:lpstr>Islington ranked 8th highest out of all London boroughs for theft in 2023.</vt:lpstr>
      <vt:lpstr>Since 2020 Islington’s rate of violence against a person has been rising like London.</vt:lpstr>
      <vt:lpstr>The volume of hate crime in Islington had been rising since 2020 and has reduced in the latest period.</vt:lpstr>
      <vt:lpstr>The volume of reported domestic abuse incidents saw an increase during lockdown and have reduced in the recent period.</vt:lpstr>
      <vt:lpstr>The rate of first-time entrants to the youth justice system is higher than London and England but has been declining.</vt:lpstr>
      <vt:lpstr>Community cohesion and belonging</vt:lpstr>
      <vt:lpstr>When considering safety after dark, the proportion feeling safe within Islington (62%) is 11-percentage points below the latest national benchmark, with one in five feeling unsafe. </vt:lpstr>
      <vt:lpstr>Less than half of respondents agree that they have a say about the decisions made in the local area, with almost the same proportion in disagreement. </vt:lpstr>
      <vt:lpstr>77% of Islington residents agree that their local area is a place where people from different backgrounds get on well together. </vt:lpstr>
      <vt:lpstr>More than four in five feel strongly that they belong to their local area, with 37% feeling this very strongly. </vt:lpstr>
      <vt:lpstr>Two in three Islington residents have high or very high trust in other people (64%). One in nine (11%) display a low level of trust in others.</vt:lpstr>
      <vt:lpstr>Just under nine in ten Islington residents report having a ‘good’ amount of social contact with people they like (86%), with only 3% feeling socially isolated. </vt:lpstr>
      <vt:lpstr>Six in ten Islington residents report hardly ever or never feeling lonely. Despite 86% of respondents reporting having adequate or as much social contact as they need, 38% report sometimes or often feeling lonely.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state of the borough</dc:title>
  <dc:creator>Liberatoscioli2, Cintia</dc:creator>
  <cp:lastModifiedBy>Emilia Bernecka</cp:lastModifiedBy>
  <cp:revision>3</cp:revision>
  <dcterms:created xsi:type="dcterms:W3CDTF">2022-08-17T15:45:07Z</dcterms:created>
  <dcterms:modified xsi:type="dcterms:W3CDTF">2025-03-04T15:37:52Z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0x010100CD165B9E46142848A777D236ED0C4B90</vt:lpwstr>
  </property>
  <property fmtid="{D5CDD505-2E9C-101B-9397-08002B2CF9AE}" pid="3" name="RecordsSeries">
    <vt:lpwstr/>
  </property>
  <property fmtid="{D5CDD505-2E9C-101B-9397-08002B2CF9AE}" pid="4" name="Involved Teams">
    <vt:lpwstr>1528;#Communication and Change Publishing Team|058b8a09-0bcd-451e-8d47-afc69d8be651</vt:lpwstr>
  </property>
  <property fmtid="{D5CDD505-2E9C-101B-9397-08002B2CF9AE}" pid="5" name="Involved TeamsTaxHTField0">
    <vt:lpwstr>Communication and Change Publishing Team|058b8a09-0bcd-451e-8d47-afc69d8be651</vt:lpwstr>
  </property>
  <property fmtid="{D5CDD505-2E9C-101B-9397-08002B2CF9AE}" pid="6" name="c96fb2fb72de4de78ba8fe87aa837b5e">
    <vt:lpwstr>Communications|39e3c23f-dc56-4aba-86a2-372111e6b9b8</vt:lpwstr>
  </property>
  <property fmtid="{D5CDD505-2E9C-101B-9397-08002B2CF9AE}" pid="7" name="FunctionalArea">
    <vt:lpwstr>5;#Communications|39e3c23f-dc56-4aba-86a2-372111e6b9b8</vt:lpwstr>
  </property>
  <property fmtid="{D5CDD505-2E9C-101B-9397-08002B2CF9AE}" pid="8" name="d9988a70b12c4af6a05dcb8874945a04">
    <vt:lpwstr/>
  </property>
  <property fmtid="{D5CDD505-2E9C-101B-9397-08002B2CF9AE}" pid="9" name="SeriesTag">
    <vt:lpwstr/>
  </property>
  <property fmtid="{D5CDD505-2E9C-101B-9397-08002B2CF9AE}" pid="10" name="SubjectTags">
    <vt:lpwstr/>
  </property>
  <property fmtid="{D5CDD505-2E9C-101B-9397-08002B2CF9AE}" pid="11" name="ProtectiveZone">
    <vt:lpwstr>Protected</vt:lpwstr>
  </property>
  <property fmtid="{D5CDD505-2E9C-101B-9397-08002B2CF9AE}" pid="12" name="k2f552cf5a97436692cf62d3beff7eb8">
    <vt:lpwstr/>
  </property>
  <property fmtid="{D5CDD505-2E9C-101B-9397-08002B2CF9AE}" pid="13" name="TaxCatchAll">
    <vt:lpwstr>1528;#Communication and Change Publishing Team|058b8a09-0bcd-451e-8d47-afc69d8be651;#5;#Communications|39e3c23f-dc56-4aba-86a2-372111e6b9b8;#291;#Branding|472c01dc-d871-4c5d-b949-258f5d56872a</vt:lpwstr>
  </property>
  <property fmtid="{D5CDD505-2E9C-101B-9397-08002B2CF9AE}" pid="14" name="Owning Team">
    <vt:lpwstr>1528;#Communication and Change Publishing Team|058b8a09-0bcd-451e-8d47-afc69d8be651</vt:lpwstr>
  </property>
  <property fmtid="{D5CDD505-2E9C-101B-9397-08002B2CF9AE}" pid="15" name="Records Type">
    <vt:lpwstr>291;#Branding|472c01dc-d871-4c5d-b949-258f5d56872a</vt:lpwstr>
  </property>
  <property fmtid="{D5CDD505-2E9C-101B-9397-08002B2CF9AE}" pid="16" name="Records TypeTaxHTField0">
    <vt:lpwstr>Branding|472c01dc-d871-4c5d-b949-258f5d56872a</vt:lpwstr>
  </property>
  <property fmtid="{D5CDD505-2E9C-101B-9397-08002B2CF9AE}" pid="17" name="Owning TeamTaxHTField0">
    <vt:lpwstr>Communication and Change Publishing Team|058b8a09-0bcd-451e-8d47-afc69d8be651</vt:lpwstr>
  </property>
  <property fmtid="{D5CDD505-2E9C-101B-9397-08002B2CF9AE}" pid="18" name="g46d15b1ec8c4177bccc4a36f9126eda">
    <vt:lpwstr/>
  </property>
  <property fmtid="{D5CDD505-2E9C-101B-9397-08002B2CF9AE}" pid="19" name="ReferenceDate">
    <vt:filetime>2022-04-14T15:05:53Z</vt:filetime>
  </property>
  <property fmtid="{D5CDD505-2E9C-101B-9397-08002B2CF9AE}" pid="20" name="OriginalFilename">
    <vt:lpwstr>Widescreen presentation.potx</vt:lpwstr>
  </property>
  <property fmtid="{D5CDD505-2E9C-101B-9397-08002B2CF9AE}" pid="21" name="MediaServiceImageTags">
    <vt:lpwstr/>
  </property>
</Properties>
</file>